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19" r:id="rId8"/>
    <p:sldId id="530" r:id="rId9"/>
    <p:sldId id="532" r:id="rId10"/>
    <p:sldId id="531" r:id="rId11"/>
    <p:sldId id="536" r:id="rId12"/>
    <p:sldId id="533" r:id="rId13"/>
    <p:sldId id="537" r:id="rId14"/>
    <p:sldId id="534" r:id="rId15"/>
    <p:sldId id="540" r:id="rId16"/>
    <p:sldId id="538" r:id="rId17"/>
    <p:sldId id="539" r:id="rId18"/>
    <p:sldId id="541" r:id="rId19"/>
    <p:sldId id="542" r:id="rId20"/>
    <p:sldId id="535" r:id="rId21"/>
    <p:sldId id="520" r:id="rId22"/>
    <p:sldId id="545" r:id="rId23"/>
    <p:sldId id="518" r:id="rId24"/>
    <p:sldId id="521" r:id="rId25"/>
    <p:sldId id="546" r:id="rId26"/>
    <p:sldId id="427" r:id="rId27"/>
  </p:sldIdLst>
  <p:sldSz cx="12192000" cy="6858000"/>
  <p:notesSz cx="6858000" cy="9144000"/>
  <p:embeddedFontLst>
    <p:embeddedFont>
      <p:font typeface="方正隶变_GBK" charset="-122"/>
      <p:regular r:id="rId28"/>
    </p:embeddedFont>
    <p:embeddedFont>
      <p:font typeface="方正大标宋简体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小标宋_GBK" pitchFamily="65" charset="-122"/>
      <p:regular r:id="rId32"/>
    </p:embeddedFont>
    <p:embeddedFont>
      <p:font typeface="方正大标宋_GBK" charset="-122"/>
      <p:regular r:id="rId33"/>
    </p:embeddedFont>
    <p:embeddedFont>
      <p:font typeface="方正黑体_GBK" pitchFamily="65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1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1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image" Target="../media/image17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It will snow in Harbin.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89672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Saturday.Six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are going to climb mountains and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are going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Sunday.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9.jpeg"/>
          <p:cNvPicPr/>
          <p:nvPr/>
        </p:nvPicPr>
        <p:blipFill rotWithShape="1">
          <a:blip r:embed="rId4"/>
          <a:srcRect l="5555"/>
          <a:stretch/>
        </p:blipFill>
        <p:spPr>
          <a:xfrm>
            <a:off x="6216243" y="2662251"/>
            <a:ext cx="5069169" cy="32280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730" y="942722"/>
            <a:ext cx="23294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 shopping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8006" y="1689095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fifteen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7181" y="2452435"/>
            <a:ext cx="2089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 sports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52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5732"/>
            <a:ext cx="107938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六、在短文中选择填空。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summer holiday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soon.The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in Class One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talking about their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vacations.Peter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back to England because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visit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parents.Liu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Xing is going to Harbin because his uncle lives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him.Cindy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Beijing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good plan.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35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5732"/>
            <a:ext cx="1079383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summer holiday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soon.The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in Class One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talking about their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vacations.Peter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back to England because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visit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parents.Liu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Xing is going to Harbin because his uncle lives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him.Cindy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Beijing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good plan.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1.A.come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C.coming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2.A.are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C.am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2633" y="5353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8588" y="61266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43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5732"/>
            <a:ext cx="10913501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summer holiday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soon.The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in Class One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talking about their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vacations.Peter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back to England because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visit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parents.Liu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Xing is going to Harbin because his uncle lives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him.Cindy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Beijing </a:t>
            </a:r>
            <a:r>
              <a:rPr lang="zh-CN" altLang="zh-CN" sz="3400" u="sng" spc="-15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spc="-15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spc="-15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good plan.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3.A.want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C.wanted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4.A.goes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5.A.with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6950" y="4659847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6950" y="53221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873" y="59263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692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5794" y="861094"/>
            <a:ext cx="109561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七、中国大范围地扩大了过境免签政策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,Simon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决定假期到中国来旅行。阅读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Simon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的假期旅行计划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travel plan for the holiday in China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98506" y="3307918"/>
            <a:ext cx="10813409" cy="34556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14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89295" y="1011071"/>
            <a:ext cx="10813409" cy="3455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8416" y="4403425"/>
            <a:ext cx="1058054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many days is Simon going to stay in China?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A.8 days.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B.9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C.10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1127053" y="4584517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167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89295" y="1011071"/>
            <a:ext cx="10813409" cy="3455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8416" y="4403425"/>
            <a:ext cx="105805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2.How is Simon going to Guilin from Beijing?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A.By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train.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B.By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plane.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C.By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taxi.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2374" y="463425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96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01982" y="985904"/>
            <a:ext cx="10813409" cy="3455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638" y="4441574"/>
            <a:ext cx="105757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Guilin.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A.be sunny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C.be windy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9279" y="463184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05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01982" y="895211"/>
            <a:ext cx="10813409" cy="3455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9082" y="4408018"/>
            <a:ext cx="107792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is Simon going to do in Chengdu?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pandas.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B.Visit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museum.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C.Climb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hill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8843" y="46069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296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0.jpeg"/>
          <p:cNvPicPr/>
          <p:nvPr/>
        </p:nvPicPr>
        <p:blipFill rotWithShape="1">
          <a:blip r:embed="rId4"/>
          <a:srcRect l="5186" r="5680"/>
          <a:stretch/>
        </p:blipFill>
        <p:spPr>
          <a:xfrm>
            <a:off x="601982" y="895211"/>
            <a:ext cx="10813409" cy="3455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9082" y="4408018"/>
            <a:ext cx="107792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5.Which city does Simon want to visit at the fourth stop?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A.Shanghai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B.Qingdao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C.Hangzhou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6057" y="4579650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596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528" y="1749958"/>
            <a:ext cx="105421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sunny in Beijing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B.will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C.will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 will be cold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451" y="27465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4451" y="42398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88007"/>
            <a:ext cx="10896722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八、请你根据下表的天气情况作出自己的假期活动安排吧。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要求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语言丰富、正确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书写规范、美观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Word 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bank: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hot, windy, rain, cloudy, go to the park, go swimming, visit my grandparents, play chess, read a book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4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955474"/>
              </p:ext>
            </p:extLst>
          </p:nvPr>
        </p:nvGraphicFramePr>
        <p:xfrm>
          <a:off x="676683" y="987986"/>
          <a:ext cx="10623290" cy="2224998"/>
        </p:xfrm>
        <a:graphic>
          <a:graphicData uri="http://schemas.openxmlformats.org/drawingml/2006/table">
            <a:tbl>
              <a:tblPr firstRow="1" firstCol="1" bandRow="1"/>
              <a:tblGrid>
                <a:gridCol w="2124658"/>
                <a:gridCol w="2124658"/>
                <a:gridCol w="2124658"/>
                <a:gridCol w="2124658"/>
                <a:gridCol w="2124658"/>
              </a:tblGrid>
              <a:tr h="199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Monday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Tuesday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Wednesday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Thursday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Friday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0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599667"/>
            <a:ext cx="1547495" cy="1007745"/>
          </a:xfrm>
          <a:prstGeom prst="rect">
            <a:avLst/>
          </a:prstGeom>
        </p:spPr>
      </p:pic>
      <p:pic>
        <p:nvPicPr>
          <p:cNvPr id="9" name="image40.jpeg"/>
          <p:cNvPicPr/>
          <p:nvPr/>
        </p:nvPicPr>
        <p:blipFill rotWithShape="1">
          <a:blip r:embed="rId5"/>
          <a:srcRect l="29132" r="34311"/>
          <a:stretch/>
        </p:blipFill>
        <p:spPr>
          <a:xfrm>
            <a:off x="3540155" y="1650001"/>
            <a:ext cx="671119" cy="1007745"/>
          </a:xfrm>
          <a:prstGeom prst="rect">
            <a:avLst/>
          </a:prstGeom>
        </p:spPr>
      </p:pic>
      <p:pic>
        <p:nvPicPr>
          <p:cNvPr id="10" name="image4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935038" y="1662690"/>
            <a:ext cx="1759375" cy="959403"/>
          </a:xfrm>
          <a:prstGeom prst="rect">
            <a:avLst/>
          </a:prstGeom>
        </p:spPr>
      </p:pic>
      <p:pic>
        <p:nvPicPr>
          <p:cNvPr id="11" name="image42.jpeg"/>
          <p:cNvPicPr/>
          <p:nvPr/>
        </p:nvPicPr>
        <p:blipFill rotWithShape="1">
          <a:blip r:embed="rId7"/>
          <a:srcRect l="17336" t="15224" r="15145" b="14835"/>
          <a:stretch/>
        </p:blipFill>
        <p:spPr>
          <a:xfrm>
            <a:off x="7415868" y="1588706"/>
            <a:ext cx="1342238" cy="1069040"/>
          </a:xfrm>
          <a:prstGeom prst="rect">
            <a:avLst/>
          </a:prstGeom>
        </p:spPr>
      </p:pic>
      <p:pic>
        <p:nvPicPr>
          <p:cNvPr id="12" name="image4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551518" y="1546669"/>
            <a:ext cx="1354170" cy="1122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15193" y="941150"/>
            <a:ext cx="1089672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Next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week is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holiday.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635" y="909571"/>
            <a:ext cx="10930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   On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Monday,it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hot.I’m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going to go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swimming.On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Tuesday,it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going to visit my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grandparents.On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Wednesday,it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cloudy.I’m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going to read a book at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home.On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Thursday,it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will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going to play chess with my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father.On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Friday,it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will be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sunny.I’m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going to the park.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36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38321"/>
            <a:ext cx="10920347" cy="525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     There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are four students in the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classroom.They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are talking about their plans for the summer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holiday.Keke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is going to Kunming because the weather will be fine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there.She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enjoy the food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there.Nancy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go to </a:t>
            </a: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Beijing.Although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尽管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) it will be very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hot,she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wants to visit the Great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Wall.Sam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and Amy will go to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London.It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rain at that </a:t>
            </a: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time.They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visit their grandma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Everyone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has a good plan.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1699" y="954140"/>
            <a:ext cx="57086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根据短文内容完成表格。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039532"/>
              </p:ext>
            </p:extLst>
          </p:nvPr>
        </p:nvGraphicFramePr>
        <p:xfrm>
          <a:off x="652553" y="1749664"/>
          <a:ext cx="10781641" cy="4109269"/>
        </p:xfrm>
        <a:graphic>
          <a:graphicData uri="http://schemas.openxmlformats.org/drawingml/2006/table">
            <a:tbl>
              <a:tblPr firstRow="1" firstCol="1" bandRow="1"/>
              <a:tblGrid>
                <a:gridCol w="2266816"/>
                <a:gridCol w="2338431"/>
                <a:gridCol w="2418127"/>
                <a:gridCol w="3758267"/>
              </a:tblGrid>
              <a:tr h="515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Name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Where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What 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6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Keke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will be fine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      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6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Nancy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visit the Great Wall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7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altLang="zh-CN" sz="3400" u="sng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        </a:t>
                      </a:r>
                      <a:r>
                        <a:rPr lang="en-US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London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will be rainy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       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198485" y="2384105"/>
            <a:ext cx="18325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Kunming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9722" y="2384105"/>
            <a:ext cx="27061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enjoy the food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0715" y="3479802"/>
            <a:ext cx="20521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 be 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977" y="4433840"/>
            <a:ext cx="180850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Sam and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Amy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5782" y="4727119"/>
            <a:ext cx="36412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their grandma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76381"/>
            <a:ext cx="107518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判断对错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与短文内容相符的写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否则写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6.Fourteen students are in the classroom.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7.The students are talking about the winter holiday.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)8.It will rain in London at that time.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7049" y="183720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049" y="261932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7127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18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71294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boy is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chess with his father after dinner.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A.plays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park this 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5507" y="1051633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507" y="34122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71294"/>
            <a:ext cx="109051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west is veiled(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隐约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rain,the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east enjoys sunshine.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表达的意思是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东西各有不一样的风景。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守得云开见月明。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东边日出西边雨。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438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841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5172" y="861861"/>
            <a:ext cx="5852884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二、根据表格内容补全短文。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062181"/>
              </p:ext>
            </p:extLst>
          </p:nvPr>
        </p:nvGraphicFramePr>
        <p:xfrm>
          <a:off x="605172" y="1655796"/>
          <a:ext cx="10649567" cy="2068916"/>
        </p:xfrm>
        <a:graphic>
          <a:graphicData uri="http://schemas.openxmlformats.org/drawingml/2006/table">
            <a:tbl>
              <a:tblPr firstRow="1" firstCol="1" bandRow="1"/>
              <a:tblGrid>
                <a:gridCol w="1475088"/>
                <a:gridCol w="1722120"/>
                <a:gridCol w="1722120"/>
                <a:gridCol w="1767840"/>
                <a:gridCol w="1836420"/>
                <a:gridCol w="2125979"/>
              </a:tblGrid>
              <a:tr h="8511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place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Harbin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Jinan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Sanya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Guangzhou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77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156460" y="2884170"/>
            <a:ext cx="1295400" cy="647700"/>
          </a:xfrm>
          <a:prstGeom prst="rect">
            <a:avLst/>
          </a:prstGeom>
        </p:spPr>
      </p:pic>
      <p:pic>
        <p:nvPicPr>
          <p:cNvPr id="10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07276" y="2541667"/>
            <a:ext cx="1202955" cy="1074094"/>
          </a:xfrm>
          <a:prstGeom prst="rect">
            <a:avLst/>
          </a:prstGeom>
        </p:spPr>
      </p:pic>
      <p:pic>
        <p:nvPicPr>
          <p:cNvPr id="11" name="image3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936086" y="2575991"/>
            <a:ext cx="1043940" cy="1079500"/>
          </a:xfrm>
          <a:prstGeom prst="rect">
            <a:avLst/>
          </a:prstGeom>
        </p:spPr>
      </p:pic>
      <p:pic>
        <p:nvPicPr>
          <p:cNvPr id="12" name="image3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664208" y="2561352"/>
            <a:ext cx="1228122" cy="1096565"/>
          </a:xfrm>
          <a:prstGeom prst="rect">
            <a:avLst/>
          </a:prstGeom>
        </p:spPr>
      </p:pic>
      <p:pic>
        <p:nvPicPr>
          <p:cNvPr id="13" name="image38.jpeg"/>
          <p:cNvPicPr/>
          <p:nvPr/>
        </p:nvPicPr>
        <p:blipFill rotWithShape="1">
          <a:blip r:embed="rId8"/>
          <a:srcRect l="23639"/>
          <a:stretch/>
        </p:blipFill>
        <p:spPr>
          <a:xfrm>
            <a:off x="9748006" y="2581619"/>
            <a:ext cx="956345" cy="111824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5525" y="3743236"/>
            <a:ext cx="10846389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Let’s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 at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tomorrow.It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Harbin.It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Jinan.It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Sanya.It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Beijing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be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Guangzhou.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1602" y="3845678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weather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1364" y="4500556"/>
            <a:ext cx="1322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63376" y="452572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9340" y="4504672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4162" y="522925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67720" y="52292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95586" y="525441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26022" y="5951562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6792"/>
            <a:ext cx="109051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三、选择正确的单词或短语补全句子。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snow/sunny) this month.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look/looking) at the weather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 will rain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(in/on) Friday.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going to be hot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week/next week).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5.What are you going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do/to do) today?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6.Will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(cloudy/be cloudy) </a:t>
            </a:r>
            <a:r>
              <a:rPr lang="en-US" altLang="zh-CN" sz="3400" dirty="0" err="1">
                <a:latin typeface="Times New Roman"/>
                <a:ea typeface="宋体"/>
              </a:rPr>
              <a:t>tomorro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717768" y="1737102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55942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0163" y="32758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1269" y="4088434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 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0718" y="4869206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 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45257" y="5593159"/>
            <a:ext cx="18934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be 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1067"/>
            <a:ext cx="107099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Bob:Hello,Amy.This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Bob.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Amy:Hello,Bob.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Bob:I’m</a:t>
            </a:r>
            <a:r>
              <a:rPr lang="en-US" altLang="zh-CN" sz="3400" dirty="0">
                <a:latin typeface="Times New Roman"/>
                <a:ea typeface="宋体"/>
              </a:rPr>
              <a:t> in Qingdao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the weather </a:t>
            </a:r>
            <a:r>
              <a:rPr lang="en-US" altLang="zh-CN" sz="3400" dirty="0" smtClean="0">
                <a:latin typeface="Times New Roman"/>
                <a:ea typeface="宋体"/>
              </a:rPr>
              <a:t>be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like </a:t>
            </a:r>
            <a:r>
              <a:rPr lang="en-US" altLang="zh-CN" sz="3400" dirty="0">
                <a:latin typeface="Times New Roman"/>
                <a:ea typeface="宋体"/>
              </a:rPr>
              <a:t>in Qingdao tomorrow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Bob: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72169" y="1702659"/>
            <a:ext cx="5466825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A.I’m</a:t>
            </a:r>
            <a:r>
              <a:rPr lang="en-US" altLang="zh-CN" sz="3400" dirty="0">
                <a:latin typeface="Times New Roman"/>
                <a:ea typeface="宋体"/>
              </a:rPr>
              <a:t> in Shanghai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B.Will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 be hot tomorrow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C.Where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be windy tomorrow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going to fly kites with John.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272169" y="1828800"/>
            <a:ext cx="5239746" cy="4659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0725" y="2497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2670" y="56176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817" y="979307"/>
            <a:ext cx="5455340" cy="4801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pc="-150" dirty="0" err="1">
                <a:latin typeface="Times New Roman"/>
                <a:ea typeface="宋体"/>
              </a:rPr>
              <a:t>Amy:What</a:t>
            </a:r>
            <a:r>
              <a:rPr lang="en-US" altLang="zh-CN" sz="3400" spc="-150" dirty="0">
                <a:latin typeface="Times New Roman"/>
                <a:ea typeface="宋体"/>
              </a:rPr>
              <a:t> are you going to do</a:t>
            </a:r>
            <a:r>
              <a:rPr lang="en-US" altLang="zh-CN" sz="3400" spc="-15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Bob: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What about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going to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swim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my father.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Bob:Sounds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good!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58629" y="1190931"/>
            <a:ext cx="5466825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A.I’m</a:t>
            </a:r>
            <a:r>
              <a:rPr lang="en-US" altLang="zh-CN" sz="3400" dirty="0">
                <a:latin typeface="Times New Roman"/>
                <a:ea typeface="宋体"/>
              </a:rPr>
              <a:t> in Shanghai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B.Will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 be hot tomorrow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C.Where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be windy tomorrow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going to fly kites with John.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158629" y="1317072"/>
            <a:ext cx="5239746" cy="46590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8112" y="18004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5898" y="25865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7258" y="41534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52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6847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对同学们的周末计划做了一个调查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请你根据条形统计图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帮她完成总结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are thirty students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class.It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 sunny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this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 are we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going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do?Three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 are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going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nine students are going to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pic>
        <p:nvPicPr>
          <p:cNvPr id="8" name="image29.jpeg"/>
          <p:cNvPicPr/>
          <p:nvPr/>
        </p:nvPicPr>
        <p:blipFill rotWithShape="1">
          <a:blip r:embed="rId4"/>
          <a:srcRect l="5555"/>
          <a:stretch/>
        </p:blipFill>
        <p:spPr>
          <a:xfrm>
            <a:off x="6442746" y="1814964"/>
            <a:ext cx="5069169" cy="32280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4038289"/>
            <a:ext cx="17347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weekend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9249" y="5557104"/>
            <a:ext cx="2488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 a 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129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769</Words>
  <Application>Microsoft Office PowerPoint</Application>
  <PresentationFormat>自定义</PresentationFormat>
  <Paragraphs>238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方正隶变_GBK</vt:lpstr>
      <vt:lpstr>方正大标宋简体</vt:lpstr>
      <vt:lpstr>微软雅黑</vt:lpstr>
      <vt:lpstr>Wingdings</vt:lpstr>
      <vt:lpstr>方正小标宋_GBK</vt:lpstr>
      <vt:lpstr>方正大标宋_GBK</vt:lpstr>
      <vt:lpstr>方正黑体_GBK</vt:lpstr>
      <vt:lpstr>Times New Roman</vt:lpstr>
      <vt:lpstr>汉仪雅酷黑 95W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2026-03-03T06:12:32Z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