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30" r:id="rId8"/>
    <p:sldId id="531" r:id="rId9"/>
    <p:sldId id="532" r:id="rId10"/>
    <p:sldId id="519" r:id="rId11"/>
    <p:sldId id="533" r:id="rId12"/>
    <p:sldId id="534" r:id="rId13"/>
    <p:sldId id="535" r:id="rId14"/>
    <p:sldId id="536" r:id="rId15"/>
    <p:sldId id="537" r:id="rId16"/>
    <p:sldId id="538" r:id="rId17"/>
    <p:sldId id="539" r:id="rId18"/>
    <p:sldId id="541" r:id="rId19"/>
    <p:sldId id="540" r:id="rId20"/>
    <p:sldId id="542" r:id="rId21"/>
    <p:sldId id="543" r:id="rId22"/>
    <p:sldId id="520" r:id="rId23"/>
    <p:sldId id="518" r:id="rId24"/>
    <p:sldId id="521" r:id="rId25"/>
    <p:sldId id="427" r:id="rId26"/>
  </p:sldIdLst>
  <p:sldSz cx="12192000" cy="6858000"/>
  <p:notesSz cx="6858000" cy="9144000"/>
  <p:embeddedFontLst>
    <p:embeddedFont>
      <p:font typeface="楷体" pitchFamily="49" charset="-122"/>
      <p:regular r:id="rId27"/>
    </p:embeddedFont>
    <p:embeddedFont>
      <p:font typeface="方正大标宋简体" charset="-122"/>
      <p:regular r:id="rId28"/>
    </p:embeddedFont>
    <p:embeddedFont>
      <p:font typeface="方正大标宋_GBK" charset="-122"/>
      <p:regular r:id="rId29"/>
    </p:embeddedFont>
    <p:embeddedFont>
      <p:font typeface="Cambria Math" pitchFamily="18" charset="0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NEU-BKB" pitchFamily="18" charset="-122"/>
      <p:regular r:id="rId35"/>
      <p:italic r:id="rId36"/>
    </p:embeddedFont>
    <p:embeddedFont>
      <p:font typeface="NEU-HZ" pitchFamily="2" charset="-122"/>
      <p:regular r:id="rId37"/>
      <p:italic r:id="rId38"/>
    </p:embeddedFont>
    <p:embeddedFont>
      <p:font typeface="方正小标宋_GBK" pitchFamily="65" charset="-122"/>
      <p:regular r:id="rId39"/>
    </p:embeddedFont>
    <p:embeddedFont>
      <p:font typeface="NEU-BZ" pitchFamily="2" charset="-122"/>
      <p:regular r:id="rId40"/>
      <p:bold r:id="rId41"/>
      <p:italic r:id="rId42"/>
      <p:boldItalic r:id="rId43"/>
    </p:embeddedFont>
    <p:embeddedFont>
      <p:font typeface="方正黑体_GBK" pitchFamily="65" charset="-122"/>
      <p:regular r:id="rId44"/>
    </p:embeddedFont>
    <p:embeddedFont>
      <p:font typeface="方正隶变_GBK" charset="-122"/>
      <p:regular r:id="rId45"/>
    </p:embeddedFont>
    <p:embeddedFont>
      <p:font typeface="微软雅黑" pitchFamily="34" charset="-122"/>
      <p:regular r:id="rId46"/>
      <p:bold r:id="rId47"/>
    </p:embeddedFont>
    <p:embeddedFont>
      <p:font typeface="方正书宋_GBK" pitchFamily="65" charset="-122"/>
      <p:regular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 What do you want to eat</a:t>
            </a:r>
            <a:r>
              <a:rPr lang="zh-CN" altLang="en-US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？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74350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Smart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提高了游戏的难度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让同学们玩起了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按要求完成下列句子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的游戏。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want to eat a hot dog.(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作主语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改写句子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hot dog.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2.It’s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twenty dollars and fifty cents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对画线部分提问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it?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want to drink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 cola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对画线部分提问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9434" y="3121223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8286" y="314988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1576" y="312122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8820" y="4605801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3478" y="460580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much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515" y="605199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13429" y="60519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31191" y="604711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3417" y="604711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drink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1768" y="870580"/>
            <a:ext cx="10772093" cy="6156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五、上完课后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Smart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给同学们布置了作业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根据短文内容选择填空。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go to a restaurant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father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mother.We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want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beef(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牛肉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noodles.</a:t>
            </a:r>
          </a:p>
          <a:p>
            <a:pPr indent="-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But I can’t use chopsticks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.My father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egg, chicken and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soup.He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can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with a spoon(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汤匙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and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chopsticks.My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mother likes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vegetables.My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mother and I want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drink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cola.All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the food is twenty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twenty cents.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66953"/>
            <a:ext cx="107099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1.A.and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2.A.hungry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B.tired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3.A.a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B.an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4.A.good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5.A.want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C.wanted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430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164" y="18402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26229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34122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0866" y="41647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5342"/>
            <a:ext cx="106596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)6.A.a	          B.an	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C.some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7.A.eat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8.A.apple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B.egg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C.bread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9.A.to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C.too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10.A.dollar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B.dollars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i="1" dirty="0" err="1" smtClean="0">
                <a:latin typeface="Times New Roman"/>
                <a:ea typeface="宋体"/>
                <a:cs typeface="Times New Roman"/>
              </a:rPr>
              <a:t>yuan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437" y="10070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392" y="18718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425" y="26349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7882" y="34122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0866" y="41737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9302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六、中午放学后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在一家餐馆点餐。请根据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和服务员的对话内容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Waiter:Good</a:t>
            </a:r>
            <a:r>
              <a:rPr lang="en-US" altLang="zh-CN" sz="3400" dirty="0">
                <a:latin typeface="Times New Roman"/>
                <a:ea typeface="宋体"/>
              </a:rPr>
              <a:t> morning.</a:t>
            </a:r>
            <a:r>
              <a:rPr lang="en-US" altLang="zh-CN" sz="3400" u="sng" dirty="0">
                <a:latin typeface="Times New Roman"/>
                <a:ea typeface="宋体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Daming:Yes,please.I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want </a:t>
            </a:r>
            <a:r>
              <a:rPr lang="en-US" altLang="zh-CN" sz="3400" dirty="0" smtClean="0">
                <a:latin typeface="Times New Roman"/>
                <a:ea typeface="宋体"/>
              </a:rPr>
              <a:t>to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eat </a:t>
            </a:r>
            <a:r>
              <a:rPr lang="en-US" altLang="zh-CN" sz="3400" dirty="0" smtClean="0">
                <a:latin typeface="Times New Roman"/>
                <a:ea typeface="宋体"/>
              </a:rPr>
              <a:t>something.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Waiter:Here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the menu(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菜单</a:t>
            </a:r>
            <a:r>
              <a:rPr lang="en-US" altLang="zh-CN" sz="3400" dirty="0" smtClean="0">
                <a:latin typeface="Times New Roman"/>
                <a:ea typeface="宋体"/>
              </a:rPr>
              <a:t>).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Daming:Thank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6308520" y="2497866"/>
            <a:ext cx="5278895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spc="-150" dirty="0" err="1">
                <a:latin typeface="Times New Roman"/>
                <a:ea typeface="宋体"/>
              </a:rPr>
              <a:t>A.What</a:t>
            </a:r>
            <a:r>
              <a:rPr lang="en-US" altLang="zh-CN" sz="3400" spc="-150" dirty="0">
                <a:latin typeface="Times New Roman"/>
                <a:ea typeface="宋体"/>
              </a:rPr>
              <a:t> do you want to drink</a:t>
            </a:r>
            <a:r>
              <a:rPr lang="en-US" altLang="zh-CN" sz="3400" spc="-15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C.Enjoy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your meal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D.You’re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welcome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much is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 you want to eat?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224632" y="2506255"/>
            <a:ext cx="5066950" cy="40966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1656" y="25350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33687" y="1021404"/>
            <a:ext cx="5278895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spc="-150" dirty="0" err="1">
                <a:latin typeface="Times New Roman"/>
                <a:ea typeface="宋体"/>
              </a:rPr>
              <a:t>A.What</a:t>
            </a:r>
            <a:r>
              <a:rPr lang="en-US" altLang="zh-CN" sz="3400" spc="-150" dirty="0">
                <a:latin typeface="Times New Roman"/>
                <a:ea typeface="宋体"/>
              </a:rPr>
              <a:t> do you want to drink</a:t>
            </a:r>
            <a:r>
              <a:rPr lang="en-US" altLang="zh-CN" sz="3400" spc="-15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C.Enjoy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your meal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D.You’re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welcome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much is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 you want to eat?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165909" y="1029793"/>
            <a:ext cx="5066950" cy="40966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82" y="1014923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Waiter: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Daming:I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want some </a:t>
            </a:r>
            <a:r>
              <a:rPr lang="en-US" altLang="zh-CN" sz="3400" dirty="0" smtClean="0">
                <a:latin typeface="Times New Roman"/>
                <a:ea typeface="宋体"/>
              </a:rPr>
              <a:t>chicken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and bread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Waiter:</a:t>
            </a:r>
            <a:r>
              <a:rPr lang="en-US" altLang="zh-CN" sz="3400" u="sng" dirty="0" smtClean="0">
                <a:latin typeface="Times New Roman"/>
                <a:ea typeface="宋体"/>
              </a:rPr>
              <a:t>3.</a:t>
            </a:r>
            <a:r>
              <a:rPr lang="zh-CN" altLang="en-US" sz="3400" u="sng" dirty="0" smtClean="0">
                <a:latin typeface="Times New Roman"/>
                <a:ea typeface="宋体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</a:rPr>
              <a:t>Daming:A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cola,please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Waiter:Here</a:t>
            </a:r>
            <a:r>
              <a:rPr lang="en-US" altLang="zh-CN" sz="3600" dirty="0" err="1">
                <a:latin typeface="Times New Roman"/>
                <a:ea typeface="宋体"/>
              </a:rPr>
              <a:t>’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your food.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61008" y="11280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1008" y="34740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33687" y="971070"/>
            <a:ext cx="5278895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spc="-150" dirty="0" err="1">
                <a:latin typeface="Times New Roman"/>
                <a:ea typeface="宋体"/>
              </a:rPr>
              <a:t>A.What</a:t>
            </a:r>
            <a:r>
              <a:rPr lang="en-US" altLang="zh-CN" sz="3400" spc="-150" dirty="0">
                <a:latin typeface="Times New Roman"/>
                <a:ea typeface="宋体"/>
              </a:rPr>
              <a:t> do you want to drink</a:t>
            </a:r>
            <a:r>
              <a:rPr lang="en-US" altLang="zh-CN" sz="3400" spc="-15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C.Enjoy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your meal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D.You’re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welcome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much is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 you want to eat?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165909" y="979459"/>
            <a:ext cx="5066950" cy="40966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025" y="971070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Daming: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Waiter:That’s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forty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yuan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Waiter:Thank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0147" y="11115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5937" y="34332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0418"/>
            <a:ext cx="10844169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情境一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打算暑假去英国的表兄家玩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他想要提前了解一些英国的餐饮习惯</a:t>
            </a:r>
            <a:r>
              <a:rPr lang="zh-CN" altLang="zh-CN" sz="3400" dirty="0">
                <a:latin typeface="Calibri"/>
                <a:ea typeface="NEU-BKB"/>
                <a:cs typeface="NEU-BKB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many English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homes,people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eat four meals(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 </a:t>
            </a:r>
            <a:r>
              <a:rPr lang="en-US" altLang="zh-CN" sz="3400" spc="-100" dirty="0" err="1" smtClean="0">
                <a:latin typeface="Times New Roman"/>
                <a:ea typeface="宋体"/>
                <a:cs typeface="Times New Roman"/>
              </a:rPr>
              <a:t>day:breakfast,lunch,tea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dinner.They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eat almost everything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with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fork.People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breakfast from seven to nine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eat porridge(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),eggs 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bread.They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drink tea or coffee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breakfast.Lunch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comes at one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o’clock.Teatime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from four to five in the afternoon and dinner is at about half past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seven.For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dinner,first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have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soup,and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0418"/>
            <a:ext cx="1081900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have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soup,and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 they have meat or fish with vegetables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After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that,they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eat some other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things,like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bananas,apples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oranges.But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not all English people eat like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that.Some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them have their dinner in the middle of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day.Their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meals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breakfast,dinner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),tea and supper(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晚餐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and all these meals are very simple(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简单的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287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83407"/>
            <a:ext cx="1089672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请阅读文章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1.English people eat almost everything with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A.knife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C.chopstick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2.Many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 people have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first for dinner.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A.coffee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B.apples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C.soup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3.English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people have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after dinner.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A.bananas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bread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B.apples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bananas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C.soup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oranges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1678" y="17792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1678" y="32330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7656" y="46933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6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304" y="1712613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一、在导入新课时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Smart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带领同学们复习单词。根据首字母或中文提示完成句子。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1.Tom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wants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some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colas.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V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healthy(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健康的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3.Lily has two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a bottle 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breakfast every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0763" y="3423912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hirsty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2934" y="3424568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1148" y="4157598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egetables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8328" y="419441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9797" y="493541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2451" y="4960581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ilk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5342"/>
            <a:ext cx="105253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请根据文章内容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回答下面的问题。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4.How many meals do English people have a 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time do they have lunch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8408" y="2575807"/>
            <a:ext cx="22461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Four meals.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8408" y="4098296"/>
            <a:ext cx="94701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They have lunch at one o’clock.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79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1229"/>
            <a:ext cx="109218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Calibri"/>
                <a:ea typeface="宋体"/>
                <a:cs typeface="宋体"/>
              </a:rPr>
              <a:t>情境二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周末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200" b="1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和爸爸妈妈到餐厅吃晚饭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他们在</a:t>
            </a:r>
            <a:r>
              <a:rPr lang="zh-CN" altLang="zh-CN" sz="3200" spc="-90" dirty="0">
                <a:latin typeface="Calibri"/>
                <a:ea typeface="宋体"/>
                <a:cs typeface="宋体"/>
              </a:rPr>
              <a:t>菜单上用不同标记标出了自己点的东西</a:t>
            </a:r>
            <a:r>
              <a:rPr lang="en-US" altLang="zh-CN" sz="3200" spc="-9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spc="-90" dirty="0">
                <a:latin typeface="Calibri"/>
                <a:ea typeface="宋体"/>
                <a:cs typeface="宋体"/>
              </a:rPr>
              <a:t>爸爸标记了</a:t>
            </a:r>
            <a:r>
              <a:rPr lang="en-US" altLang="zh-CN" sz="3200" spc="-90" dirty="0" smtClean="0">
                <a:latin typeface="Times New Roman"/>
                <a:ea typeface="方正宋黑_GBK"/>
                <a:cs typeface="Times New Roman"/>
              </a:rPr>
              <a:t>“</a:t>
            </a:r>
            <a:r>
              <a:rPr lang="zh-CN" altLang="en-US" sz="3600" spc="-9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200" spc="-90" dirty="0" smtClean="0">
                <a:latin typeface="Times New Roman"/>
                <a:ea typeface="方正宋黑_GBK"/>
                <a:cs typeface="Times New Roman"/>
              </a:rPr>
              <a:t>”</a:t>
            </a:r>
            <a:r>
              <a:rPr lang="en-US" altLang="zh-CN" sz="3200" spc="-9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 smtClean="0">
                <a:latin typeface="Calibri"/>
                <a:ea typeface="宋体"/>
                <a:cs typeface="宋体"/>
              </a:rPr>
              <a:t>妈妈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标记了</a:t>
            </a:r>
            <a:r>
              <a:rPr lang="en-US" altLang="zh-CN" sz="3200" dirty="0">
                <a:latin typeface="Times New Roman"/>
                <a:ea typeface="方正宋黑_GBK"/>
                <a:cs typeface="Times New Roman"/>
              </a:rPr>
              <a:t>“</a:t>
            </a:r>
            <a:r>
              <a:rPr lang="en-US" altLang="zh-CN" sz="3200" dirty="0">
                <a:latin typeface="Cambria Math"/>
                <a:ea typeface="宋体"/>
                <a:cs typeface="Cambria Math"/>
              </a:rPr>
              <a:t>♡</a:t>
            </a:r>
            <a:r>
              <a:rPr lang="en-US" altLang="zh-CN" sz="3200" dirty="0">
                <a:latin typeface="Times New Roman"/>
                <a:ea typeface="方正宋黑_GBK"/>
                <a:cs typeface="Times New Roman"/>
              </a:rPr>
              <a:t>”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200" b="1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标记了</a:t>
            </a:r>
            <a:r>
              <a:rPr lang="en-US" altLang="zh-CN" sz="3200" dirty="0">
                <a:latin typeface="Times New Roman"/>
                <a:ea typeface="方正宋黑_GBK"/>
                <a:cs typeface="Times New Roman"/>
              </a:rPr>
              <a:t>“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200" dirty="0">
                <a:latin typeface="Times New Roman"/>
                <a:ea typeface="方正宋黑_GBK"/>
                <a:cs typeface="Times New Roman"/>
              </a:rPr>
              <a:t>”</a:t>
            </a:r>
            <a:r>
              <a:rPr lang="zh-CN" altLang="zh-CN" sz="3200" dirty="0">
                <a:latin typeface="Times New Roman"/>
                <a:ea typeface="方正宋黑_GBK"/>
                <a:cs typeface="Times New Roman"/>
              </a:rPr>
              <a:t>。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请根据提示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写一写他们各自点的东西吧</a:t>
            </a:r>
            <a:r>
              <a:rPr lang="zh-CN" altLang="zh-CN" sz="3200" dirty="0">
                <a:latin typeface="Calibri"/>
                <a:ea typeface="NEU-BKB"/>
                <a:cs typeface="NEU-BKB"/>
              </a:rPr>
              <a:t>。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要求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语句通顺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语法正确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不少于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200" dirty="0">
                <a:latin typeface="Calibri"/>
                <a:ea typeface="宋体"/>
                <a:cs typeface="宋体"/>
              </a:rPr>
              <a:t>句话</a:t>
            </a:r>
            <a:r>
              <a:rPr lang="zh-CN" altLang="zh-CN" sz="3200" dirty="0">
                <a:latin typeface="Calibri"/>
                <a:ea typeface="NEU-BKB"/>
                <a:cs typeface="NEU-BKB"/>
              </a:rPr>
              <a:t>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566" y="4120902"/>
            <a:ext cx="105701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/>
                <a:ea typeface="宋体"/>
                <a:cs typeface="Times New Roman"/>
              </a:rPr>
              <a:t>Food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2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Hot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dog $10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2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Cambria Math"/>
                <a:ea typeface="宋体"/>
                <a:cs typeface="Cambria Math"/>
              </a:rPr>
              <a:t>♡</a:t>
            </a:r>
            <a:r>
              <a:rPr lang="zh-CN" altLang="en-US" sz="3200" dirty="0" smtClean="0">
                <a:latin typeface="Cambria Math"/>
                <a:ea typeface="宋体"/>
                <a:cs typeface="Cambria Math"/>
              </a:rPr>
              <a:t>  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Hamburger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$12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200" dirty="0" smtClean="0">
                <a:latin typeface="Calibri"/>
                <a:ea typeface="宋体"/>
                <a:cs typeface="宋体"/>
              </a:rPr>
              <a:t>☆</a:t>
            </a:r>
            <a:r>
              <a:rPr lang="zh-CN" altLang="en-US" sz="3200" dirty="0" smtClean="0">
                <a:latin typeface="Calibri"/>
                <a:ea typeface="宋体"/>
                <a:cs typeface="宋体"/>
              </a:rPr>
              <a:t> 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Rice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$2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/>
                <a:ea typeface="宋体"/>
                <a:cs typeface="Times New Roman"/>
              </a:rPr>
              <a:t>Drink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: </a:t>
            </a:r>
            <a:r>
              <a:rPr lang="zh-CN" altLang="en-US" sz="32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Milk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$2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2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mbria Math"/>
                <a:ea typeface="宋体"/>
                <a:cs typeface="Cambria Math"/>
              </a:rPr>
              <a:t>♡</a:t>
            </a:r>
            <a:r>
              <a:rPr lang="zh-CN" altLang="en-US" sz="3200" dirty="0" smtClean="0">
                <a:latin typeface="Cambria Math"/>
                <a:ea typeface="宋体"/>
                <a:cs typeface="Cambria Math"/>
              </a:rPr>
              <a:t>  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Cola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$7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2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2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200" dirty="0" smtClean="0">
                <a:latin typeface="Calibri"/>
                <a:ea typeface="宋体"/>
                <a:cs typeface="宋体"/>
              </a:rPr>
              <a:t>☆</a:t>
            </a:r>
            <a:r>
              <a:rPr lang="zh-CN" altLang="en-US" sz="3200" dirty="0" smtClean="0">
                <a:latin typeface="Calibri"/>
                <a:ea typeface="宋体"/>
                <a:cs typeface="宋体"/>
              </a:rPr>
              <a:t>  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Juice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$8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4300" y="4337108"/>
            <a:ext cx="536895" cy="5033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1581" y="4346953"/>
            <a:ext cx="536895" cy="5033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7888" y="5085184"/>
            <a:ext cx="536895" cy="5033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6320" y="4365104"/>
            <a:ext cx="536895" cy="5033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60298" y="5085184"/>
            <a:ext cx="536895" cy="5033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20336" y="5110351"/>
            <a:ext cx="536895" cy="5033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5400" y="4149079"/>
            <a:ext cx="10663294" cy="16338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30185" y="4238891"/>
            <a:ext cx="634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-9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1991544" y="5016669"/>
            <a:ext cx="634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-9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79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4249" y="987371"/>
            <a:ext cx="107876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</a:rPr>
              <a:t>Daming,his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father and his mother come to a restaurant for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dinner.His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father wants to eat a hot dog and drink some </a:t>
            </a:r>
            <a:r>
              <a:rPr lang="en-US" altLang="zh-CN" sz="3400" spc="-150" dirty="0" err="1">
                <a:solidFill>
                  <a:srgbClr val="E72582"/>
                </a:solidFill>
                <a:latin typeface="Times New Roman"/>
                <a:ea typeface="宋体"/>
              </a:rPr>
              <a:t>milk.They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 are 12 </a:t>
            </a:r>
            <a:r>
              <a:rPr lang="en-US" altLang="zh-CN" sz="3400" spc="-150" dirty="0" err="1">
                <a:solidFill>
                  <a:srgbClr val="E72582"/>
                </a:solidFill>
                <a:latin typeface="Times New Roman"/>
                <a:ea typeface="宋体"/>
              </a:rPr>
              <a:t>dollars.His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 mother wants to eat a hamburger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and drink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cola.They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are 19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dollars.Daming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wants some rice and some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juice.They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are 10 dollars.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841" y="1650426"/>
            <a:ext cx="90140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请你根据提示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将同类单词填入下面的圆圈中。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1009" y="3106133"/>
            <a:ext cx="4255306" cy="2510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591" y="2319562"/>
            <a:ext cx="63209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dirty="0" smtClean="0"/>
              <a:t>   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dirty="0" smtClean="0"/>
              <a:t> </a:t>
            </a:r>
            <a:endParaRPr lang="zh-CN" altLang="en-US" sz="3400" dirty="0"/>
          </a:p>
        </p:txBody>
      </p:sp>
      <p:pic>
        <p:nvPicPr>
          <p:cNvPr id="10" name="image1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13139" y="3260754"/>
            <a:ext cx="4217047" cy="2487530"/>
          </a:xfrm>
          <a:prstGeom prst="rect">
            <a:avLst/>
          </a:prstGeom>
        </p:spPr>
      </p:pic>
      <p:pic>
        <p:nvPicPr>
          <p:cNvPr id="12" name="image1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31008" y="3061581"/>
            <a:ext cx="4330835" cy="2554650"/>
          </a:xfrm>
          <a:prstGeom prst="rect">
            <a:avLst/>
          </a:prstGeom>
        </p:spPr>
      </p:pic>
      <p:pic>
        <p:nvPicPr>
          <p:cNvPr id="13" name="image15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657698" y="3202915"/>
            <a:ext cx="4315102" cy="25453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99579" y="1244345"/>
            <a:ext cx="4280435" cy="25249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4764" y="1019269"/>
            <a:ext cx="6335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dirty="0" smtClean="0"/>
              <a:t> </a:t>
            </a:r>
            <a:endParaRPr lang="zh-CN" altLang="en-US" sz="3400" dirty="0"/>
          </a:p>
        </p:txBody>
      </p:sp>
      <p:pic>
        <p:nvPicPr>
          <p:cNvPr id="9" name="image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38818" y="1298356"/>
            <a:ext cx="4201955" cy="24786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932437"/>
            <a:ext cx="107435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meal.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water is hot.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我最喜爱的食物是汉堡。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6757" y="1094555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oodles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4570" y="104422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njoy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2135" y="1849636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609618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favourite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5449" y="2601374"/>
            <a:ext cx="22382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hamburgers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1094"/>
            <a:ext cx="1078544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二、在讲授新课时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Smart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给同学们出了五道题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看看谁做得全对。选词填空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每词限用一次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wants some noodles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fish.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sister Lucy wants noodles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tomato and egg.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 hamburger and a cola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me,please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does your father want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drink?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5.—I want some meat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want some meat,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2749" y="2265028"/>
            <a:ext cx="5008227" cy="6711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4998" y="294742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3338" y="362250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7787" y="430640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2321" y="496731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6962" y="564159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1094"/>
            <a:ext cx="107183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三、在巩固新课时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为了加强记忆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Smart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和同学们玩起了快问快答的游戏。选择填空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)1.—What do you want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cola.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A.eat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B.drink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C.do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)2.Daming wants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lots of cheese.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A.a;and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of;on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C.some;with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49388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70904"/>
            <a:ext cx="1069316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3.—How much are the new shoes?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are fifty</a:t>
            </a:r>
            <a:r>
              <a:rPr lang="zh-CN" altLang="zh-CN" sz="34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five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A.dollar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i="1" dirty="0" err="1" smtClean="0">
                <a:latin typeface="Times New Roman"/>
                <a:ea typeface="宋体"/>
                <a:cs typeface="Times New Roman"/>
              </a:rPr>
              <a:t>yuan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i="1" dirty="0" err="1" smtClean="0">
                <a:latin typeface="Times New Roman"/>
                <a:ea typeface="宋体"/>
                <a:cs typeface="Times New Roman"/>
              </a:rPr>
              <a:t>yuans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want a banana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apple?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C./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       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Mum,I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 hungry.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Oh,my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dear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have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A.cola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C.sandwiches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43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121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6600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12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1094"/>
            <a:ext cx="107351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当我们走进商店时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服务员通常会说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help you?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me?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help 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当你去购物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看到一件上衣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想知道它的价格时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你会这样问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many is it?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much is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3637" y="10437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5659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12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75018"/>
            <a:ext cx="1072672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和朋友一起去饭店吃饭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你想说所有的食物都很美味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你会这样说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don’t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 the food.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food is very nice.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like this restaurant very much.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在饭店用餐时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服务员祝你用餐愉快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会这样说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A.Enjoy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meal.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are.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C.Thank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so much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885" y="1051779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7364" y="39716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12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71" y="867115"/>
            <a:ext cx="105505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在准备晚餐时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你要帮妈妈端热气腾腾的汤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妈妈会这样嘱咐你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A.Hurry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up!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careful!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quickly,please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10651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12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882</Words>
  <Application>Microsoft Office PowerPoint</Application>
  <PresentationFormat>自定义</PresentationFormat>
  <Paragraphs>229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楷体</vt:lpstr>
      <vt:lpstr>方正大标宋简体</vt:lpstr>
      <vt:lpstr>方正大标宋_GBK</vt:lpstr>
      <vt:lpstr>Cambria Math</vt:lpstr>
      <vt:lpstr>Calibri</vt:lpstr>
      <vt:lpstr>NEU-BKB</vt:lpstr>
      <vt:lpstr>Wingdings</vt:lpstr>
      <vt:lpstr>NEU-HZ</vt:lpstr>
      <vt:lpstr>方正小标宋_GBK</vt:lpstr>
      <vt:lpstr>NEU-BZ</vt:lpstr>
      <vt:lpstr>Times New Roman</vt:lpstr>
      <vt:lpstr>方正宋黑_GBK</vt:lpstr>
      <vt:lpstr>方正黑体_GBK</vt:lpstr>
      <vt:lpstr>方正隶变_GBK</vt:lpstr>
      <vt:lpstr>汉仪雅酷黑 95W</vt:lpstr>
      <vt:lpstr>微软雅黑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2026-02-25T01:10:51Z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