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520" r:id="rId9"/>
    <p:sldId id="521" r:id="rId10"/>
    <p:sldId id="525" r:id="rId11"/>
    <p:sldId id="523" r:id="rId12"/>
    <p:sldId id="524" r:id="rId13"/>
    <p:sldId id="522" r:id="rId14"/>
    <p:sldId id="526" r:id="rId15"/>
    <p:sldId id="531" r:id="rId16"/>
    <p:sldId id="532" r:id="rId17"/>
    <p:sldId id="533" r:id="rId18"/>
    <p:sldId id="534" r:id="rId19"/>
    <p:sldId id="527" r:id="rId20"/>
    <p:sldId id="528" r:id="rId21"/>
    <p:sldId id="529" r:id="rId22"/>
    <p:sldId id="427" r:id="rId23"/>
  </p:sldIdLst>
  <p:sldSz cx="12192000" cy="6858000"/>
  <p:notesSz cx="6858000" cy="9144000"/>
  <p:embeddedFontLst>
    <p:embeddedFont>
      <p:font typeface="方正小标宋_GBK" pitchFamily="65" charset="-122"/>
      <p:regular r:id="rId24"/>
    </p:embeddedFont>
    <p:embeddedFont>
      <p:font typeface="方正黑体_GBK" pitchFamily="65" charset="-122"/>
      <p:regular r:id="rId25"/>
    </p:embeddedFont>
    <p:embeddedFont>
      <p:font typeface="方正大标宋简体" charset="-122"/>
      <p:regular r:id="rId26"/>
    </p:embeddedFont>
    <p:embeddedFont>
      <p:font typeface="方正书宋_GBK" pitchFamily="65" charset="-122"/>
      <p:regular r:id="rId27"/>
    </p:embeddedFont>
    <p:embeddedFont>
      <p:font typeface="方正大标宋_GBK" charset="-122"/>
      <p:regular r:id="rId28"/>
    </p:embeddedFont>
    <p:embeddedFont>
      <p:font typeface="微软雅黑" pitchFamily="34" charset="-122"/>
      <p:regular r:id="rId29"/>
      <p:bold r:id="rId30"/>
    </p:embeddedFont>
    <p:embeddedFont>
      <p:font typeface="NEU-BZ" pitchFamily="2" charset="-122"/>
      <p:regular r:id="rId31"/>
      <p:bold r:id="rId32"/>
      <p:italic r:id="rId33"/>
      <p:boldItalic r:id="rId34"/>
    </p:embeddedFont>
    <p:embeddedFont>
      <p:font typeface="仿宋" pitchFamily="49" charset="-122"/>
      <p:regular r:id="rId35"/>
    </p:embeddedFont>
    <p:embeddedFont>
      <p:font typeface="MS Mincho" pitchFamily="49" charset="-128"/>
      <p:regular r:id="rId36"/>
    </p:embeddedFont>
    <p:embeddedFont>
      <p:font typeface="方正隶变_GBK" charset="-122"/>
      <p:regular r:id="rId37"/>
    </p:embeddedFont>
    <p:embeddedFont>
      <p:font typeface="NEU-HZ" pitchFamily="2" charset="-122"/>
      <p:regular r:id="rId38"/>
      <p:italic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8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8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9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10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image" Target="../media/image11.t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6192" y="2448437"/>
            <a:ext cx="12197715" cy="153633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58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1  I want a hot </a:t>
            </a:r>
            <a:r>
              <a:rPr lang="en-US" altLang="zh-CN" sz="5800" dirty="0" err="1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dog,please</a:t>
            </a:r>
            <a:r>
              <a:rPr lang="en-US" altLang="zh-CN" sz="58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.</a:t>
            </a:r>
            <a:endParaRPr lang="zh-CN" altLang="en-US" sz="58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891742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327610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309443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59765"/>
            <a:ext cx="1103711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/>
              <a:t>五、</a:t>
            </a:r>
            <a:r>
              <a:rPr lang="en-US" altLang="zh-CN" sz="3400" dirty="0"/>
              <a:t>Leo</a:t>
            </a:r>
            <a:r>
              <a:rPr lang="zh-CN" altLang="zh-CN" sz="3400" dirty="0"/>
              <a:t>在手机软件上点了午餐外卖</a:t>
            </a:r>
            <a:r>
              <a:rPr lang="en-US" altLang="zh-CN" sz="3400" dirty="0"/>
              <a:t>,</a:t>
            </a:r>
            <a:r>
              <a:rPr lang="zh-CN" altLang="zh-CN" sz="3400" dirty="0"/>
              <a:t>选择合适的选项补全对话。</a:t>
            </a:r>
          </a:p>
        </p:txBody>
      </p:sp>
      <p:pic>
        <p:nvPicPr>
          <p:cNvPr id="8" name="image6.jpeg"/>
          <p:cNvPicPr/>
          <p:nvPr/>
        </p:nvPicPr>
        <p:blipFill rotWithShape="1">
          <a:blip r:embed="rId4"/>
          <a:srcRect l="48" t="2808" r="51875" b="-969"/>
          <a:stretch/>
        </p:blipFill>
        <p:spPr>
          <a:xfrm>
            <a:off x="1819871" y="2243674"/>
            <a:ext cx="6585358" cy="449449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290869" y="292537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45514" y="41831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169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6.jpeg"/>
          <p:cNvPicPr/>
          <p:nvPr/>
        </p:nvPicPr>
        <p:blipFill rotWithShape="1">
          <a:blip r:embed="rId4"/>
          <a:srcRect l="49295"/>
          <a:stretch/>
        </p:blipFill>
        <p:spPr>
          <a:xfrm>
            <a:off x="772307" y="999379"/>
            <a:ext cx="7599906" cy="501024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121380" y="146586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71864" y="402533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07768" y="220486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6375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4" y="966480"/>
            <a:ext cx="1078544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 pitchFamily="18" charset="0"/>
                <a:cs typeface="Times New Roman" pitchFamily="18" charset="0"/>
              </a:rPr>
              <a:t>六、看图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400" dirty="0">
                <a:latin typeface="Times New Roman" pitchFamily="18" charset="0"/>
                <a:cs typeface="Times New Roman" pitchFamily="18" charset="0"/>
              </a:rPr>
              <a:t>完成对话。</a:t>
            </a: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1.—Can I help you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400" u="sng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zh-CN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,please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How 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much is it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—It’s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cents.</a:t>
            </a:r>
            <a:endParaRPr lang="zh-CN" altLang="en-US" sz="3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5144" y="2666945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want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08698" y="2661798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18446" y="2661797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hot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61606" y="2654178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dog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19871" y="4214224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one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48555" y="4214223"/>
            <a:ext cx="12041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dollar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72558" y="4214222"/>
            <a:ext cx="22701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twenty</a:t>
            </a:r>
            <a:r>
              <a:rPr lang="zh-CN" altLang="zh-CN" sz="3400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⁃</a:t>
            </a:r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five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4" name="image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977213" y="2871152"/>
            <a:ext cx="1619885" cy="111569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06375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8414" y="883893"/>
            <a:ext cx="1054216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—I want three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apples,please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are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they?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—They are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88081" y="1001722"/>
            <a:ext cx="88678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Can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40654" y="1001721"/>
            <a:ext cx="3305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89040" y="996807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help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57197" y="996806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you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41671" y="1774361"/>
            <a:ext cx="10310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How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98666" y="1774360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much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74128" y="2537082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eight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72457" y="2537081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yuan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6" name="image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119826" y="2955042"/>
            <a:ext cx="1619885" cy="111569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500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8415" y="870742"/>
            <a:ext cx="10913500" cy="5853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七、在短文中选择填空。</a:t>
            </a:r>
            <a:endParaRPr lang="zh-CN" altLang="zh-CN" sz="32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spc="-11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200" spc="-11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Everyone </a:t>
            </a:r>
            <a:r>
              <a:rPr lang="zh-CN" altLang="zh-CN" sz="3200" u="sng" spc="-11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200" u="sng" spc="-11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200" u="sng" spc="-11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200" spc="-11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to be </a:t>
            </a:r>
            <a:r>
              <a:rPr lang="en-US" altLang="zh-CN" sz="3200" spc="-11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healthy.We</a:t>
            </a:r>
            <a:r>
              <a:rPr lang="en-US" altLang="zh-CN" sz="3200" spc="-11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know </a:t>
            </a:r>
            <a:r>
              <a:rPr lang="zh-CN" altLang="zh-CN" sz="3200" u="sng" spc="-11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200" u="sng" spc="-11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</a:t>
            </a:r>
            <a:r>
              <a:rPr lang="zh-CN" altLang="zh-CN" sz="3200" u="sng" spc="-11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200" spc="-11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very important</a:t>
            </a:r>
            <a:r>
              <a:rPr lang="en-US" altLang="zh-CN" sz="3200" spc="-11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There 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are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zh-CN" altLang="zh-CN" sz="32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healthy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foods.We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 have some </a:t>
            </a:r>
            <a:r>
              <a:rPr lang="en-US" altLang="zh-CN" sz="32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bananas,apples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 tomatoes and lettuce(</a:t>
            </a:r>
            <a:r>
              <a:rPr lang="zh-CN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生菜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because fruits and vegetables are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good</a:t>
            </a:r>
            <a:r>
              <a:rPr lang="zh-CN" altLang="zh-CN" sz="32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</a:t>
            </a:r>
            <a:r>
              <a:rPr lang="zh-CN" altLang="zh-CN" sz="32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2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us.But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don’t 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eat too much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</a:t>
            </a:r>
            <a:r>
              <a:rPr lang="zh-CN" altLang="zh-CN" sz="32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or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chocolate.They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are too sweet and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</a:t>
            </a:r>
            <a:r>
              <a:rPr lang="zh-CN" altLang="zh-CN" sz="32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for our teeth(</a:t>
            </a:r>
            <a:r>
              <a:rPr lang="zh-CN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牙齿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).Healthy 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food can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7   </a:t>
            </a:r>
            <a:r>
              <a:rPr lang="en-US" altLang="zh-CN" sz="3200" u="sng" dirty="0" smtClean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2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you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strong.There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a saying(</a:t>
            </a:r>
            <a:r>
              <a:rPr lang="zh-CN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谚语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), “</a:t>
            </a:r>
            <a:r>
              <a:rPr lang="zh-CN" altLang="zh-CN" sz="32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8</a:t>
            </a:r>
            <a:r>
              <a:rPr lang="zh-CN" altLang="zh-CN" sz="32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apple a day keeps the doctor away.”</a:t>
            </a:r>
            <a:r>
              <a:rPr lang="zh-CN" altLang="zh-CN" sz="32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9</a:t>
            </a:r>
            <a:r>
              <a:rPr lang="zh-CN" altLang="zh-CN" sz="32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can also keep you </a:t>
            </a:r>
            <a:r>
              <a:rPr lang="en-US" altLang="zh-CN" sz="32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healthy.Get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up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10</a:t>
            </a:r>
            <a:r>
              <a:rPr lang="zh-CN" altLang="zh-CN" sz="32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and do exercise every </a:t>
            </a:r>
            <a:r>
              <a:rPr lang="en-US" altLang="zh-CN" sz="32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day.Don’t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be lazy(</a:t>
            </a:r>
            <a:r>
              <a:rPr lang="zh-CN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懒惰的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 </a:t>
            </a:r>
            <a:endParaRPr lang="zh-CN" altLang="zh-CN" sz="32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239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2120"/>
            <a:ext cx="1074417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)1.A.want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B.wants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C.wanted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)2.A.food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B.noodles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C.sports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)3.A.much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B.a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lot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C.many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4.A.to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B.of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C.for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5.A.candy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B.egg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C.meat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2825" y="102909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180519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0910" y="258419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12825" y="335520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8027" y="413843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966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0" y="861094"/>
            <a:ext cx="1069316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6.A.good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B.bad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C.happy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7.A.make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B.makes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C.making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)8.A.A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B.An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C.The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9.A.Sleep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B.Sports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C.Tea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10.A.early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B.late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C.hard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866" y="99295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46821" y="17926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6821" y="256155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38237" y="33417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14192" y="41481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966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2" y="1540558"/>
            <a:ext cx="1090511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000" b="1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Lanlan</a:t>
            </a:r>
            <a:r>
              <a:rPr lang="zh-CN" altLang="zh-CN" sz="30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新开了一家饭店</a:t>
            </a:r>
            <a:r>
              <a:rPr lang="en-US" altLang="zh-CN" sz="30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阅读宣传单</a:t>
            </a:r>
            <a:r>
              <a:rPr lang="en-US" altLang="zh-CN" sz="30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完成下列任务。</a:t>
            </a:r>
            <a:endParaRPr lang="zh-CN" altLang="zh-CN" sz="30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Welcome to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Lanlan’s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restaurant!Enjoy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our delicious Italian food 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意大利美食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)!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304800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There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are hamburgers, </a:t>
            </a:r>
            <a:r>
              <a:rPr lang="en-US" altLang="zh-CN" sz="340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sandwiches,hot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dogs, noodles,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salad,soup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and so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on.There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juice,water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and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colas,too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 indent="304800" algn="di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 spc="-11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Every drink is eight </a:t>
            </a:r>
            <a:r>
              <a:rPr lang="en-US" altLang="zh-CN" sz="3400" i="1" spc="-11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yuan.</a:t>
            </a:r>
            <a:r>
              <a:rPr lang="en-US" altLang="zh-CN" sz="3400" spc="-11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You</a:t>
            </a:r>
            <a:r>
              <a:rPr lang="en-US" altLang="zh-CN" sz="3400" spc="-11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 try fruit </a:t>
            </a:r>
            <a:r>
              <a:rPr lang="en-US" altLang="zh-CN" sz="3400" spc="-11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salad.It’s</a:t>
            </a:r>
            <a:r>
              <a:rPr lang="en-US" altLang="zh-CN" sz="3400" spc="-11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yummy.</a:t>
            </a:r>
            <a:endParaRPr lang="zh-CN" altLang="zh-CN" sz="3400" spc="-11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785" y="2256639"/>
            <a:ext cx="10891130" cy="385054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F26DE1C1-30B6-4E3C-9009-99272B6DBC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92542" y="920083"/>
            <a:ext cx="3262836" cy="60003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3966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1" y="1020440"/>
            <a:ext cx="1090511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0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0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zh-CN" altLang="zh-CN" sz="3400" dirty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MS Mincho"/>
              </a:rPr>
              <a:t>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On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FRIDAYS,you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 buy one hamburger and get one FREE(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免费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</a:t>
            </a:r>
            <a:r>
              <a:rPr lang="en-US" altLang="zh-CN" sz="3400" b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Buy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1 </a:t>
            </a:r>
            <a:r>
              <a:rPr lang="en-US" altLang="zh-CN" sz="3400" b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Get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1 </a:t>
            </a:r>
            <a:r>
              <a:rPr lang="en-US" altLang="zh-CN" sz="3400" b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Free</a:t>
            </a:r>
            <a:endParaRPr lang="zh-CN" altLang="zh-CN" sz="3400" b="1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MS Mincho"/>
              </a:rPr>
              <a:t>   </a:t>
            </a:r>
            <a:r>
              <a:rPr lang="zh-CN" altLang="zh-CN" sz="3400" dirty="0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MS Mincho"/>
              </a:rPr>
              <a:t>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If you have dinner with your two friends on the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WEEKEND,you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can get a FREE sandwich.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Hope you all enjoy the food in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Lanlan’s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restaurant!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785" y="939566"/>
            <a:ext cx="10729520" cy="46055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912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49575" y="937362"/>
            <a:ext cx="95846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/>
              <a:t>任务一</a:t>
            </a:r>
            <a:r>
              <a:rPr lang="en-US" altLang="zh-CN" sz="3400" dirty="0"/>
              <a:t>:</a:t>
            </a:r>
            <a:r>
              <a:rPr lang="zh-CN" altLang="zh-CN" sz="3400" dirty="0"/>
              <a:t>根据饭店宣传单选择正确答案</a:t>
            </a:r>
            <a:r>
              <a:rPr lang="en-US" altLang="zh-CN" sz="3400" dirty="0"/>
              <a:t>,</a:t>
            </a:r>
            <a:r>
              <a:rPr lang="zh-CN" altLang="zh-CN" sz="3400" dirty="0"/>
              <a:t>补全菜单。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2591085"/>
              </p:ext>
            </p:extLst>
          </p:nvPr>
        </p:nvGraphicFramePr>
        <p:xfrm>
          <a:off x="652565" y="1653583"/>
          <a:ext cx="10664184" cy="4598313"/>
        </p:xfrm>
        <a:graphic>
          <a:graphicData uri="http://schemas.openxmlformats.org/drawingml/2006/table">
            <a:tbl>
              <a:tblPr firstRow="1" firstCol="1" bandRow="1"/>
              <a:tblGrid>
                <a:gridCol w="5806958"/>
                <a:gridCol w="4857226"/>
              </a:tblGrid>
              <a:tr h="35335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HZ"/>
                          <a:ea typeface="方正书宋_GBK"/>
                          <a:cs typeface="Times New Roman"/>
                        </a:rPr>
                        <a:t>Menu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8371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HZ"/>
                          <a:ea typeface="方正书宋_GBK"/>
                          <a:cs typeface="Times New Roman"/>
                        </a:rPr>
                        <a:t>Food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Hamburger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zh-CN" sz="3000" dirty="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￥</a:t>
                      </a: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15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 </a:t>
                      </a:r>
                      <a:r>
                        <a:rPr lang="en-US" sz="3000" dirty="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Hot </a:t>
                      </a: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dog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￥</a:t>
                      </a: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6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HZ"/>
                          <a:ea typeface="方正书宋_GBK"/>
                          <a:cs typeface="Times New Roman"/>
                        </a:rPr>
                        <a:t>1</a:t>
                      </a: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.</a:t>
                      </a:r>
                      <a:r>
                        <a:rPr lang="zh-CN" sz="3000" u="sng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　</a:t>
                      </a:r>
                      <a:r>
                        <a:rPr lang="en-US" sz="3000" u="sng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 </a:t>
                      </a: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	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￥</a:t>
                      </a: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12	</a:t>
                      </a:r>
                      <a:r>
                        <a:rPr lang="en-US" sz="3000" dirty="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      Noodles</a:t>
                      </a: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	</a:t>
                      </a:r>
                      <a:r>
                        <a:rPr lang="en-US" sz="3000" dirty="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   </a:t>
                      </a:r>
                      <a:r>
                        <a:rPr lang="zh-CN" sz="3000" dirty="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￥</a:t>
                      </a: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20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HZ"/>
                          <a:ea typeface="方正书宋_GBK"/>
                          <a:cs typeface="Times New Roman"/>
                        </a:rPr>
                        <a:t>Drinks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Juice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zh-CN" sz="3000" dirty="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￥</a:t>
                      </a: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8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　</a:t>
                      </a:r>
                      <a:r>
                        <a:rPr lang="en-US" sz="3000" dirty="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Water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　￥</a:t>
                      </a: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8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Cola	</a:t>
                      </a:r>
                      <a:r>
                        <a:rPr lang="en-US" sz="3000" dirty="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   </a:t>
                      </a:r>
                      <a:r>
                        <a:rPr lang="en-US" sz="3000" dirty="0" smtClean="0">
                          <a:solidFill>
                            <a:srgbClr val="000000"/>
                          </a:solidFill>
                          <a:effectLst/>
                          <a:latin typeface="NEU-HZ"/>
                          <a:ea typeface="方正书宋_GBK"/>
                          <a:cs typeface="Times New Roman"/>
                        </a:rPr>
                        <a:t>2</a:t>
                      </a: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.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￥</a:t>
                      </a:r>
                      <a:r>
                        <a:rPr lang="zh-CN" sz="3000" u="sng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　</a:t>
                      </a:r>
                      <a:r>
                        <a:rPr lang="en-US" sz="3000" u="sng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107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HZ"/>
                          <a:ea typeface="方正书宋_GBK"/>
                          <a:cs typeface="Times New Roman"/>
                        </a:rPr>
                        <a:t>Salad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HZ"/>
                          <a:ea typeface="方正书宋_GBK"/>
                          <a:cs typeface="Times New Roman"/>
                        </a:rPr>
                        <a:t>3</a:t>
                      </a: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.</a:t>
                      </a:r>
                      <a:r>
                        <a:rPr lang="zh-CN" sz="3000" u="sng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　　</a:t>
                      </a: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salad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￥</a:t>
                      </a: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20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　</a:t>
                      </a: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Vegetables salad 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￥</a:t>
                      </a: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25 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HZ"/>
                          <a:ea typeface="方正书宋_GBK"/>
                          <a:cs typeface="Times New Roman"/>
                        </a:rPr>
                        <a:t>Soup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Vegetable soup </a:t>
                      </a:r>
                      <a:r>
                        <a:rPr lang="en-US" sz="3000" dirty="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 </a:t>
                      </a:r>
                      <a:r>
                        <a:rPr lang="zh-CN" sz="3000" dirty="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￥</a:t>
                      </a: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15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　</a:t>
                      </a: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Seafood soup </a:t>
                      </a:r>
                      <a:r>
                        <a:rPr lang="en-US" sz="3000" dirty="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     </a:t>
                      </a:r>
                      <a:r>
                        <a:rPr lang="zh-CN" sz="3000" dirty="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￥</a:t>
                      </a: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25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97239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=""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2304" y="1708663"/>
            <a:ext cx="1060927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 pitchFamily="18" charset="0"/>
                <a:cs typeface="Times New Roman" pitchFamily="18" charset="0"/>
              </a:rPr>
              <a:t>一、选出每组中不同类的一项。</a:t>
            </a: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      )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1.A.dog</a:t>
            </a:r>
            <a:r>
              <a:rPr lang="zh-CN" altLang="zh-CN" sz="3400" dirty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altLang="zh-CN" sz="3400" dirty="0" err="1" smtClean="0">
                <a:latin typeface="Times New Roman" pitchFamily="18" charset="0"/>
                <a:cs typeface="Times New Roman" pitchFamily="18" charset="0"/>
              </a:rPr>
              <a:t>B.hamburger</a:t>
            </a:r>
            <a:r>
              <a:rPr lang="zh-CN" altLang="zh-CN" sz="3400" dirty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altLang="zh-CN" sz="3400" dirty="0" err="1" smtClean="0">
                <a:latin typeface="Times New Roman" pitchFamily="18" charset="0"/>
                <a:cs typeface="Times New Roman" pitchFamily="18" charset="0"/>
              </a:rPr>
              <a:t>C.hot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dog</a:t>
            </a:r>
            <a:endParaRPr lang="zh-CN" altLang="zh-CN" sz="3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      )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2.A.drink	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altLang="zh-CN" sz="3400" dirty="0" err="1" smtClean="0">
                <a:latin typeface="Times New Roman" pitchFamily="18" charset="0"/>
                <a:cs typeface="Times New Roman" pitchFamily="18" charset="0"/>
              </a:rPr>
              <a:t>B.eat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en-US" altLang="zh-CN" sz="3400" dirty="0" err="1" smtClean="0">
                <a:latin typeface="Times New Roman" pitchFamily="18" charset="0"/>
                <a:cs typeface="Times New Roman" pitchFamily="18" charset="0"/>
              </a:rPr>
              <a:t>C.dog</a:t>
            </a:r>
            <a:endParaRPr lang="zh-CN" altLang="zh-CN" sz="3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      )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3.A.dollar	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altLang="zh-CN" sz="3400" dirty="0" err="1" smtClean="0">
                <a:latin typeface="Times New Roman" pitchFamily="18" charset="0"/>
                <a:cs typeface="Times New Roman" pitchFamily="18" charset="0"/>
              </a:rPr>
              <a:t>B.thirteen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altLang="zh-CN" sz="3400" dirty="0" err="1" smtClean="0">
                <a:latin typeface="Times New Roman" pitchFamily="18" charset="0"/>
                <a:cs typeface="Times New Roman" pitchFamily="18" charset="0"/>
              </a:rPr>
              <a:t>C.cent</a:t>
            </a:r>
            <a:endParaRPr lang="zh-CN" altLang="zh-CN" sz="3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)4.A.dumplings	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400" dirty="0" err="1" smtClean="0">
                <a:latin typeface="Times New Roman" pitchFamily="18" charset="0"/>
                <a:cs typeface="Times New Roman" pitchFamily="18" charset="0"/>
              </a:rPr>
              <a:t>B.noodles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altLang="zh-CN" sz="3400" dirty="0" err="1" smtClean="0">
                <a:latin typeface="Times New Roman" pitchFamily="18" charset="0"/>
                <a:cs typeface="Times New Roman" pitchFamily="18" charset="0"/>
              </a:rPr>
              <a:t>C.tea</a:t>
            </a:r>
            <a:endParaRPr lang="zh-CN" altLang="zh-CN" sz="3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      )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5.A.for	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en-US" altLang="zh-CN" sz="3400" dirty="0" err="1" smtClean="0">
                <a:latin typeface="Times New Roman" pitchFamily="18" charset="0"/>
                <a:cs typeface="Times New Roman" pitchFamily="18" charset="0"/>
              </a:rPr>
              <a:t>B.take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en-US" altLang="zh-CN" sz="3400" dirty="0" err="1" smtClean="0">
                <a:latin typeface="Times New Roman" pitchFamily="18" charset="0"/>
                <a:cs typeface="Times New Roman" pitchFamily="18" charset="0"/>
              </a:rPr>
              <a:t>C.want</a:t>
            </a:r>
            <a:endParaRPr lang="zh-CN" altLang="zh-CN" sz="3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4547" y="26632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6569" y="342899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23366" y="419320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97105" y="50033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99954" y="578385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48747" y="979144"/>
            <a:ext cx="1014788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1.A.Rice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B.Chicken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C.Sandwich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)2.A.16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B.8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C.Free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)3.A.Fruit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B.Fish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C.Beef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0866" y="116995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0866" y="197091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46821" y="264910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2392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65525" y="883731"/>
            <a:ext cx="1066800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任务二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根据饭店宣传单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判断下列句子正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(T)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(F)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4.It’s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Friday.Li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Hua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wants to have seafood soup and two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hamburgers.He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should pay(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付钱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55 </a:t>
            </a:r>
            <a:r>
              <a:rPr lang="en-US" altLang="zh-CN" sz="3400" i="1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yuan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5.I go to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Lanlan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 restaurant with two friends on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Monday.We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 get a free sandwich.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33920" y="188804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89528" y="341222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2392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82265"/>
            <a:ext cx="1081061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 pitchFamily="18" charset="0"/>
                <a:cs typeface="Times New Roman" pitchFamily="18" charset="0"/>
              </a:rPr>
              <a:t>二、选择填空。</a:t>
            </a: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       )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1.Helen wants two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.And you? </a:t>
            </a:r>
            <a:endParaRPr lang="zh-CN" altLang="zh-CN" sz="3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>
                <a:latin typeface="Times New Roman" pitchFamily="18" charset="0"/>
                <a:cs typeface="Times New Roman" pitchFamily="18" charset="0"/>
              </a:rPr>
              <a:t>A.cola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en-US" altLang="zh-CN" sz="3400" dirty="0" err="1" smtClean="0">
                <a:latin typeface="Times New Roman" pitchFamily="18" charset="0"/>
                <a:cs typeface="Times New Roman" pitchFamily="18" charset="0"/>
              </a:rPr>
              <a:t>B.colas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en-US" altLang="zh-CN" sz="3400" dirty="0" err="1" smtClean="0">
                <a:latin typeface="Times New Roman" pitchFamily="18" charset="0"/>
                <a:cs typeface="Times New Roman" pitchFamily="18" charset="0"/>
              </a:rPr>
              <a:t>C.colaes</a:t>
            </a:r>
            <a:endParaRPr lang="zh-CN" altLang="zh-CN" sz="3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       )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2.—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is the cap?</a:t>
            </a:r>
            <a:r>
              <a:rPr lang="zh-CN" altLang="zh-CN" sz="3400" dirty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—It’s $10. </a:t>
            </a:r>
            <a:endParaRPr lang="zh-CN" altLang="zh-CN" sz="3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>
                <a:latin typeface="Times New Roman" pitchFamily="18" charset="0"/>
                <a:cs typeface="Times New Roman" pitchFamily="18" charset="0"/>
              </a:rPr>
              <a:t>A.How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 many	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altLang="zh-CN" sz="3400" dirty="0" err="1" smtClean="0">
                <a:latin typeface="Times New Roman" pitchFamily="18" charset="0"/>
                <a:cs typeface="Times New Roman" pitchFamily="18" charset="0"/>
              </a:rPr>
              <a:t>B.How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long	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zh-CN" sz="3400" dirty="0" err="1" smtClean="0">
                <a:latin typeface="Times New Roman" pitchFamily="18" charset="0"/>
                <a:cs typeface="Times New Roman" pitchFamily="18" charset="0"/>
              </a:rPr>
              <a:t>C.How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much</a:t>
            </a:r>
            <a:endParaRPr lang="zh-CN" altLang="zh-CN" sz="3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       )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3.—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zh-CN" altLang="zh-CN" sz="3400" dirty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—I want a </a:t>
            </a:r>
            <a:r>
              <a:rPr lang="en-US" altLang="zh-CN" sz="3400" dirty="0" err="1">
                <a:latin typeface="Times New Roman" pitchFamily="18" charset="0"/>
                <a:cs typeface="Times New Roman" pitchFamily="18" charset="0"/>
              </a:rPr>
              <a:t>hamburger,please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>
                <a:latin typeface="Times New Roman" pitchFamily="18" charset="0"/>
                <a:cs typeface="Times New Roman" pitchFamily="18" charset="0"/>
              </a:rPr>
              <a:t>A.Can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 I help you?</a:t>
            </a:r>
            <a:r>
              <a:rPr lang="zh-CN" altLang="zh-CN" sz="3400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400" dirty="0" err="1" smtClean="0">
                <a:latin typeface="Times New Roman" pitchFamily="18" charset="0"/>
                <a:cs typeface="Times New Roman" pitchFamily="18" charset="0"/>
              </a:rPr>
              <a:t>B.How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are you?</a:t>
            </a:r>
            <a:r>
              <a:rPr lang="zh-CN" altLang="zh-CN" sz="3400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400" dirty="0" err="1" smtClean="0">
                <a:latin typeface="Times New Roman" pitchFamily="18" charset="0"/>
                <a:cs typeface="Times New Roman" pitchFamily="18" charset="0"/>
              </a:rPr>
              <a:t>C.What’s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a hot dog?</a:t>
            </a:r>
            <a:endParaRPr lang="zh-CN" altLang="zh-CN" sz="3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1562" y="189457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1562" y="34180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2650" y="496924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24373"/>
            <a:ext cx="1089517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       )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4.Here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altLang="zh-CN" sz="3400" dirty="0" err="1">
                <a:latin typeface="Times New Roman" pitchFamily="18" charset="0"/>
                <a:cs typeface="Times New Roman" pitchFamily="18" charset="0"/>
              </a:rPr>
              <a:t>cat.It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big. </a:t>
            </a:r>
            <a:endParaRPr lang="zh-CN" altLang="zh-CN" sz="3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>
                <a:latin typeface="Times New Roman" pitchFamily="18" charset="0"/>
                <a:cs typeface="Times New Roman" pitchFamily="18" charset="0"/>
              </a:rPr>
              <a:t>A.comes;looks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altLang="zh-CN" sz="3400" dirty="0" err="1" smtClean="0">
                <a:latin typeface="Times New Roman" pitchFamily="18" charset="0"/>
                <a:cs typeface="Times New Roman" pitchFamily="18" charset="0"/>
              </a:rPr>
              <a:t>B.coming;look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altLang="zh-CN" sz="3400" dirty="0" err="1" smtClean="0">
                <a:latin typeface="Times New Roman" pitchFamily="18" charset="0"/>
                <a:cs typeface="Times New Roman" pitchFamily="18" charset="0"/>
              </a:rPr>
              <a:t>C.come;looking</a:t>
            </a:r>
            <a:endParaRPr lang="zh-CN" altLang="zh-CN" sz="3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)5.Two bottles of juice 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us. </a:t>
            </a:r>
            <a:endParaRPr lang="zh-CN" altLang="zh-CN" sz="3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 pitchFamily="18" charset="0"/>
                <a:cs typeface="Times New Roman" pitchFamily="18" charset="0"/>
              </a:rPr>
              <a:t>A.In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en-US" altLang="zh-CN" sz="3400" dirty="0" err="1" smtClean="0">
                <a:latin typeface="Times New Roman" pitchFamily="18" charset="0"/>
                <a:cs typeface="Times New Roman" pitchFamily="18" charset="0"/>
              </a:rPr>
              <a:t>B.for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               C.to</a:t>
            </a:r>
            <a:endParaRPr lang="zh-CN" altLang="zh-CN" sz="3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      )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6.These noodles are five 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and fifty 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>
                <a:latin typeface="Times New Roman" pitchFamily="18" charset="0"/>
                <a:cs typeface="Times New Roman" pitchFamily="18" charset="0"/>
              </a:rPr>
              <a:t>A.dollars;cent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altLang="zh-CN" sz="3400" dirty="0" err="1" smtClean="0">
                <a:latin typeface="Times New Roman" pitchFamily="18" charset="0"/>
                <a:cs typeface="Times New Roman" pitchFamily="18" charset="0"/>
              </a:rPr>
              <a:t>B.dollars;cents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zh-CN" sz="3400" dirty="0" err="1">
                <a:latin typeface="Times New Roman" pitchFamily="18" charset="0"/>
                <a:cs typeface="Times New Roman" pitchFamily="18" charset="0"/>
              </a:rPr>
              <a:t>C.dollar;cents</a:t>
            </a:r>
            <a:endParaRPr lang="zh-CN" altLang="zh-CN" sz="3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11880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264574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3461" y="425608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500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30627" y="912195"/>
            <a:ext cx="104567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/>
              <a:t>三、根据标价</a:t>
            </a:r>
            <a:r>
              <a:rPr lang="en-US" altLang="zh-CN" sz="3400" dirty="0"/>
              <a:t>,</a:t>
            </a:r>
            <a:r>
              <a:rPr lang="zh-CN" altLang="zh-CN" sz="3400" dirty="0"/>
              <a:t>在横线上写出词汇或价格</a:t>
            </a:r>
            <a:r>
              <a:rPr lang="en-US" altLang="zh-CN" sz="3400" dirty="0"/>
              <a:t>,</a:t>
            </a:r>
            <a:r>
              <a:rPr lang="zh-CN" altLang="zh-CN" sz="3400" dirty="0"/>
              <a:t>完成结账单。</a:t>
            </a:r>
          </a:p>
        </p:txBody>
      </p:sp>
      <p:pic>
        <p:nvPicPr>
          <p:cNvPr id="8" name="image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16011" y="1618513"/>
            <a:ext cx="10959977" cy="140840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500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5.jpeg"/>
          <p:cNvPicPr/>
          <p:nvPr/>
        </p:nvPicPr>
        <p:blipFill rotWithShape="1">
          <a:blip r:embed="rId4"/>
          <a:srcRect r="34704"/>
          <a:stretch/>
        </p:blipFill>
        <p:spPr>
          <a:xfrm>
            <a:off x="505460" y="975030"/>
            <a:ext cx="9812999" cy="4485276"/>
          </a:xfrm>
          <a:prstGeom prst="rect">
            <a:avLst/>
          </a:prstGeom>
        </p:spPr>
      </p:pic>
      <p:pic>
        <p:nvPicPr>
          <p:cNvPr id="8" name="image5.jpeg"/>
          <p:cNvPicPr/>
          <p:nvPr/>
        </p:nvPicPr>
        <p:blipFill rotWithShape="1">
          <a:blip r:embed="rId5"/>
          <a:srcRect r="69325"/>
          <a:stretch/>
        </p:blipFill>
        <p:spPr>
          <a:xfrm>
            <a:off x="581621" y="990207"/>
            <a:ext cx="4594386" cy="4470099"/>
          </a:xfrm>
          <a:prstGeom prst="rect">
            <a:avLst/>
          </a:prstGeom>
        </p:spPr>
      </p:pic>
      <p:pic>
        <p:nvPicPr>
          <p:cNvPr id="9" name="image5.jpeg"/>
          <p:cNvPicPr/>
          <p:nvPr/>
        </p:nvPicPr>
        <p:blipFill rotWithShape="1">
          <a:blip r:embed="rId5"/>
          <a:srcRect l="34572" r="34991"/>
          <a:stretch/>
        </p:blipFill>
        <p:spPr>
          <a:xfrm>
            <a:off x="5696123" y="990207"/>
            <a:ext cx="4558881" cy="44700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500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5.jpeg"/>
          <p:cNvPicPr/>
          <p:nvPr/>
        </p:nvPicPr>
        <p:blipFill rotWithShape="1">
          <a:blip r:embed="rId4"/>
          <a:srcRect l="68953"/>
          <a:stretch/>
        </p:blipFill>
        <p:spPr>
          <a:xfrm>
            <a:off x="696285" y="1053289"/>
            <a:ext cx="4479721" cy="4306348"/>
          </a:xfrm>
          <a:prstGeom prst="rect">
            <a:avLst/>
          </a:prstGeom>
        </p:spPr>
      </p:pic>
      <p:pic>
        <p:nvPicPr>
          <p:cNvPr id="8" name="image5.jpeg"/>
          <p:cNvPicPr/>
          <p:nvPr/>
        </p:nvPicPr>
        <p:blipFill rotWithShape="1">
          <a:blip r:embed="rId5"/>
          <a:srcRect l="69168"/>
          <a:stretch/>
        </p:blipFill>
        <p:spPr>
          <a:xfrm>
            <a:off x="780175" y="1106450"/>
            <a:ext cx="4462943" cy="432015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500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88681" y="875018"/>
            <a:ext cx="11138460" cy="574311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400" dirty="0">
                <a:latin typeface="Times New Roman" pitchFamily="18" charset="0"/>
                <a:cs typeface="Times New Roman" pitchFamily="18" charset="0"/>
              </a:rPr>
              <a:t>四、根据首字母或中文提示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400" dirty="0">
                <a:latin typeface="Times New Roman" pitchFamily="18" charset="0"/>
                <a:cs typeface="Times New Roman" pitchFamily="18" charset="0"/>
              </a:rPr>
              <a:t>写出所缺单词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400" dirty="0">
                <a:latin typeface="Times New Roman" pitchFamily="18" charset="0"/>
                <a:cs typeface="Times New Roman" pitchFamily="18" charset="0"/>
              </a:rPr>
              <a:t>每空一词。</a:t>
            </a:r>
          </a:p>
          <a:p>
            <a:pPr>
              <a:lnSpc>
                <a:spcPct val="120000"/>
              </a:lnSpc>
            </a:pPr>
            <a:r>
              <a:rPr lang="zh-CN" altLang="zh-CN" sz="3400" dirty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It’s 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twelve 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o’clock </a:t>
            </a:r>
            <a:r>
              <a:rPr lang="en-US" altLang="zh-CN" sz="3400" dirty="0" err="1">
                <a:latin typeface="Times New Roman" pitchFamily="18" charset="0"/>
                <a:cs typeface="Times New Roman" pitchFamily="18" charset="0"/>
              </a:rPr>
              <a:t>now.Daming,Simon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altLang="zh-CN" sz="3400" dirty="0" err="1">
                <a:latin typeface="Times New Roman" pitchFamily="18" charset="0"/>
                <a:cs typeface="Times New Roman" pitchFamily="18" charset="0"/>
              </a:rPr>
              <a:t>Lingling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 are in a fast food </a:t>
            </a:r>
            <a:r>
              <a:rPr lang="zh-CN" altLang="zh-CN" sz="3400" u="sng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latin typeface="Times New Roman" pitchFamily="18" charset="0"/>
                <a:cs typeface="Times New Roman" pitchFamily="18" charset="0"/>
              </a:rPr>
              <a:t>r            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They are very 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400" dirty="0">
                <a:latin typeface="Times New Roman" pitchFamily="18" charset="0"/>
                <a:cs typeface="Times New Roman" pitchFamily="18" charset="0"/>
              </a:rPr>
              <a:t>饥饿的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).The hot dog 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very </a:t>
            </a:r>
            <a:r>
              <a:rPr lang="en-US" altLang="zh-CN" sz="3400" dirty="0" err="1">
                <a:latin typeface="Times New Roman" pitchFamily="18" charset="0"/>
                <a:cs typeface="Times New Roman" pitchFamily="18" charset="0"/>
              </a:rPr>
              <a:t>good.So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400" dirty="0" err="1">
                <a:latin typeface="Times New Roman" pitchFamily="18" charset="0"/>
                <a:cs typeface="Times New Roman" pitchFamily="18" charset="0"/>
              </a:rPr>
              <a:t>Daming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 wants a hot </a:t>
            </a:r>
            <a:r>
              <a:rPr lang="en-US" altLang="zh-CN" sz="3400" dirty="0" err="1">
                <a:latin typeface="Times New Roman" pitchFamily="18" charset="0"/>
                <a:cs typeface="Times New Roman" pitchFamily="18" charset="0"/>
              </a:rPr>
              <a:t>dog.Simon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400" dirty="0">
                <a:latin typeface="Times New Roman" pitchFamily="18" charset="0"/>
                <a:cs typeface="Times New Roman" pitchFamily="18" charset="0"/>
              </a:rPr>
              <a:t>喜欢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altLang="zh-CN" sz="3400" dirty="0" err="1">
                <a:latin typeface="Times New Roman" pitchFamily="18" charset="0"/>
                <a:cs typeface="Times New Roman" pitchFamily="18" charset="0"/>
              </a:rPr>
              <a:t>noodles.He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 wants 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some noodles.</a:t>
            </a:r>
          </a:p>
          <a:p>
            <a:pPr>
              <a:lnSpc>
                <a:spcPct val="120000"/>
              </a:lnSpc>
            </a:pPr>
            <a:r>
              <a:rPr lang="en-US" altLang="zh-CN" sz="3400" dirty="0" err="1" smtClean="0">
                <a:latin typeface="Times New Roman" pitchFamily="18" charset="0"/>
                <a:cs typeface="Times New Roman" pitchFamily="18" charset="0"/>
              </a:rPr>
              <a:t>Lingling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wants to eat some 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400" dirty="0">
                <a:latin typeface="Times New Roman" pitchFamily="18" charset="0"/>
                <a:cs typeface="Times New Roman" pitchFamily="18" charset="0"/>
              </a:rPr>
              <a:t>饺子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).And they want three 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400" dirty="0">
                <a:latin typeface="Times New Roman" pitchFamily="18" charset="0"/>
                <a:cs typeface="Times New Roman" pitchFamily="18" charset="0"/>
              </a:rPr>
              <a:t>可乐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).They are 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zh-CN" altLang="zh-CN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</a:t>
            </a:r>
            <a:endParaRPr lang="en-US" altLang="zh-CN" sz="34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400" dirty="0">
                <a:latin typeface="Times New Roman" pitchFamily="18" charset="0"/>
                <a:cs typeface="Times New Roman" pitchFamily="18" charset="0"/>
              </a:rPr>
              <a:t>十三美元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) and twenty</a:t>
            </a:r>
            <a:r>
              <a:rPr lang="zh-CN" altLang="zh-CN" sz="3400" dirty="0">
                <a:latin typeface="Times New Roman" pitchFamily="18" charset="0"/>
                <a:cs typeface="Times New Roman" pitchFamily="18" charset="0"/>
              </a:rPr>
              <a:t>⁃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five </a:t>
            </a:r>
            <a:r>
              <a:rPr lang="en-US" altLang="zh-CN" sz="3400" dirty="0" err="1">
                <a:latin typeface="Times New Roman" pitchFamily="18" charset="0"/>
                <a:cs typeface="Times New Roman" pitchFamily="18" charset="0"/>
              </a:rPr>
              <a:t>cents.They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zh-CN" altLang="zh-CN" sz="3400" u="sng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400" dirty="0">
                <a:latin typeface="Times New Roman" pitchFamily="18" charset="0"/>
                <a:cs typeface="Times New Roman" pitchFamily="18" charset="0"/>
              </a:rPr>
              <a:t>享用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) the meal! </a:t>
            </a:r>
            <a:endParaRPr lang="zh-CN" altLang="zh-CN" sz="3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54350" y="2142727"/>
            <a:ext cx="17620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estaurant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75627" y="2134790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ungry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39151" y="2750343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ooks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63267" y="3375674"/>
            <a:ext cx="10102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likes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42784" y="3986998"/>
            <a:ext cx="20281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dumplings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88612" y="4597763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colas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32321" y="4593170"/>
            <a:ext cx="151996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thirteen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469807" y="4593169"/>
            <a:ext cx="137409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dollars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992305" y="5228451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enjoy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500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59765"/>
            <a:ext cx="1103711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/>
              <a:t>五、</a:t>
            </a:r>
            <a:r>
              <a:rPr lang="en-US" altLang="zh-CN" sz="3400" dirty="0"/>
              <a:t>Leo</a:t>
            </a:r>
            <a:r>
              <a:rPr lang="zh-CN" altLang="zh-CN" sz="3400" dirty="0"/>
              <a:t>在手机软件上点了午餐外卖</a:t>
            </a:r>
            <a:r>
              <a:rPr lang="en-US" altLang="zh-CN" sz="3400" dirty="0"/>
              <a:t>,</a:t>
            </a:r>
            <a:r>
              <a:rPr lang="zh-CN" altLang="zh-CN" sz="3400" dirty="0"/>
              <a:t>选择合适的选项补全对话。</a:t>
            </a:r>
          </a:p>
        </p:txBody>
      </p:sp>
      <p:sp>
        <p:nvSpPr>
          <p:cNvPr id="10" name="矩形 9"/>
          <p:cNvSpPr/>
          <p:nvPr/>
        </p:nvSpPr>
        <p:spPr>
          <a:xfrm>
            <a:off x="847288" y="2480503"/>
            <a:ext cx="100584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err="1">
                <a:latin typeface="Times New Roman" pitchFamily="18" charset="0"/>
                <a:cs typeface="Times New Roman" pitchFamily="18" charset="0"/>
              </a:rPr>
              <a:t>A.What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 do you want?</a:t>
            </a:r>
            <a:r>
              <a:rPr lang="zh-CN" altLang="zh-CN" sz="3400" dirty="0">
                <a:latin typeface="Times New Roman" pitchFamily="18" charset="0"/>
                <a:cs typeface="Times New Roman" pitchFamily="18" charset="0"/>
              </a:rPr>
              <a:t>　　　　　　　</a:t>
            </a:r>
            <a:endParaRPr lang="en-US" altLang="zh-CN" sz="3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 pitchFamily="18" charset="0"/>
                <a:cs typeface="Times New Roman" pitchFamily="18" charset="0"/>
              </a:rPr>
              <a:t>B.Can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I help you?</a:t>
            </a:r>
            <a:endParaRPr lang="zh-CN" altLang="zh-CN" sz="3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>
                <a:latin typeface="Times New Roman" pitchFamily="18" charset="0"/>
                <a:cs typeface="Times New Roman" pitchFamily="18" charset="0"/>
              </a:rPr>
              <a:t>C.How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 much are they?	</a:t>
            </a:r>
            <a:endParaRPr lang="en-US" altLang="zh-CN" sz="3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 pitchFamily="18" charset="0"/>
                <a:cs typeface="Times New Roman" pitchFamily="18" charset="0"/>
              </a:rPr>
              <a:t>D.I’d</a:t>
            </a:r>
            <a:r>
              <a:rPr lang="en-US" altLang="zh-CN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like some orange juice.</a:t>
            </a:r>
            <a:endParaRPr lang="zh-CN" altLang="zh-CN" sz="3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>
                <a:latin typeface="Times New Roman" pitchFamily="18" charset="0"/>
                <a:cs typeface="Times New Roman" pitchFamily="18" charset="0"/>
              </a:rPr>
              <a:t>E.Would</a:t>
            </a:r>
            <a:r>
              <a:rPr lang="en-US" altLang="zh-CN" sz="3400" dirty="0">
                <a:latin typeface="Times New Roman" pitchFamily="18" charset="0"/>
                <a:cs typeface="Times New Roman" pitchFamily="18" charset="0"/>
              </a:rPr>
              <a:t> you like an ice cream?</a:t>
            </a:r>
            <a:endParaRPr lang="zh-CN" altLang="zh-CN" sz="3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9842" y="2480503"/>
            <a:ext cx="6266576" cy="40164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500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420</Words>
  <Application>Microsoft Office PowerPoint</Application>
  <PresentationFormat>自定义</PresentationFormat>
  <Paragraphs>180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9" baseType="lpstr">
      <vt:lpstr>Arial</vt:lpstr>
      <vt:lpstr>宋体</vt:lpstr>
      <vt:lpstr>汉仪雅酷黑 95W</vt:lpstr>
      <vt:lpstr>Wingdings</vt:lpstr>
      <vt:lpstr>方正小标宋_GBK</vt:lpstr>
      <vt:lpstr>方正黑体_GBK</vt:lpstr>
      <vt:lpstr>方正大标宋简体</vt:lpstr>
      <vt:lpstr>Times New Roman</vt:lpstr>
      <vt:lpstr>方正书宋_GBK</vt:lpstr>
      <vt:lpstr>方正大标宋_GBK</vt:lpstr>
      <vt:lpstr>微软雅黑</vt:lpstr>
      <vt:lpstr>NEU-BZ</vt:lpstr>
      <vt:lpstr>仿宋</vt:lpstr>
      <vt:lpstr>MS Mincho</vt:lpstr>
      <vt:lpstr>方正隶变_GBK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245</cp:revision>
  <dcterms:created xsi:type="dcterms:W3CDTF">2019-06-19T02:08:00Z</dcterms:created>
  <dcterms:modified xsi:type="dcterms:W3CDTF">2026-02-24T23:43:55Z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