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15" r:id="rId4"/>
    <p:sldId id="516" r:id="rId5"/>
    <p:sldId id="529" r:id="rId6"/>
    <p:sldId id="517" r:id="rId7"/>
    <p:sldId id="530" r:id="rId8"/>
    <p:sldId id="531" r:id="rId9"/>
    <p:sldId id="532" r:id="rId10"/>
    <p:sldId id="534" r:id="rId11"/>
    <p:sldId id="533" r:id="rId12"/>
    <p:sldId id="535" r:id="rId13"/>
    <p:sldId id="536" r:id="rId14"/>
    <p:sldId id="540" r:id="rId15"/>
    <p:sldId id="537" r:id="rId16"/>
    <p:sldId id="538" r:id="rId17"/>
    <p:sldId id="539" r:id="rId18"/>
    <p:sldId id="541" r:id="rId19"/>
    <p:sldId id="518" r:id="rId20"/>
    <p:sldId id="427" r:id="rId21"/>
  </p:sldIdLst>
  <p:sldSz cx="12192000" cy="6858000"/>
  <p:notesSz cx="6858000" cy="9144000"/>
  <p:embeddedFontLst>
    <p:embeddedFont>
      <p:font typeface="方正隶变_GBK" charset="-122"/>
      <p:regular r:id="rId22"/>
    </p:embeddedFont>
    <p:embeddedFont>
      <p:font typeface="方正小标宋_GBK" pitchFamily="65" charset="-122"/>
      <p:regular r:id="rId23"/>
    </p:embeddedFont>
    <p:embeddedFont>
      <p:font typeface="微软雅黑" pitchFamily="34" charset="-122"/>
      <p:regular r:id="rId24"/>
      <p:bold r:id="rId25"/>
    </p:embeddedFont>
    <p:embeddedFont>
      <p:font typeface="方正大标宋简体" charset="-122"/>
      <p:regular r:id="rId26"/>
    </p:embeddedFont>
    <p:embeddedFont>
      <p:font typeface="方正大标宋_GBK" charset="-122"/>
      <p:regular r:id="rId27"/>
    </p:embeddedFont>
    <p:embeddedFont>
      <p:font typeface="方正黑体_GBK" pitchFamily="65" charset="-122"/>
      <p:regular r:id="rId28"/>
    </p:embeddedFont>
    <p:embeddedFont>
      <p:font typeface="Calibri" pitchFamily="34" charset="0"/>
      <p:regular r:id="rId29"/>
      <p:bold r:id="rId30"/>
      <p:italic r:id="rId31"/>
      <p:boldItalic r:id="rId3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font" Target="fonts/font11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5" Type="http://schemas.openxmlformats.org/officeDocument/2006/relationships/image" Target="../media/image6.TIF"/><Relationship Id="rId4" Type="http://schemas.openxmlformats.org/officeDocument/2006/relationships/image" Target="../media/image5.T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image" Target="../media/image7.T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Relationship Id="rId4" Type="http://schemas.openxmlformats.org/officeDocument/2006/relationships/image" Target="../media/image8.T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2.xml"/><Relationship Id="rId4" Type="http://schemas.openxmlformats.org/officeDocument/2006/relationships/image" Target="../media/image9.t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4.xml"/><Relationship Id="rId1" Type="http://schemas.openxmlformats.org/officeDocument/2006/relationships/tags" Target="../tags/tag83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08950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 </a:t>
            </a:r>
            <a:r>
              <a:rPr lang="en-US" altLang="zh-CN" sz="56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Unit 2  The apples are falling down the stairs.</a:t>
            </a:r>
            <a:endParaRPr lang="zh-CN" altLang="en-US" sz="56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3894749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446530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448069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025" y="866467"/>
            <a:ext cx="1092189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4.We’re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going to row a boat.(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改为一般疑问句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dirty="0" smtClean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row a boat?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5.The pears fall.(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用现在进行时改写句子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 pears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30619" y="1795388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82833" y="1782508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you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54890" y="1748951"/>
            <a:ext cx="11785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going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833748" y="1774118"/>
            <a:ext cx="5245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to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42945" y="3342876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107916" y="3342875"/>
            <a:ext cx="132600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falling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9640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8748" y="861094"/>
            <a:ext cx="10542165" cy="46443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六、根据图片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补全句子。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7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1.—What is he doing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7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—</a:t>
            </a:r>
            <a:r>
              <a:rPr lang="en-US" altLang="zh-CN" sz="3400" dirty="0">
                <a:latin typeface="Times New Roman"/>
                <a:ea typeface="宋体"/>
              </a:rPr>
              <a:t>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70000"/>
              </a:lnSpc>
            </a:pPr>
            <a:r>
              <a:rPr lang="en-US" altLang="zh-CN" sz="3600" dirty="0">
                <a:latin typeface="Times New Roman"/>
                <a:ea typeface="宋体"/>
              </a:rPr>
              <a:t>2.—What are they doing</a:t>
            </a:r>
            <a:r>
              <a:rPr lang="en-US" altLang="zh-CN" sz="36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70000"/>
              </a:lnSpc>
            </a:pPr>
            <a:r>
              <a:rPr lang="en-US" altLang="zh-CN" sz="3600" dirty="0" smtClean="0">
                <a:latin typeface="Times New Roman"/>
                <a:ea typeface="宋体"/>
              </a:rPr>
              <a:t>—</a:t>
            </a:r>
            <a:r>
              <a:rPr lang="en-US" altLang="zh-CN" sz="3600" dirty="0">
                <a:latin typeface="Times New Roman"/>
                <a:ea typeface="宋体"/>
              </a:rPr>
              <a:t>They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        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</a:rPr>
              <a:t>. </a:t>
            </a:r>
            <a:endParaRPr lang="zh-CN" altLang="en-US" sz="3400" dirty="0"/>
          </a:p>
        </p:txBody>
      </p:sp>
      <p:pic>
        <p:nvPicPr>
          <p:cNvPr id="8" name="image6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235333" y="1640140"/>
            <a:ext cx="2086546" cy="1706718"/>
          </a:xfrm>
          <a:prstGeom prst="rect">
            <a:avLst/>
          </a:prstGeom>
        </p:spPr>
      </p:pic>
      <p:pic>
        <p:nvPicPr>
          <p:cNvPr id="9" name="image69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486761" y="3675306"/>
            <a:ext cx="2229400" cy="162154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820391" y="2804709"/>
            <a:ext cx="441952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is playing football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71110" y="4655383"/>
            <a:ext cx="28135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</a:rPr>
              <a:t>are swimming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02455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4858" y="879780"/>
            <a:ext cx="10869335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3.—What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 the girls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20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—</a:t>
            </a:r>
            <a:r>
              <a:rPr lang="en-US" altLang="zh-CN" sz="3400" dirty="0">
                <a:latin typeface="Times New Roman"/>
                <a:ea typeface="宋体"/>
              </a:rPr>
              <a:t>They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. </a:t>
            </a:r>
            <a:endParaRPr lang="zh-CN" altLang="en-US" sz="3400" dirty="0"/>
          </a:p>
        </p:txBody>
      </p:sp>
      <p:pic>
        <p:nvPicPr>
          <p:cNvPr id="8" name="image7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189968" y="957639"/>
            <a:ext cx="2346604" cy="191943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742261" y="1221346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are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876187" y="1171011"/>
            <a:ext cx="11785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doing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73700" y="2225677"/>
            <a:ext cx="5452277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are getting off the bus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4085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7" y="861094"/>
            <a:ext cx="10860946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七、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Amy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的妈妈午饭后去超市购物了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回家路上却发生了小状况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快来看看发生了什么。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b="1" dirty="0">
                <a:latin typeface="Times New Roman"/>
                <a:ea typeface="宋体"/>
                <a:cs typeface="Times New Roman"/>
              </a:rPr>
              <a:t>At the supermarket</a:t>
            </a:r>
            <a:endParaRPr lang="zh-CN" altLang="zh-CN" sz="3400" b="1" dirty="0">
              <a:latin typeface="Calibri"/>
              <a:ea typeface="宋体"/>
              <a:cs typeface="Times New Roman"/>
            </a:endParaRPr>
          </a:p>
          <a:p>
            <a:pPr indent="304800"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After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lunch,Amy’s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mum,Ms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Smart,goes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to 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supermarket.Now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she is buying things at the supermarket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 indent="-304800">
              <a:lnSpc>
                <a:spcPct val="140000"/>
              </a:lnSpc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Look!She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 carrying two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bags.There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are some apples and oranges in the yellow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bag.She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carrying it with her left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hand.There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are some tomatoes and potatoes in the other bag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4085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7" y="861094"/>
            <a:ext cx="10860946" cy="5743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304800">
              <a:lnSpc>
                <a:spcPct val="120000"/>
              </a:lnSpc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She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 carrying it with her right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hand.She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also buys some balloons for Amy and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Lingling.She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carrying them with her arm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b="1" dirty="0">
                <a:latin typeface="Times New Roman"/>
                <a:ea typeface="宋体"/>
                <a:cs typeface="Times New Roman"/>
              </a:rPr>
              <a:t>On the way home</a:t>
            </a:r>
            <a:endParaRPr lang="zh-CN" altLang="zh-CN" sz="3400" b="1" dirty="0">
              <a:latin typeface="Calibri"/>
              <a:ea typeface="宋体"/>
              <a:cs typeface="Times New Roman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On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way,she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feels tired because the shopping bags are so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heavy.Suddenly,the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bag in her left hand is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broken.The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apples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fall.The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oranges fall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too.Look!A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girl is helping her pick up 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apples.A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boy is helping her pick up the oranges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She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feels so sad but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thankful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20589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8" y="871067"/>
            <a:ext cx="1087772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根据短文内容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判断下列句子正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(T)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(F)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)1.Ms Smart is on her way to the supermarket.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)2.Ms Smart buys fruits in the supermarket.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)3.The apples and bananas fall down on the ground.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)4.Ms Smart has some balloons with her.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5.The children help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Ms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Smart pick up all the fruits.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27538" y="1832975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03494" y="265617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64509" y="3429000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03494" y="419276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03494" y="495965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4085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6" y="871067"/>
            <a:ext cx="10930279" cy="52198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二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根据短文回答问题。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1.How does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Ms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Smart feel at last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2.Who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helped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Ms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Smart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三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根据短文猜测画线单词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“thankful”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的含义是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“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高兴的　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B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后悔的　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C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感激的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2506990"/>
            <a:ext cx="7498957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She feels so sad but thankful.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66669" y="3743006"/>
            <a:ext cx="6296068" cy="748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4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 girl and a boy.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735779" y="456647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4085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193" y="887845"/>
            <a:ext cx="10718334" cy="47174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八、下午六点钟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,Amy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和家人正在做着自己的事情。假如你是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Amy,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你会如何记录这些美好瞬间呢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快来写一写吧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!(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开头已给出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要求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书写规范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条理清晰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不少于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句话。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提示词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:cook dinner, clean the house, watch TV, wash clothes, eat an/the apple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4085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71.jpeg"/>
          <p:cNvPicPr/>
          <p:nvPr/>
        </p:nvPicPr>
        <p:blipFill rotWithShape="1">
          <a:blip r:embed="rId4"/>
          <a:srcRect l="1582" r="5269"/>
          <a:stretch/>
        </p:blipFill>
        <p:spPr>
          <a:xfrm>
            <a:off x="505459" y="1003442"/>
            <a:ext cx="11006455" cy="159307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2805252"/>
            <a:ext cx="11188793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It’s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six o’clock in the afternoon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now.Everyone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in my family is at home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15483" y="3562977"/>
            <a:ext cx="11129103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                          </a:t>
            </a:r>
            <a:r>
              <a:rPr lang="en-US" altLang="zh-CN" sz="3400" dirty="0" err="1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Look!My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father is cooking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dinner.My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mother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is cleaning the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house.Sam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is my big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brother.He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is watching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TV.My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little brother Tom is eating an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apple.What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am I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doing?I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am washing clothes.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59240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31.jpeg">
            <a:extLst>
              <a:ext uri="{FF2B5EF4-FFF2-40B4-BE49-F238E27FC236}">
                <a16:creationId xmlns="" xmlns:a16="http://schemas.microsoft.com/office/drawing/2014/main" id="{F26DE1C1-30B6-4E3C-9009-99272B6DBC8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475764" y="878138"/>
            <a:ext cx="3262836" cy="60003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582" y="1408374"/>
            <a:ext cx="10802224" cy="55338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根据提示补全短文。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 indent="304800"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It’s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eight o’clock in 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evening.Jack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and his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family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u="sng" dirty="0" smtClean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be) at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home.Mr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Green is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sit) on a sofa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He’s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reading a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newspaper.He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(not like) watching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TV.Mrs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Green is standing near the window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She’s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giving some food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4.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介词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a bird.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5.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宋体"/>
                <a:cs typeface="Times New Roman"/>
              </a:rPr>
              <a:t>,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疑问词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is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Jack?He’s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doing his homework in the study(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书房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).They are all very busy.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49038" y="2819340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741403" y="2847520"/>
            <a:ext cx="127791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sitting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266850" y="3513407"/>
            <a:ext cx="22270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doesn’t like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280206" y="4868727"/>
            <a:ext cx="5245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to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870311" y="4852445"/>
            <a:ext cx="178446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Where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4.jpeg">
            <a:extLst>
              <a:ext uri="{FF2B5EF4-FFF2-40B4-BE49-F238E27FC236}">
                <a16:creationId xmlns:a16="http://schemas.microsoft.com/office/drawing/2014/main" xmlns="" id="{E779C646-829E-4DAD-A117-4A9806674BD2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30731"/>
            <a:ext cx="4007273" cy="64608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582" y="1603718"/>
            <a:ext cx="1071833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一、选词填空。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down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away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on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of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for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to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1.She’s buying things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your birthday.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2.My mother is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the phone.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3.The oranges are falling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 stairs.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4.The balloons are flying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90569" y="2508308"/>
            <a:ext cx="8414158" cy="72145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775782" y="3307938"/>
            <a:ext cx="6944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for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714596" y="406657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on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297648" y="4851803"/>
            <a:ext cx="115288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down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456292" y="5624551"/>
            <a:ext cx="110479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away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23582" y="896071"/>
            <a:ext cx="10718334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down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away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on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of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for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to</a:t>
            </a:r>
            <a:endParaRPr lang="zh-CN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5.Can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another bus come and take half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us?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6.The boy is walking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the blackboard.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08271" y="998290"/>
            <a:ext cx="8414158" cy="72145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709977" y="1811706"/>
            <a:ext cx="5485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of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811048" y="2553525"/>
            <a:ext cx="5245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to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1092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413" y="878969"/>
            <a:ext cx="1071833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二、选择填空。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1.My books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falling.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can help me?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A.is;Who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B.are;Whose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C.are;Who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)2.It’s raining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outside.Please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take an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A.kite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B.umbrella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C.raincoat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)3.Look at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.He’s trying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on the bus.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A.him;to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get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B.he;getting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C.him;get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80640" y="1857472"/>
            <a:ext cx="60785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79500" y="342900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79500" y="497868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413" y="878969"/>
            <a:ext cx="1071833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4.Everything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ready.Let’s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go to the park!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A.is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B.are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C.be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)5.I am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my hands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my head.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A.put;on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B.putting;on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C.putting;in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12234" y="106832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07355" y="260464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72878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024" y="866305"/>
            <a:ext cx="10921891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三、在短文中选择填空。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Oh,dear!These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bags are so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1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.I can’t carry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2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all.Everything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3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falling because the bag is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4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.The apples are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5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stairs.Oh,no!Now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the cola is falling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6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7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mess!Who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can help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8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1.A.heavy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B.light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C.small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)2.A.they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B.them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C.their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95123" y="4978161"/>
            <a:ext cx="66877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A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92105" y="575652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024" y="866305"/>
            <a:ext cx="10921891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)3.A.am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B.is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C.are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)4.A.break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B.broken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C.nice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5.A.fall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B.falling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C.falling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down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6.A.also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B.too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 C.to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)7.A.What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B.Where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C.How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8.A.my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B.I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C.me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46162" y="105449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68867" y="181590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83183" y="257837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83183" y="342900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83183" y="417325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74179" y="4972447"/>
            <a:ext cx="71686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C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95033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85323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四、根据首字母或中文提示补全短文。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Lucy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买东西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at 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supermarket.They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are very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heavy.She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can’t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c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them all.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is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falling.The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鸡蛋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are broken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The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气球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are flying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away.The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oranges are falling down the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楼梯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W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mess!Lucy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is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 smtClean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坐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 on the floor and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crying.Who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can help 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h</a:t>
            </a:r>
            <a:r>
              <a:rPr lang="zh-CN" altLang="zh-CN" sz="3400" u="sng" dirty="0" smtClean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59357" y="1740303"/>
            <a:ext cx="139653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buying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697608" y="1743400"/>
            <a:ext cx="12522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things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748379" y="2503161"/>
            <a:ext cx="88838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arry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15269" y="3283396"/>
            <a:ext cx="185820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verything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250659" y="3283395"/>
            <a:ext cx="98456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eggs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56858" y="4080137"/>
            <a:ext cx="16642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balloons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605359" y="4891384"/>
            <a:ext cx="110799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stairs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146334" y="4895994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hat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49884" y="5621573"/>
            <a:ext cx="127791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sitting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902554" y="5658663"/>
            <a:ext cx="5245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er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02455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025" y="866467"/>
            <a:ext cx="1092189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五、按要求完成下列句子。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1.You can come and help us.(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改为祈使句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         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2.My mother can carry them all.(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改为否定句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My mother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dirty="0" smtClean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3.Amy is playing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in the park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对画线部分提问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is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Amy playing?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26252" y="2509403"/>
            <a:ext cx="4367867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Come and help us!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03224" y="4105837"/>
            <a:ext cx="10504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can’t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48961" y="4093404"/>
            <a:ext cx="10823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carry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204543" y="4093403"/>
            <a:ext cx="10583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them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857054" y="4105837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all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42362" y="5654514"/>
            <a:ext cx="134844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Where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02455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</TotalTime>
  <Words>653</Words>
  <Application>Microsoft Office PowerPoint</Application>
  <PresentationFormat>自定义</PresentationFormat>
  <Paragraphs>188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3" baseType="lpstr">
      <vt:lpstr>Arial</vt:lpstr>
      <vt:lpstr>宋体</vt:lpstr>
      <vt:lpstr>方正隶变_GBK</vt:lpstr>
      <vt:lpstr>汉仪雅酷黑 95W</vt:lpstr>
      <vt:lpstr>方正小标宋_GBK</vt:lpstr>
      <vt:lpstr>微软雅黑</vt:lpstr>
      <vt:lpstr>Wingdings</vt:lpstr>
      <vt:lpstr>Times New Roman</vt:lpstr>
      <vt:lpstr>方正大标宋简体</vt:lpstr>
      <vt:lpstr>方正大标宋_GBK</vt:lpstr>
      <vt:lpstr>方正黑体_GBK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238</cp:revision>
  <dcterms:created xsi:type="dcterms:W3CDTF">2019-06-19T02:08:00Z</dcterms:created>
  <dcterms:modified xsi:type="dcterms:W3CDTF">2026-03-10T00:32:52Z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