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28" r:id="rId2"/>
    <p:sldId id="489" r:id="rId3"/>
    <p:sldId id="493" r:id="rId4"/>
    <p:sldId id="529" r:id="rId5"/>
    <p:sldId id="515" r:id="rId6"/>
    <p:sldId id="530" r:id="rId7"/>
    <p:sldId id="531" r:id="rId8"/>
    <p:sldId id="517" r:id="rId9"/>
    <p:sldId id="532" r:id="rId10"/>
    <p:sldId id="518" r:id="rId11"/>
    <p:sldId id="533" r:id="rId12"/>
    <p:sldId id="519" r:id="rId13"/>
    <p:sldId id="535" r:id="rId14"/>
    <p:sldId id="534" r:id="rId15"/>
    <p:sldId id="536" r:id="rId16"/>
    <p:sldId id="520" r:id="rId17"/>
    <p:sldId id="521" r:id="rId18"/>
    <p:sldId id="427" r:id="rId19"/>
  </p:sldIdLst>
  <p:sldSz cx="12192000" cy="6858000"/>
  <p:notesSz cx="6858000" cy="9144000"/>
  <p:embeddedFontLst>
    <p:embeddedFont>
      <p:font typeface="方正黑体_GBK" pitchFamily="65" charset="-122"/>
      <p:regular r:id="rId20"/>
    </p:embeddedFon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微软雅黑" pitchFamily="34" charset="-122"/>
      <p:regular r:id="rId25"/>
      <p:bold r:id="rId26"/>
    </p:embeddedFont>
    <p:embeddedFont>
      <p:font typeface="方正小标宋_GBK" pitchFamily="65" charset="-122"/>
      <p:regular r:id="rId27"/>
    </p:embeddedFont>
    <p:embeddedFont>
      <p:font typeface="方正大标宋_GBK" pitchFamily="65" charset="-122"/>
      <p:regular r:id="rId28"/>
    </p:embeddedFont>
    <p:embeddedFont>
      <p:font typeface="方正大标宋简体" charset="-122"/>
      <p:regular r:id="rId29"/>
    </p:embeddedFont>
    <p:embeddedFont>
      <p:font typeface="方正隶变_GBK" pitchFamily="65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2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72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TIF"/><Relationship Id="rId3" Type="http://schemas.openxmlformats.org/officeDocument/2006/relationships/image" Target="../media/image3.png"/><Relationship Id="rId7" Type="http://schemas.openxmlformats.org/officeDocument/2006/relationships/image" Target="../media/image11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6" Type="http://schemas.openxmlformats.org/officeDocument/2006/relationships/image" Target="../media/image10.TIF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212862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第八模块综合练习</a:t>
            </a:r>
            <a:endParaRPr lang="zh-CN" altLang="en-US" sz="6000" b="1" spc="-150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527069" y="3432002"/>
            <a:ext cx="684137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2527069" y="2030659"/>
            <a:ext cx="6841375" cy="197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175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891" y="861094"/>
            <a:ext cx="1093002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五、根据中文补全句子。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1.We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songs last week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我们上周唱歌了。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 played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with my friend yesterday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昨天我和我朋友一起玩了游戏。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3.We had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我们度过了忙碌的一天。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41330" y="1713227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sang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18563" y="3243086"/>
            <a:ext cx="13003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games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10310" y="4805186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busy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891" y="861094"/>
            <a:ext cx="1093002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4.Daming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poster about the picnic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大明做了一张关于野餐的海报。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5.They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swim yesterday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昨天他们去游泳了。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54124" y="940663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made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98662" y="2476920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went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07843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195" y="835693"/>
            <a:ext cx="10822941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六、昨天是儿童节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,Jim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和他的朋友们是怎样度过儿童节的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阅读材料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完成下列任务。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8216335"/>
              </p:ext>
            </p:extLst>
          </p:nvPr>
        </p:nvGraphicFramePr>
        <p:xfrm>
          <a:off x="628120" y="2026456"/>
          <a:ext cx="10761134" cy="2021836"/>
        </p:xfrm>
        <a:graphic>
          <a:graphicData uri="http://schemas.openxmlformats.org/drawingml/2006/table">
            <a:tbl>
              <a:tblPr firstRow="1" firstCol="1" bandRow="1"/>
              <a:tblGrid>
                <a:gridCol w="10761134"/>
              </a:tblGrid>
              <a:tr h="202183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sz="34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   </a:t>
                      </a:r>
                      <a:endParaRPr lang="en-US" sz="34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3495" marR="234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8" name="image282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04" y="2049283"/>
            <a:ext cx="2982936" cy="1926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4242886" y="2189960"/>
            <a:ext cx="677340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I’m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Jim.Yesterday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was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1.</a:t>
            </a:r>
            <a:r>
              <a:rPr lang="en-US" altLang="zh-CN" sz="3400" u="sng" dirty="0">
                <a:solidFill>
                  <a:srgbClr val="000000"/>
                </a:solidFill>
                <a:latin typeface="宋体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宋体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. I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went to the park with my friends. </a:t>
            </a:r>
            <a:endParaRPr lang="en-US" altLang="zh-CN" sz="3400" dirty="0">
              <a:solidFill>
                <a:srgbClr val="000000"/>
              </a:solidFill>
              <a:latin typeface="Times New Roman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137792" y="232761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7903" y="4853399"/>
            <a:ext cx="10822941" cy="166199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A.rowed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boat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B.had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picnic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C.Children’s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Day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D.played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games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E.had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good time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3147" y="4040872"/>
            <a:ext cx="10509598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5560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A)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根据图片提示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选择合适的选项补全材料。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填编号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9322790"/>
              </p:ext>
            </p:extLst>
          </p:nvPr>
        </p:nvGraphicFramePr>
        <p:xfrm>
          <a:off x="673330" y="1205353"/>
          <a:ext cx="10715923" cy="1878676"/>
        </p:xfrm>
        <a:graphic>
          <a:graphicData uri="http://schemas.openxmlformats.org/drawingml/2006/table">
            <a:tbl>
              <a:tblPr firstRow="1" firstCol="1" bandRow="1"/>
              <a:tblGrid>
                <a:gridCol w="10715923"/>
              </a:tblGrid>
              <a:tr h="187867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3495" marR="234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7" name="image283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552" y="1308050"/>
            <a:ext cx="2584436" cy="1719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4285268" y="1299737"/>
            <a:ext cx="682413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We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2.</a:t>
            </a:r>
            <a:r>
              <a:rPr lang="en-US" altLang="zh-CN" sz="3400" u="sng" dirty="0">
                <a:solidFill>
                  <a:srgbClr val="000000"/>
                </a:solidFill>
                <a:latin typeface="宋体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宋体"/>
                <a:ea typeface="宋体"/>
                <a:cs typeface="Times New Roman"/>
              </a:rPr>
              <a:t>    </a:t>
            </a:r>
            <a:r>
              <a:rPr lang="en-US" altLang="zh-CN" sz="3400" u="sng" dirty="0">
                <a:solidFill>
                  <a:srgbClr val="000000"/>
                </a:solidFill>
                <a:latin typeface="宋体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under the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tree.We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ate some food and drank some water. </a:t>
            </a:r>
            <a:endParaRPr lang="en-US" altLang="zh-CN" sz="3400" dirty="0">
              <a:solidFill>
                <a:srgbClr val="000000"/>
              </a:solidFill>
              <a:latin typeface="Times New Roman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58595" y="141611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0216" y="4046106"/>
            <a:ext cx="10822941" cy="166199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A.rowed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boat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B.had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picnic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C.Children’s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Day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D.played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games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E.had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good time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5460" y="3125510"/>
            <a:ext cx="10509598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5560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A)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根据图片提示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选择合适的选项补全材料。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填编号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1720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9455086"/>
              </p:ext>
            </p:extLst>
          </p:nvPr>
        </p:nvGraphicFramePr>
        <p:xfrm>
          <a:off x="594253" y="1102359"/>
          <a:ext cx="10917661" cy="2360243"/>
        </p:xfrm>
        <a:graphic>
          <a:graphicData uri="http://schemas.openxmlformats.org/drawingml/2006/table">
            <a:tbl>
              <a:tblPr firstRow="1" firstCol="1" bandRow="1"/>
              <a:tblGrid>
                <a:gridCol w="10917661"/>
              </a:tblGrid>
              <a:tr h="236024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</a:p>
                  </a:txBody>
                  <a:tcPr marL="23495" marR="234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6" name="image284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986" y="1275742"/>
            <a:ext cx="3230557" cy="204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4480559" y="1375500"/>
            <a:ext cx="683275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Betty sang a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song.Susan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danced.Sam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and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Lili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3.</a:t>
            </a:r>
            <a:r>
              <a:rPr lang="en-US" altLang="zh-CN" sz="3400" u="sng" dirty="0">
                <a:solidFill>
                  <a:srgbClr val="000000"/>
                </a:solidFill>
                <a:latin typeface="宋体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宋体"/>
                <a:ea typeface="宋体"/>
                <a:cs typeface="Times New Roman"/>
              </a:rPr>
              <a:t>     </a:t>
            </a:r>
            <a:r>
              <a:rPr lang="en-US" altLang="zh-CN" sz="3400" u="sng" dirty="0">
                <a:solidFill>
                  <a:srgbClr val="000000"/>
                </a:solidFill>
                <a:latin typeface="宋体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. </a:t>
            </a:r>
            <a:endParaRPr lang="en-US" altLang="zh-CN" sz="3400" dirty="0">
              <a:solidFill>
                <a:srgbClr val="000000"/>
              </a:solidFill>
              <a:latin typeface="Times New Roman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35388" y="220649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97216" y="4556280"/>
            <a:ext cx="10822941" cy="166199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A.rowed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boat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B.had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picnic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C.Children’s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Day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D.played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games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E.had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good time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28782" y="3602431"/>
            <a:ext cx="10509598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5560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A)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根据图片提示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选择合适的选项补全材料。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填编号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73294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1834516"/>
              </p:ext>
            </p:extLst>
          </p:nvPr>
        </p:nvGraphicFramePr>
        <p:xfrm>
          <a:off x="594253" y="1102359"/>
          <a:ext cx="10917661" cy="2672195"/>
        </p:xfrm>
        <a:graphic>
          <a:graphicData uri="http://schemas.openxmlformats.org/drawingml/2006/table">
            <a:tbl>
              <a:tblPr firstRow="1" firstCol="1" bandRow="1"/>
              <a:tblGrid>
                <a:gridCol w="10917661"/>
              </a:tblGrid>
              <a:tr h="267219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</a:p>
                  </a:txBody>
                  <a:tcPr marL="23495" marR="234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5" name="image285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488" y="1286924"/>
            <a:ext cx="3375806" cy="2208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4553037" y="1560216"/>
            <a:ext cx="662129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Tom and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Daming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played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football.I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4.</a:t>
            </a:r>
            <a:r>
              <a:rPr lang="en-US" altLang="zh-CN" sz="3400" u="sng" dirty="0">
                <a:solidFill>
                  <a:srgbClr val="000000"/>
                </a:solidFill>
                <a:latin typeface="宋体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宋体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We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5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.          </a:t>
            </a:r>
            <a:r>
              <a:rPr lang="en-US" altLang="zh-CN" sz="3400" u="sng" dirty="0">
                <a:solidFill>
                  <a:srgbClr val="000000"/>
                </a:solidFill>
                <a:latin typeface="宋体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. </a:t>
            </a:r>
            <a:endParaRPr lang="en-US" altLang="zh-CN" sz="3400" dirty="0">
              <a:solidFill>
                <a:srgbClr val="000000"/>
              </a:solidFill>
              <a:latin typeface="Times New Roman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89487" y="239121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18899" y="23912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97216" y="4739166"/>
            <a:ext cx="10822941" cy="166199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A.rowed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boat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B.had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picnic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C.Children’s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Day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D.played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games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E.had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good time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8782" y="3785317"/>
            <a:ext cx="10509598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5560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A)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根据图片提示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选择合适的选项补全材料。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填编号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919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29" y="861094"/>
            <a:ext cx="1090508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根据材料内容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选择正确答案。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)6.What did Betty do?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danced.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rowed a boat.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sang a song.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7.Who didn’t go to the park with Jim?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A.Susan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B.Jack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C.Lili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5061" y="182917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58393" y="49293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579" y="861095"/>
            <a:ext cx="1093833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七、根据图片填单词或短语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完成短文。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21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82000" y="1738258"/>
            <a:ext cx="1765877" cy="1464219"/>
          </a:xfrm>
          <a:prstGeom prst="rect">
            <a:avLst/>
          </a:prstGeom>
        </p:spPr>
      </p:pic>
      <p:pic>
        <p:nvPicPr>
          <p:cNvPr id="10" name="image21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196820" y="1738258"/>
            <a:ext cx="1765877" cy="1464219"/>
          </a:xfrm>
          <a:prstGeom prst="rect">
            <a:avLst/>
          </a:prstGeom>
        </p:spPr>
      </p:pic>
      <p:pic>
        <p:nvPicPr>
          <p:cNvPr id="11" name="image220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5301728" y="1738258"/>
            <a:ext cx="1765877" cy="1464219"/>
          </a:xfrm>
          <a:prstGeom prst="rect">
            <a:avLst/>
          </a:prstGeom>
        </p:spPr>
      </p:pic>
      <p:pic>
        <p:nvPicPr>
          <p:cNvPr id="12" name="image221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7452935" y="1738258"/>
            <a:ext cx="1765877" cy="1464219"/>
          </a:xfrm>
          <a:prstGeom prst="rect">
            <a:avLst/>
          </a:prstGeom>
        </p:spPr>
      </p:pic>
      <p:pic>
        <p:nvPicPr>
          <p:cNvPr id="13" name="image222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9563158" y="1738258"/>
            <a:ext cx="1765877" cy="146421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61751" y="3429000"/>
            <a:ext cx="1065016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Yesterday 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with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Lingling.I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for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lunch.I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 And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.And 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.I had a busy day.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72823" y="3491225"/>
            <a:ext cx="28280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played/skipped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617727" y="4265148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441821" y="4265147"/>
            <a:ext cx="15424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noodles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600841" y="4265148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sang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543807" y="4265146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songs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463398" y="5044827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played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511640" y="5044826"/>
            <a:ext cx="19559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basketball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441647" y="5044825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made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345948" y="5044824"/>
            <a:ext cx="3786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628220" y="5810647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cake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38957" y="861094"/>
            <a:ext cx="1107295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一、写出下列动词的过去式。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1.sing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2.see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3.go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4.eat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5.drink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6.take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7.make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03256" y="1688519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sang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01988" y="1688519"/>
            <a:ext cx="862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saw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79210" y="2477680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686145" y="2451416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79210" y="3251369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drank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677791" y="3237581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took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55258" y="4040011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made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455" y="861094"/>
            <a:ext cx="10888460" cy="2075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二、选词填空。根据句子的上下文意思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从方框中找出句子所缺单词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并把它写在横线上。请注意大小写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每个单词只用一次。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92167" y="3023670"/>
            <a:ext cx="7531229" cy="87716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went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delicious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juice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fat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3207" y="3990109"/>
            <a:ext cx="1078870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1.They drank some milk and some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school on foot.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3.They helped the old people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15118" y="4058378"/>
            <a:ext cx="10342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juice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73174" y="4812980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74233" y="5594376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too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2050108" y="1061866"/>
            <a:ext cx="7531229" cy="87716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went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delicious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juice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fat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3206" y="2043280"/>
            <a:ext cx="1078870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4.We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ate lots of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food.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5.She is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very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now.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46535" y="2057702"/>
            <a:ext cx="187102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delicious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26559" y="2874276"/>
            <a:ext cx="6463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fat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26124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889844"/>
            <a:ext cx="1094665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三、单项选择。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1.We drank some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A.milk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and juice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B.milks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and juice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C.milks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and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juices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94461" y="187027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889844"/>
            <a:ext cx="1094665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)2.The monkey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and drank.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A.eat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B.eats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C.ate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3.Amy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thin then.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A.is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B.are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C.was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5061" y="109719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7221" y="261134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92401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313" y="-19681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889844"/>
            <a:ext cx="1094665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)4.I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last Sunday.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songs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B.sang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songs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C.sang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song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你想表达我们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玩了游戏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”,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该怎样说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played games.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B.We’re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playing games.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29618" y="108195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41955" y="259862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43818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4567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577" y="861095"/>
            <a:ext cx="10938337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四、根据上下文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从方框中选择合适的句子补全对话。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0436" y="1640110"/>
            <a:ext cx="611262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Times New Roman"/>
                <a:ea typeface="宋体"/>
              </a:rPr>
              <a:t>Amy:Daming,I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had a picnic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   last </a:t>
            </a:r>
            <a:r>
              <a:rPr lang="en-US" altLang="zh-CN" sz="3400" dirty="0">
                <a:latin typeface="Times New Roman"/>
                <a:ea typeface="宋体"/>
              </a:rPr>
              <a:t>Saturday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Daming:</a:t>
            </a:r>
            <a:r>
              <a:rPr lang="en-US" altLang="zh-CN" sz="3400" u="sng" dirty="0" smtClean="0">
                <a:latin typeface="Times New Roman"/>
                <a:ea typeface="宋体"/>
              </a:rPr>
              <a:t>1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Times New Roman"/>
                <a:ea typeface="宋体"/>
              </a:rPr>
              <a:t>Amy:Yes,it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</a:rPr>
              <a:t>was.We</a:t>
            </a:r>
            <a:r>
              <a:rPr lang="en-US" altLang="zh-CN" sz="3400" dirty="0">
                <a:latin typeface="Times New Roman"/>
                <a:ea typeface="宋体"/>
              </a:rPr>
              <a:t> went </a:t>
            </a:r>
            <a:r>
              <a:rPr lang="en-US" altLang="zh-CN" sz="3400" dirty="0" smtClean="0">
                <a:latin typeface="Times New Roman"/>
                <a:ea typeface="宋体"/>
              </a:rPr>
              <a:t>there</a:t>
            </a: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   </a:t>
            </a:r>
            <a:r>
              <a:rPr lang="en-US" altLang="zh-CN" sz="3400" dirty="0">
                <a:latin typeface="Times New Roman"/>
                <a:ea typeface="宋体"/>
              </a:rPr>
              <a:t>by bus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Daming:</a:t>
            </a:r>
            <a:r>
              <a:rPr lang="en-US" altLang="zh-CN" sz="3400" u="sng" dirty="0" smtClean="0">
                <a:latin typeface="Times New Roman"/>
                <a:ea typeface="宋体"/>
              </a:rPr>
              <a:t>2.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07628" y="1962322"/>
            <a:ext cx="4504286" cy="4442755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A.Was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it windy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about you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C.Will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take some apples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will you do next Saturday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E.Was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it fun?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70210" y="325443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61590" y="560277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4567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577" y="861095"/>
            <a:ext cx="10938337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四、根据上下文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从方框中选择合适的句子补全对话。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0436" y="1640110"/>
            <a:ext cx="611262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Times New Roman"/>
                <a:ea typeface="宋体"/>
              </a:rPr>
              <a:t>Amy:No,it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was sunny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Daming:</a:t>
            </a:r>
            <a:r>
              <a:rPr lang="en-US" altLang="zh-CN" sz="3400" u="sng" dirty="0" smtClean="0">
                <a:latin typeface="Times New Roman"/>
                <a:ea typeface="宋体"/>
              </a:rPr>
              <a:t>3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30000"/>
              </a:lnSpc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Times New Roman"/>
                <a:ea typeface="宋体"/>
              </a:rPr>
              <a:t>Amy:I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will visit my grandma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Daming:</a:t>
            </a:r>
            <a:r>
              <a:rPr lang="en-US" altLang="zh-CN" sz="3400" u="sng" dirty="0" smtClean="0">
                <a:latin typeface="Times New Roman"/>
                <a:ea typeface="宋体"/>
              </a:rPr>
              <a:t>4.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600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en-US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Amy:Yes,I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will.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Daming:I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will go to the park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with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my friends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07628" y="1962322"/>
            <a:ext cx="4504286" cy="4442755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A.Was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it windy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about you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C.Will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take some apples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will you do next Saturday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E.Was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it fun?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54506" y="230299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94569" y="367511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45655" y="437318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31702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475</Words>
  <Application>Microsoft Office PowerPoint</Application>
  <PresentationFormat>自定义</PresentationFormat>
  <Paragraphs>180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方正黑体_GBK</vt:lpstr>
      <vt:lpstr>Times New Roman</vt:lpstr>
      <vt:lpstr>Calibri</vt:lpstr>
      <vt:lpstr>微软雅黑</vt:lpstr>
      <vt:lpstr>方正小标宋_GBK</vt:lpstr>
      <vt:lpstr>汉仪雅酷黑 95W</vt:lpstr>
      <vt:lpstr>方正大标宋_GBK</vt:lpstr>
      <vt:lpstr>方正大标宋简体</vt:lpstr>
      <vt:lpstr>Wingdings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2025-02-25T01:58:11Z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