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29" r:id="rId7"/>
    <p:sldId id="517" r:id="rId8"/>
    <p:sldId id="530" r:id="rId9"/>
    <p:sldId id="519" r:id="rId10"/>
    <p:sldId id="520" r:id="rId11"/>
    <p:sldId id="521" r:id="rId12"/>
    <p:sldId id="522" r:id="rId13"/>
    <p:sldId id="427" r:id="rId14"/>
  </p:sldIdLst>
  <p:sldSz cx="12192000" cy="6858000"/>
  <p:notesSz cx="6858000" cy="9144000"/>
  <p:embeddedFontLst>
    <p:embeddedFont>
      <p:font typeface="方正魏碑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仿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黑体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小标宋_GBK" pitchFamily="65" charset="-122"/>
      <p:regular r:id="rId30"/>
    </p:embeddedFont>
    <p:embeddedFont>
      <p:font typeface="方正大标宋_GBK" pitchFamily="65" charset="-122"/>
      <p:regular r:id="rId31"/>
    </p:embeddedFont>
    <p:embeddedFont>
      <p:font typeface="方正书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8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8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第四模块综合练习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3579" y="861095"/>
            <a:ext cx="1093833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根据材料内容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完成表格。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2010" y="1837113"/>
            <a:ext cx="8018121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rainy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windy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snowy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sunny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034210"/>
              </p:ext>
            </p:extLst>
          </p:nvPr>
        </p:nvGraphicFramePr>
        <p:xfrm>
          <a:off x="640080" y="2985102"/>
          <a:ext cx="11006051" cy="2676699"/>
        </p:xfrm>
        <a:graphic>
          <a:graphicData uri="http://schemas.openxmlformats.org/drawingml/2006/table">
            <a:tbl>
              <a:tblPr firstRow="1" firstCol="1" bandRow="1"/>
              <a:tblGrid>
                <a:gridCol w="1496122"/>
                <a:gridCol w="2327303"/>
                <a:gridCol w="2419433"/>
                <a:gridCol w="2235173"/>
                <a:gridCol w="2528020"/>
              </a:tblGrid>
              <a:tr h="8580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City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Singapore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New York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London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Moscow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6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897692" y="432345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3100" y="4375052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33729" y="4375052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44676" y="4375052"/>
            <a:ext cx="1322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snowy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根据材料内容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)5.Rose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park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B.stay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home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kite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)6.Tommy wants to go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outside.He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36" y="5025214"/>
            <a:ext cx="11098101" cy="110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70866" y="18613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1657" y="3379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六、根据表格内容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写一写你从周五到周日的计划吧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095" y="3899560"/>
            <a:ext cx="109328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will be sunny 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will go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42636"/>
              </p:ext>
            </p:extLst>
          </p:nvPr>
        </p:nvGraphicFramePr>
        <p:xfrm>
          <a:off x="698268" y="1696693"/>
          <a:ext cx="10025150" cy="2159451"/>
        </p:xfrm>
        <a:graphic>
          <a:graphicData uri="http://schemas.openxmlformats.org/drawingml/2006/table">
            <a:tbl>
              <a:tblPr firstRow="1" firstCol="1" bandRow="1"/>
              <a:tblGrid>
                <a:gridCol w="3645509"/>
                <a:gridCol w="2734132"/>
                <a:gridCol w="3645509"/>
              </a:tblGrid>
              <a:tr h="5482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Time(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Plan(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计划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Friday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sunny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to school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Saturday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windy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fly a kite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Sunday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rain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read a book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968834" y="3965629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1691" y="4730525"/>
            <a:ext cx="47408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Saturday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1861" y="4597390"/>
            <a:ext cx="10744206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             fly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kite.It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Sunday.I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一、选出不同类的一项。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1.A.windy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C.weather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)2.A.take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C.kite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)3.A.China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B.London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C.Tianjin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)4.A.rain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B.cloudy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C.snow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)5.A.because	B.so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1992" y="1821458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0996" y="2568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6951" y="3333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671" y="41242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6436" y="48465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944225"/>
            <a:ext cx="110642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二、看图选择正确的句子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并把序号填在括号里。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2" y="1538743"/>
            <a:ext cx="11099033" cy="2044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40326" y="3707360"/>
            <a:ext cx="1094665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going to have a picnic on Sunday.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B.—Will it be cloudy in Beijing next Monday?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weather will be hot in Tianjin this Friday.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D.They’ll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take some flowers tomorrow.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0180" y="30014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47110" y="30060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3507" y="30010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6843" y="30014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想了解部分地区的天气情况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所以他拨打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12121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天气预报查询电话。请你根据表格内容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从方框中选择正确的选项补全对话。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068776"/>
              </p:ext>
            </p:extLst>
          </p:nvPr>
        </p:nvGraphicFramePr>
        <p:xfrm>
          <a:off x="648391" y="3350036"/>
          <a:ext cx="10997740" cy="2464724"/>
        </p:xfrm>
        <a:graphic>
          <a:graphicData uri="http://schemas.openxmlformats.org/drawingml/2006/table">
            <a:tbl>
              <a:tblPr firstRow="1" firstCol="1" bandRow="1"/>
              <a:tblGrid>
                <a:gridCol w="1388227"/>
                <a:gridCol w="1321724"/>
                <a:gridCol w="1729047"/>
                <a:gridCol w="1620982"/>
                <a:gridCol w="1695796"/>
                <a:gridCol w="1928553"/>
                <a:gridCol w="1313411"/>
              </a:tblGrid>
              <a:tr h="8478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City</a:t>
                      </a:r>
                      <a:endParaRPr lang="zh-CN" sz="31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Beijing</a:t>
                      </a:r>
                      <a:endParaRPr lang="zh-CN" sz="31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Shenyang</a:t>
                      </a:r>
                      <a:endParaRPr lang="zh-CN" sz="31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Yinchuan</a:t>
                      </a:r>
                      <a:endParaRPr lang="zh-CN" sz="31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Hangzhou</a:t>
                      </a:r>
                      <a:endParaRPr lang="zh-CN" sz="31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Guangzhou</a:t>
                      </a:r>
                      <a:endParaRPr lang="zh-CN" sz="31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Haikou</a:t>
                      </a:r>
                      <a:endParaRPr lang="zh-CN" sz="31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8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Weather</a:t>
                      </a:r>
                      <a:endParaRPr lang="zh-CN" sz="31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4" name="image27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32" y="4528068"/>
            <a:ext cx="1004889" cy="100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image272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44" y="4513286"/>
            <a:ext cx="1075285" cy="103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image27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054" y="4593713"/>
            <a:ext cx="954059" cy="87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27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496" y="4528068"/>
            <a:ext cx="1166540" cy="86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275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7337" y="4374596"/>
            <a:ext cx="1116851" cy="102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27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023" y="4417133"/>
            <a:ext cx="838891" cy="93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74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A:Hello,this is 12121.Can I help you?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B:Yes,please.What will the weather be in Hangzhou?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A: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B:What will the weather be in </a:t>
            </a:r>
            <a:endParaRPr lang="en-US" altLang="zh-CN" sz="32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Beijing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tomorrow?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2.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2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4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B:How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about Yinchuan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6159731" y="2369121"/>
            <a:ext cx="5343870" cy="39333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be windy tomorrow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be cold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snow.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D.What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the weather be in Guangzhou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rain. 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4974" y="22858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4199" y="433581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1491" y="57177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4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2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A:It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will be sunny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B:Will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it rain in Shenyang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A:No,it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won’t.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</a:rPr>
              <a:t>5.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2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B:Thank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you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A:You’re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</a:rPr>
              <a:t>welcome.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001794" y="1080652"/>
            <a:ext cx="5343870" cy="39333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will be windy tomorrow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be cold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snow.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D.What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the weather be in Guangzhou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E.It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rain. 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7894" y="9727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0420" y="313661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97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填入所缺的单词。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will be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Nanjing.(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南京将会多云。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will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his pen.(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他将会带他的钢笔。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like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Maths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 is interesting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我喜欢数学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因为它很有趣。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8171" y="1680033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cloudy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1988" y="247750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3193" y="3283408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because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4.Tomorrow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Sunday,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 won’t go to school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明天是星期天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所以我们将不去上学。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will be cold in Chengdu tomorrow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成都明天的天气将会冷。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8015" y="981216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1436" y="2518486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weather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080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五、几个朋友在朋友圈上各自分享他们居住地方的天气和他们的活动。阅读下面的材料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按要求做题。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7" y="2598461"/>
            <a:ext cx="11006455" cy="27099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423</Words>
  <Application>Microsoft Office PowerPoint</Application>
  <PresentationFormat>自定义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方正魏碑_GBK</vt:lpstr>
      <vt:lpstr>Times New Roman</vt:lpstr>
      <vt:lpstr>Calibri</vt:lpstr>
      <vt:lpstr>方正隶变_GBK</vt:lpstr>
      <vt:lpstr>NEU-BZ</vt:lpstr>
      <vt:lpstr>方正仿宋_GBK</vt:lpstr>
      <vt:lpstr>微软雅黑</vt:lpstr>
      <vt:lpstr>方正黑体_GBK</vt:lpstr>
      <vt:lpstr>方正大标宋简体</vt:lpstr>
      <vt:lpstr>汉仪雅酷黑 95W</vt:lpstr>
      <vt:lpstr>方正小标宋_GBK</vt:lpstr>
      <vt:lpstr>Wingdings</vt:lpstr>
      <vt:lpstr>方正大标宋_GBK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2010-12-31T16:20:14Z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