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528" r:id="rId2"/>
    <p:sldId id="489" r:id="rId3"/>
    <p:sldId id="529" r:id="rId4"/>
    <p:sldId id="493" r:id="rId5"/>
    <p:sldId id="530" r:id="rId6"/>
    <p:sldId id="515" r:id="rId7"/>
    <p:sldId id="516" r:id="rId8"/>
    <p:sldId id="517" r:id="rId9"/>
    <p:sldId id="518" r:id="rId10"/>
    <p:sldId id="519" r:id="rId11"/>
    <p:sldId id="531" r:id="rId12"/>
    <p:sldId id="532" r:id="rId13"/>
    <p:sldId id="533" r:id="rId14"/>
    <p:sldId id="534" r:id="rId15"/>
    <p:sldId id="427" r:id="rId16"/>
  </p:sldIdLst>
  <p:sldSz cx="12192000" cy="6858000"/>
  <p:notesSz cx="6858000" cy="9144000"/>
  <p:embeddedFontLst>
    <p:embeddedFont>
      <p:font typeface="方正大标宋简体" charset="-122"/>
      <p:regular r:id="rId17"/>
    </p:embeddedFont>
    <p:embeddedFont>
      <p:font typeface="方正小标宋_GBK" pitchFamily="65" charset="-122"/>
      <p:regular r:id="rId18"/>
    </p:embeddedFont>
    <p:embeddedFont>
      <p:font typeface="方正黑体_GBK" pitchFamily="65" charset="-122"/>
      <p:regular r:id="rId19"/>
    </p:embeddedFont>
    <p:embeddedFont>
      <p:font typeface="Calibri" pitchFamily="34" charset="0"/>
      <p:regular r:id="rId20"/>
      <p:bold r:id="rId21"/>
      <p:italic r:id="rId22"/>
      <p:boldItalic r:id="rId23"/>
    </p:embeddedFont>
    <p:embeddedFont>
      <p:font typeface="方正隶变_GBK" pitchFamily="65" charset="-122"/>
      <p:regular r:id="rId24"/>
    </p:embeddedFont>
    <p:embeddedFont>
      <p:font typeface="方正仿宋_GBK" pitchFamily="65" charset="-122"/>
      <p:regular r:id="rId25"/>
    </p:embeddedFont>
    <p:embeddedFont>
      <p:font typeface="方正大标宋_GBK" pitchFamily="65" charset="-122"/>
      <p:regular r:id="rId26"/>
    </p:embeddedFont>
    <p:embeddedFont>
      <p:font typeface="微软雅黑" pitchFamily="34" charset="-122"/>
      <p:regular r:id="rId27"/>
      <p:bold r:id="rId2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509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-750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2.fntdata"/><Relationship Id="rId26" Type="http://schemas.openxmlformats.org/officeDocument/2006/relationships/font" Target="fonts/font10.fntdata"/><Relationship Id="rId3" Type="http://schemas.openxmlformats.org/officeDocument/2006/relationships/slide" Target="slides/slide2.xml"/><Relationship Id="rId21" Type="http://schemas.openxmlformats.org/officeDocument/2006/relationships/font" Target="fonts/font5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1.fntdata"/><Relationship Id="rId25" Type="http://schemas.openxmlformats.org/officeDocument/2006/relationships/font" Target="fonts/font9.fntdata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4.fntdata"/><Relationship Id="rId29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8.fntdata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7.fntdata"/><Relationship Id="rId28" Type="http://schemas.openxmlformats.org/officeDocument/2006/relationships/font" Target="fonts/font12.fntdata"/><Relationship Id="rId10" Type="http://schemas.openxmlformats.org/officeDocument/2006/relationships/slide" Target="slides/slide9.xml"/><Relationship Id="rId19" Type="http://schemas.openxmlformats.org/officeDocument/2006/relationships/font" Target="fonts/font3.fntdata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6.fntdata"/><Relationship Id="rId27" Type="http://schemas.openxmlformats.org/officeDocument/2006/relationships/font" Target="fonts/font11.fntdata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2011-1-1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2011-1-1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2011-1-1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2011-1-1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2011-1-1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2011-1-1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2011-1-1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2011-1-1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2011-1-1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2011-1-1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2011-1-1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2011-1-1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9.xml"/><Relationship Id="rId1" Type="http://schemas.openxmlformats.org/officeDocument/2006/relationships/tags" Target="../tags/tag78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5" Type="http://schemas.openxmlformats.org/officeDocument/2006/relationships/image" Target="../media/image5.TIF"/><Relationship Id="rId4" Type="http://schemas.openxmlformats.org/officeDocument/2006/relationships/image" Target="../media/image4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image" Target="../media/image6.T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4" Type="http://schemas.openxmlformats.org/officeDocument/2006/relationships/image" Target="../media/image7.T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212862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 dirty="0">
                <a:latin typeface="方正大标宋_GBK" pitchFamily="65" charset="-122"/>
                <a:ea typeface="方正大标宋_GBK" pitchFamily="65" charset="-122"/>
              </a:rPr>
              <a:t>第六模块综合练习</a:t>
            </a:r>
            <a:endParaRPr lang="zh-CN" altLang="en-US" sz="6000" b="1" spc="-150" dirty="0">
              <a:latin typeface="方正大标宋_GBK" pitchFamily="65" charset="-122"/>
              <a:ea typeface="方正大标宋_GBK" pitchFamily="65" charset="-122"/>
              <a:cs typeface="Times New Roman" pitchFamily="18" charset="0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2527069" y="3432002"/>
            <a:ext cx="6841375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 flipV="1">
            <a:off x="2527069" y="2030659"/>
            <a:ext cx="6841375" cy="1976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3BB5BA80-9753-757A-7D9A-8F60662E6021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pic>
        <p:nvPicPr>
          <p:cNvPr id="9" name="图片 8" descr="商标">
            <a:extLst>
              <a:ext uri="{FF2B5EF4-FFF2-40B4-BE49-F238E27FC236}">
                <a16:creationId xmlns="" xmlns:a16="http://schemas.microsoft.com/office/drawing/2014/main" id="{59A6B296-574D-4BE5-8B4E-9A9C7B789417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10" name="文本框 35">
            <a:extLst>
              <a:ext uri="{FF2B5EF4-FFF2-40B4-BE49-F238E27FC236}">
                <a16:creationId xmlns="" xmlns:a16="http://schemas.microsoft.com/office/drawing/2014/main" id="{0E1B10C6-218F-4212-BDA4-F1A5E309A47D}"/>
              </a:ext>
            </a:extLst>
          </p:cNvPr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11753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77894"/>
            <a:ext cx="11006455" cy="56984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六、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Lingling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想展示家乡成都的历史变迁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她通过收集资料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写了一篇短文。请阅读短文后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完成下面的题目。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Hello,I’m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Lingling.I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live in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Chengdu.It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is an old and big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city.A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few years ago 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几年前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),my house was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small.But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now I live in a big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house.My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school is big and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beautiful.There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are many big trees in the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school.My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grandpa is 60 years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old.He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told(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告诉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 me Chengdu wasn’t a big city when he was young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 And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at that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time,his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school was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small.The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trees in the school were small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too.What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a change!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9261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9" name="矩形 8"/>
          <p:cNvSpPr/>
          <p:nvPr/>
        </p:nvSpPr>
        <p:spPr>
          <a:xfrm>
            <a:off x="606829" y="861094"/>
            <a:ext cx="10905086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)1.Lingling lives in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A.Beijing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B.Chengdu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　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C.Shanghai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)2.Lingling’s house was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 few years ago.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A.small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B.big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C.old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          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)3.Lingling’s school is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now.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A.big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B.beautiful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C.Both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 and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B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345061" y="1056435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320122" y="2621259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353374" y="4139937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520189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9" name="矩形 8"/>
          <p:cNvSpPr/>
          <p:nvPr/>
        </p:nvSpPr>
        <p:spPr>
          <a:xfrm>
            <a:off x="606829" y="861094"/>
            <a:ext cx="10905086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)4.When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Lingling’s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grandpa was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young,Chengdu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 big city.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A.was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B.wasn’t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C.were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391123" y="1056664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142474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73577" y="861094"/>
            <a:ext cx="10938337" cy="15787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七、下面的表格是</a:t>
            </a:r>
            <a:r>
              <a:rPr lang="en-US" altLang="zh-CN" sz="3400" dirty="0">
                <a:latin typeface="Times New Roman"/>
                <a:ea typeface="方正黑体_GBK"/>
                <a:cs typeface="Times New Roman"/>
              </a:rPr>
              <a:t>“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小记者</a:t>
            </a:r>
            <a:r>
              <a:rPr lang="en-US" altLang="zh-CN" sz="3400" dirty="0">
                <a:latin typeface="Times New Roman"/>
                <a:ea typeface="方正黑体_GBK"/>
                <a:cs typeface="Times New Roman"/>
              </a:rPr>
              <a:t>”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记录的昨天各城市的天气情况。请根据表格内容仿例句写一写。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3615811"/>
              </p:ext>
            </p:extLst>
          </p:nvPr>
        </p:nvGraphicFramePr>
        <p:xfrm>
          <a:off x="798923" y="2554083"/>
          <a:ext cx="10622765" cy="3886200"/>
        </p:xfrm>
        <a:graphic>
          <a:graphicData uri="http://schemas.openxmlformats.org/drawingml/2006/table">
            <a:tbl>
              <a:tblPr firstRow="1" firstCol="1" bandRow="1"/>
              <a:tblGrid>
                <a:gridCol w="4249106"/>
                <a:gridCol w="2974374"/>
                <a:gridCol w="3399285"/>
              </a:tblGrid>
              <a:tr h="72944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Name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City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Weather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2944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Lucy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Harbin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cold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2944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Jim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Sanya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hot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2944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Tommy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Beijing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rainy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2944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Ann and Mary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Shanghai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sunny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3683666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65017" y="861094"/>
            <a:ext cx="10846897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Lucy:</a:t>
            </a:r>
            <a:r>
              <a:rPr lang="en-US" altLang="zh-CN" sz="3400" u="sng" dirty="0" err="1">
                <a:latin typeface="Times New Roman"/>
                <a:ea typeface="宋体"/>
                <a:cs typeface="Times New Roman"/>
              </a:rPr>
              <a:t>I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 was in </a:t>
            </a:r>
            <a:r>
              <a:rPr lang="en-US" altLang="zh-CN" sz="3400" u="sng" dirty="0" err="1">
                <a:latin typeface="Times New Roman"/>
                <a:ea typeface="宋体"/>
                <a:cs typeface="Times New Roman"/>
              </a:rPr>
              <a:t>Harbin.It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 was cold.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Jim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: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                                   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Tommy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: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                                  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Ann and Mary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: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                                               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729741" y="1697343"/>
            <a:ext cx="5718464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I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was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in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Sanya.It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was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hot.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414358" y="2463181"/>
            <a:ext cx="6932237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I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was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in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Beijing.It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was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rainy.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555307" y="3226423"/>
            <a:ext cx="8653434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We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were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in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Shanghai.It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was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sunny.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71922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3577" y="861095"/>
            <a:ext cx="10938337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一、单项选择。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)1.This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my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friend,Lingling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A.is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　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B.am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　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C.are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2.Beijing is a big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now.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A.village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B.city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C.country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国家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)3.It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 small cat then.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A.is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B.was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C.were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79467" y="1811933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12547" y="3379640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319386" y="4904448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3577" y="861095"/>
            <a:ext cx="10938337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          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)4.The boy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short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then.He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tall now.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A.was;is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B.is;is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C.was;was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)5.—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is your father?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—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He is in Hainan.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A.How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B.Where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C.What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15688" y="105554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04752" y="2594578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243645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56705" y="861094"/>
            <a:ext cx="10781608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二、根据汉语提示补全句子。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1.I want to play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在太阳下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2.I was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在外面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 with Grandpa for our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</a:t>
            </a:r>
            <a:r>
              <a:rPr lang="zh-CN" altLang="zh-CN" sz="3400" dirty="0" smtClean="0">
                <a:latin typeface="Calibri"/>
                <a:ea typeface="Times New Roman"/>
                <a:cs typeface="Times New Roman"/>
              </a:rPr>
              <a:t> </a:t>
            </a:r>
            <a:r>
              <a:rPr lang="en-US" altLang="zh-CN" sz="3400" dirty="0" smtClean="0">
                <a:solidFill>
                  <a:schemeClr val="bg1"/>
                </a:solidFill>
                <a:latin typeface="Calibri"/>
                <a:ea typeface="Times New Roman"/>
                <a:cs typeface="Times New Roman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语文课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3.—How are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you,Grandma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—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非常好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),thank you.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955995" y="1705174"/>
            <a:ext cx="52450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in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380048" y="1705173"/>
            <a:ext cx="71846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the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939354" y="1705172"/>
            <a:ext cx="79060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sun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292255" y="2485033"/>
            <a:ext cx="15905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Chinese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286385" y="3261751"/>
            <a:ext cx="127631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lesson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576726" y="4805648"/>
            <a:ext cx="100835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Very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553565" y="4805648"/>
            <a:ext cx="93647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well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433741" y="2509971"/>
            <a:ext cx="74251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out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69361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56705" y="861094"/>
            <a:ext cx="10781608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4.Shenzhen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was a very small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then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那时深圳是一个非常小的村子。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374181" y="915694"/>
            <a:ext cx="137409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village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1775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65018" y="931025"/>
            <a:ext cx="8478982" cy="23475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三、根据图片提示作肯定或否定回答。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>
                <a:latin typeface="Times New Roman"/>
                <a:ea typeface="宋体"/>
              </a:rPr>
              <a:t>1.Was it windy yesterday</a:t>
            </a:r>
            <a:r>
              <a:rPr lang="en-US" altLang="zh-CN" sz="3400" dirty="0" smtClean="0">
                <a:latin typeface="Times New Roman"/>
                <a:ea typeface="宋体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                           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dirty="0">
                <a:ea typeface="Times New Roman"/>
              </a:rPr>
              <a:t> </a:t>
            </a:r>
            <a:r>
              <a:rPr lang="en-US" altLang="zh-CN" sz="3400" dirty="0" smtClean="0">
                <a:solidFill>
                  <a:schemeClr val="bg1"/>
                </a:solidFill>
                <a:ea typeface="Times New Roman"/>
              </a:rPr>
              <a:t>.</a:t>
            </a:r>
            <a:endParaRPr lang="zh-CN" altLang="en-US" sz="3400" dirty="0">
              <a:solidFill>
                <a:schemeClr val="bg1"/>
              </a:solidFill>
            </a:endParaRPr>
          </a:p>
        </p:txBody>
      </p:sp>
      <p:pic>
        <p:nvPicPr>
          <p:cNvPr id="8" name="image171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8312352" y="1746949"/>
            <a:ext cx="1663295" cy="1512086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164470" y="2502992"/>
            <a:ext cx="244342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</a:rPr>
              <a:t>No,it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wasn’t.</a:t>
            </a:r>
            <a:endParaRPr lang="zh-CN" altLang="en-US" dirty="0">
              <a:solidFill>
                <a:srgbClr val="E72582"/>
              </a:solidFill>
            </a:endParaRPr>
          </a:p>
        </p:txBody>
      </p:sp>
      <p:pic>
        <p:nvPicPr>
          <p:cNvPr id="10" name="image172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8312352" y="3787024"/>
            <a:ext cx="1901404" cy="1541434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656365" y="3687268"/>
            <a:ext cx="10607379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>
                <a:latin typeface="Times New Roman"/>
                <a:ea typeface="宋体"/>
              </a:rPr>
              <a:t>2.Were you at school yesterday</a:t>
            </a:r>
            <a:r>
              <a:rPr lang="en-US" altLang="zh-CN" sz="3400" dirty="0" smtClean="0">
                <a:latin typeface="Times New Roman"/>
                <a:ea typeface="宋体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                           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</a:rPr>
              <a:t>  </a:t>
            </a:r>
            <a:endParaRPr lang="zh-CN" altLang="en-US" sz="3400" dirty="0"/>
          </a:p>
        </p:txBody>
      </p:sp>
      <p:sp>
        <p:nvSpPr>
          <p:cNvPr id="12" name="矩形 11"/>
          <p:cNvSpPr/>
          <p:nvPr/>
        </p:nvSpPr>
        <p:spPr>
          <a:xfrm>
            <a:off x="1164470" y="4518264"/>
            <a:ext cx="234564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</a:rPr>
              <a:t>No,I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wasn’t.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9261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6" name="image173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8360410" y="1025724"/>
            <a:ext cx="2204518" cy="161076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8394" y="974495"/>
            <a:ext cx="8382128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3.Were your grandparents in the village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?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                           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49093" y="1814480"/>
            <a:ext cx="274588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Yes,they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were.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9261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15142" y="861094"/>
            <a:ext cx="10972800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四、根据图片选择合适的单词补全短文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了解深圳的过去和现在。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174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2973822" y="1530233"/>
            <a:ext cx="6255439" cy="156351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2555561" y="3192093"/>
            <a:ext cx="7263546" cy="615553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wasn’t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village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is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city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famous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15143" y="3815955"/>
            <a:ext cx="10896772" cy="28130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This is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Shenzhen.It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is a big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now.But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it was a small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then.It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is very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now.But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it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famous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then.My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aunt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in Shenzhen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now.But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she was in Shanghai then.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790249" y="3815955"/>
            <a:ext cx="84029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city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196570" y="4490111"/>
            <a:ext cx="137409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village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224030" y="4502130"/>
            <a:ext cx="14702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famous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365428" y="5189242"/>
            <a:ext cx="134056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wasn’t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959167" y="5145234"/>
            <a:ext cx="47641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is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9261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40324" y="861094"/>
            <a:ext cx="10863522" cy="56476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五、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John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在打电话给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Max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。根据上下文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从方框中选择合适的句子补全他们的对话。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07000"/>
              </a:lnSpc>
            </a:pPr>
            <a:r>
              <a:rPr lang="en-US" altLang="zh-CN" sz="3400" dirty="0">
                <a:latin typeface="Times New Roman"/>
                <a:ea typeface="宋体"/>
              </a:rPr>
              <a:t>John:Hello,Max.</a:t>
            </a:r>
            <a:r>
              <a:rPr lang="en-US" altLang="zh-CN" sz="3400" u="sng" dirty="0">
                <a:latin typeface="Times New Roman"/>
                <a:ea typeface="宋体"/>
              </a:rPr>
              <a:t>1</a:t>
            </a:r>
            <a:r>
              <a:rPr lang="en-US" altLang="zh-CN" sz="3400" u="sng" dirty="0" smtClean="0">
                <a:latin typeface="Times New Roman"/>
                <a:ea typeface="宋体"/>
              </a:rPr>
              <a:t>.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>
                <a:latin typeface="Times New Roman"/>
                <a:ea typeface="宋体"/>
              </a:rPr>
              <a:t> </a:t>
            </a:r>
            <a:endParaRPr lang="en-US" altLang="zh-CN" sz="3400" u="sng" dirty="0" smtClean="0">
              <a:latin typeface="Times New Roman"/>
              <a:ea typeface="宋体"/>
            </a:endParaRPr>
          </a:p>
          <a:p>
            <a:pPr>
              <a:lnSpc>
                <a:spcPct val="107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Max:Hello,John.</a:t>
            </a:r>
            <a:r>
              <a:rPr lang="en-US" altLang="zh-CN" sz="3400" u="sng" dirty="0" smtClean="0">
                <a:latin typeface="Times New Roman"/>
                <a:ea typeface="宋体"/>
              </a:rPr>
              <a:t>2</a:t>
            </a:r>
            <a:r>
              <a:rPr lang="en-US" altLang="zh-CN" sz="3400" u="sng" dirty="0">
                <a:latin typeface="Times New Roman"/>
                <a:ea typeface="宋体"/>
              </a:rPr>
              <a:t>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</a:t>
            </a:r>
            <a:r>
              <a:rPr lang="en-US" altLang="zh-CN" sz="3400" u="sng" dirty="0">
                <a:latin typeface="Times New Roman"/>
                <a:ea typeface="宋体"/>
              </a:rPr>
              <a:t> </a:t>
            </a:r>
            <a:endParaRPr lang="en-US" altLang="zh-CN" sz="3400" u="sng" dirty="0" smtClean="0">
              <a:latin typeface="Times New Roman"/>
              <a:ea typeface="宋体"/>
            </a:endParaRPr>
          </a:p>
          <a:p>
            <a:pPr>
              <a:lnSpc>
                <a:spcPct val="107000"/>
              </a:lnSpc>
            </a:pPr>
            <a:r>
              <a:rPr lang="en-US" altLang="zh-CN" sz="3400" dirty="0" err="1" smtClean="0">
                <a:latin typeface="Times New Roman"/>
                <a:ea typeface="宋体"/>
              </a:rPr>
              <a:t>John:Very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 err="1">
                <a:latin typeface="Times New Roman"/>
                <a:ea typeface="宋体"/>
              </a:rPr>
              <a:t>well,thank</a:t>
            </a:r>
            <a:r>
              <a:rPr lang="en-US" altLang="zh-CN" sz="3400" dirty="0">
                <a:latin typeface="Times New Roman"/>
                <a:ea typeface="宋体"/>
              </a:rPr>
              <a:t> you.</a:t>
            </a:r>
            <a:r>
              <a:rPr lang="en-US" altLang="zh-CN" sz="3400" u="sng" dirty="0">
                <a:latin typeface="Times New Roman"/>
                <a:ea typeface="宋体"/>
              </a:rPr>
              <a:t>3</a:t>
            </a:r>
            <a:r>
              <a:rPr lang="en-US" altLang="zh-CN" sz="3400" u="sng" dirty="0" smtClean="0">
                <a:latin typeface="Times New Roman"/>
                <a:ea typeface="宋体"/>
              </a:rPr>
              <a:t>.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>
                <a:latin typeface="Times New Roman"/>
                <a:ea typeface="宋体"/>
              </a:rPr>
              <a:t> </a:t>
            </a:r>
            <a:endParaRPr lang="en-US" altLang="zh-CN" sz="3400" u="sng" dirty="0" smtClean="0">
              <a:latin typeface="Times New Roman"/>
              <a:ea typeface="宋体"/>
            </a:endParaRPr>
          </a:p>
          <a:p>
            <a:pPr>
              <a:lnSpc>
                <a:spcPct val="107000"/>
              </a:lnSpc>
            </a:pPr>
            <a:r>
              <a:rPr lang="en-US" altLang="zh-CN" sz="3400" dirty="0" err="1" smtClean="0">
                <a:latin typeface="Times New Roman"/>
                <a:ea typeface="宋体"/>
              </a:rPr>
              <a:t>Max:No,I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 err="1">
                <a:latin typeface="Times New Roman"/>
                <a:ea typeface="宋体"/>
              </a:rPr>
              <a:t>wasn’t.I</a:t>
            </a:r>
            <a:r>
              <a:rPr lang="en-US" altLang="zh-CN" sz="3400" dirty="0">
                <a:latin typeface="Times New Roman"/>
                <a:ea typeface="宋体"/>
              </a:rPr>
              <a:t> was at the park</a:t>
            </a:r>
            <a:r>
              <a:rPr lang="en-US" altLang="zh-CN" sz="3400" dirty="0" smtClean="0">
                <a:latin typeface="Times New Roman"/>
                <a:ea typeface="宋体"/>
              </a:rPr>
              <a:t>.</a:t>
            </a:r>
          </a:p>
          <a:p>
            <a:pPr>
              <a:lnSpc>
                <a:spcPct val="107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John:</a:t>
            </a:r>
            <a:r>
              <a:rPr lang="en-US" altLang="zh-CN" sz="3400" u="sng" dirty="0" smtClean="0">
                <a:latin typeface="Times New Roman"/>
                <a:ea typeface="宋体"/>
              </a:rPr>
              <a:t>4</a:t>
            </a:r>
            <a:r>
              <a:rPr lang="en-US" altLang="zh-CN" sz="3400" u="sng" dirty="0">
                <a:latin typeface="Times New Roman"/>
                <a:ea typeface="宋体"/>
              </a:rPr>
              <a:t>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</a:t>
            </a:r>
            <a:r>
              <a:rPr lang="en-US" altLang="zh-CN" sz="3400" u="sng" dirty="0">
                <a:latin typeface="Times New Roman"/>
                <a:ea typeface="宋体"/>
              </a:rPr>
              <a:t> </a:t>
            </a:r>
            <a:endParaRPr lang="en-US" altLang="zh-CN" sz="3400" u="sng" dirty="0" smtClean="0">
              <a:latin typeface="Times New Roman"/>
              <a:ea typeface="宋体"/>
            </a:endParaRPr>
          </a:p>
          <a:p>
            <a:pPr>
              <a:lnSpc>
                <a:spcPct val="107000"/>
              </a:lnSpc>
            </a:pPr>
            <a:r>
              <a:rPr lang="en-US" altLang="zh-CN" sz="3400" dirty="0" err="1" smtClean="0">
                <a:latin typeface="Times New Roman"/>
                <a:ea typeface="宋体"/>
              </a:rPr>
              <a:t>Max:No,it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was windy</a:t>
            </a:r>
            <a:r>
              <a:rPr lang="en-US" altLang="zh-CN" sz="3400" dirty="0" smtClean="0">
                <a:latin typeface="Times New Roman"/>
                <a:ea typeface="宋体"/>
              </a:rPr>
              <a:t>.</a:t>
            </a:r>
          </a:p>
          <a:p>
            <a:pPr>
              <a:lnSpc>
                <a:spcPct val="107000"/>
              </a:lnSpc>
            </a:pPr>
            <a:r>
              <a:rPr lang="en-US" altLang="zh-CN" sz="3400" dirty="0" err="1" smtClean="0">
                <a:latin typeface="Times New Roman"/>
                <a:ea typeface="宋体"/>
              </a:rPr>
              <a:t>John:What’s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the weather </a:t>
            </a:r>
            <a:r>
              <a:rPr lang="en-US" altLang="zh-CN" sz="3400" spc="-150" dirty="0">
                <a:latin typeface="Times New Roman"/>
                <a:ea typeface="宋体"/>
              </a:rPr>
              <a:t>like today</a:t>
            </a:r>
            <a:r>
              <a:rPr lang="en-US" altLang="zh-CN" sz="3400" dirty="0" smtClean="0">
                <a:latin typeface="Times New Roman"/>
                <a:ea typeface="宋体"/>
              </a:rPr>
              <a:t>?</a:t>
            </a:r>
          </a:p>
          <a:p>
            <a:pPr>
              <a:lnSpc>
                <a:spcPct val="107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Max:</a:t>
            </a:r>
            <a:r>
              <a:rPr lang="en-US" altLang="zh-CN" sz="3400" u="sng" dirty="0" smtClean="0">
                <a:latin typeface="Times New Roman"/>
                <a:ea typeface="宋体"/>
              </a:rPr>
              <a:t>5</a:t>
            </a:r>
            <a:r>
              <a:rPr lang="en-US" altLang="zh-CN" sz="3400" u="sng" dirty="0">
                <a:latin typeface="Times New Roman"/>
                <a:ea typeface="宋体"/>
              </a:rPr>
              <a:t>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</a:t>
            </a:r>
            <a:r>
              <a:rPr lang="en-US" altLang="zh-CN" sz="3400" u="sng" dirty="0" smtClean="0">
                <a:solidFill>
                  <a:schemeClr val="bg1"/>
                </a:solidFill>
                <a:latin typeface="Times New Roman"/>
                <a:ea typeface="宋体"/>
                <a:cs typeface="Times New Roman"/>
              </a:rPr>
              <a:t>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</a:t>
            </a:r>
            <a:endParaRPr lang="zh-CN" altLang="en-US" sz="3400" dirty="0"/>
          </a:p>
        </p:txBody>
      </p:sp>
      <p:sp>
        <p:nvSpPr>
          <p:cNvPr id="6" name="矩形 5"/>
          <p:cNvSpPr/>
          <p:nvPr/>
        </p:nvSpPr>
        <p:spPr>
          <a:xfrm>
            <a:off x="6891240" y="1820477"/>
            <a:ext cx="4763199" cy="4487382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3400" dirty="0" err="1">
                <a:latin typeface="Times New Roman"/>
                <a:ea typeface="宋体"/>
              </a:rPr>
              <a:t>A.Was</a:t>
            </a:r>
            <a:r>
              <a:rPr lang="en-US" altLang="zh-CN" sz="3400" dirty="0">
                <a:latin typeface="Times New Roman"/>
                <a:ea typeface="宋体"/>
              </a:rPr>
              <a:t> it sunny yesterday</a:t>
            </a:r>
            <a:r>
              <a:rPr lang="en-US" altLang="zh-CN" sz="3400" dirty="0" smtClean="0">
                <a:latin typeface="Times New Roman"/>
                <a:ea typeface="宋体"/>
              </a:rPr>
              <a:t>?</a:t>
            </a:r>
          </a:p>
          <a:p>
            <a:pPr>
              <a:lnSpc>
                <a:spcPct val="140000"/>
              </a:lnSpc>
            </a:pPr>
            <a:r>
              <a:rPr lang="en-US" altLang="zh-CN" sz="3400" dirty="0" err="1" smtClean="0">
                <a:latin typeface="Times New Roman"/>
                <a:ea typeface="宋体"/>
              </a:rPr>
              <a:t>B.How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are you</a:t>
            </a:r>
            <a:r>
              <a:rPr lang="en-US" altLang="zh-CN" sz="3400" dirty="0" smtClean="0">
                <a:latin typeface="Times New Roman"/>
                <a:ea typeface="宋体"/>
              </a:rPr>
              <a:t>?</a:t>
            </a:r>
          </a:p>
          <a:p>
            <a:pPr>
              <a:lnSpc>
                <a:spcPct val="140000"/>
              </a:lnSpc>
            </a:pPr>
            <a:r>
              <a:rPr lang="en-US" altLang="zh-CN" sz="3400" dirty="0" err="1" smtClean="0">
                <a:latin typeface="Times New Roman"/>
                <a:ea typeface="宋体"/>
              </a:rPr>
              <a:t>C.This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is John</a:t>
            </a:r>
            <a:r>
              <a:rPr lang="en-US" altLang="zh-CN" sz="3400" dirty="0" smtClean="0">
                <a:latin typeface="Times New Roman"/>
                <a:ea typeface="宋体"/>
              </a:rPr>
              <a:t>.</a:t>
            </a:r>
          </a:p>
          <a:p>
            <a:pPr>
              <a:lnSpc>
                <a:spcPct val="140000"/>
              </a:lnSpc>
            </a:pPr>
            <a:r>
              <a:rPr lang="en-US" altLang="zh-CN" sz="3400" dirty="0" err="1" smtClean="0">
                <a:latin typeface="Times New Roman"/>
                <a:ea typeface="宋体"/>
              </a:rPr>
              <a:t>D.Were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you at home yesterday</a:t>
            </a:r>
            <a:r>
              <a:rPr lang="en-US" altLang="zh-CN" sz="3400" dirty="0" smtClean="0">
                <a:latin typeface="Times New Roman"/>
                <a:ea typeface="宋体"/>
              </a:rPr>
              <a:t>?</a:t>
            </a:r>
          </a:p>
          <a:p>
            <a:pPr>
              <a:lnSpc>
                <a:spcPct val="140000"/>
              </a:lnSpc>
            </a:pPr>
            <a:r>
              <a:rPr lang="en-US" altLang="zh-CN" sz="3400" dirty="0" err="1" smtClean="0">
                <a:latin typeface="Times New Roman"/>
                <a:ea typeface="宋体"/>
              </a:rPr>
              <a:t>E.It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is cloudy. </a:t>
            </a:r>
            <a:endParaRPr lang="zh-CN" altLang="en-US" sz="3400" dirty="0"/>
          </a:p>
        </p:txBody>
      </p:sp>
      <p:sp>
        <p:nvSpPr>
          <p:cNvPr id="8" name="矩形 7"/>
          <p:cNvSpPr/>
          <p:nvPr/>
        </p:nvSpPr>
        <p:spPr>
          <a:xfrm>
            <a:off x="4196858" y="190361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196858" y="2478144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722657" y="301832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231472" y="406416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254624" y="5761810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E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9261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</TotalTime>
  <Words>367</Words>
  <Application>Microsoft Office PowerPoint</Application>
  <PresentationFormat>自定义</PresentationFormat>
  <Paragraphs>145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9" baseType="lpstr">
      <vt:lpstr>Arial</vt:lpstr>
      <vt:lpstr>宋体</vt:lpstr>
      <vt:lpstr>方正大标宋简体</vt:lpstr>
      <vt:lpstr>方正小标宋_GBK</vt:lpstr>
      <vt:lpstr>方正黑体_GBK</vt:lpstr>
      <vt:lpstr>Times New Roman</vt:lpstr>
      <vt:lpstr>Calibri</vt:lpstr>
      <vt:lpstr>方正隶变_GBK</vt:lpstr>
      <vt:lpstr>方正仿宋_GBK</vt:lpstr>
      <vt:lpstr>方正大标宋_GBK</vt:lpstr>
      <vt:lpstr>微软雅黑</vt:lpstr>
      <vt:lpstr>汉仪雅酷黑 95W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233</cp:revision>
  <dcterms:created xsi:type="dcterms:W3CDTF">2019-06-19T02:08:00Z</dcterms:created>
  <dcterms:modified xsi:type="dcterms:W3CDTF">2010-12-31T17:02:32Z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