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28" r:id="rId2"/>
    <p:sldId id="489" r:id="rId3"/>
    <p:sldId id="493" r:id="rId4"/>
    <p:sldId id="515" r:id="rId5"/>
    <p:sldId id="516" r:id="rId6"/>
    <p:sldId id="517" r:id="rId7"/>
    <p:sldId id="514" r:id="rId8"/>
    <p:sldId id="512" r:id="rId9"/>
    <p:sldId id="427" r:id="rId10"/>
  </p:sldIdLst>
  <p:sldSz cx="12192000" cy="6858000"/>
  <p:notesSz cx="6858000" cy="9144000"/>
  <p:embeddedFontLst>
    <p:embeddedFont>
      <p:font typeface="方正隶变_GBK" pitchFamily="65" charset="-122"/>
      <p:regular r:id="rId11"/>
    </p:embeddedFont>
    <p:embeddedFont>
      <p:font typeface="EU-BZ" pitchFamily="65" charset="-122"/>
      <p:regular r:id="rId12"/>
    </p:embeddedFont>
    <p:embeddedFont>
      <p:font typeface="Calibri" pitchFamily="34" charset="0"/>
      <p:regular r:id="rId13"/>
      <p:bold r:id="rId14"/>
      <p:italic r:id="rId15"/>
      <p:boldItalic r:id="rId16"/>
    </p:embeddedFont>
    <p:embeddedFont>
      <p:font typeface="方正小标宋_GBK" pitchFamily="65" charset="-122"/>
      <p:regular r:id="rId17"/>
    </p:embeddedFont>
    <p:embeddedFont>
      <p:font typeface="方正大标宋简体" charset="-122"/>
      <p:regular r:id="rId18"/>
    </p:embeddedFont>
    <p:embeddedFont>
      <p:font typeface="New Font" pitchFamily="18" charset="0"/>
      <p:regular r:id="rId19"/>
    </p:embeddedFont>
    <p:embeddedFont>
      <p:font typeface="微软雅黑" pitchFamily="34" charset="-122"/>
      <p:regular r:id="rId20"/>
      <p:bold r:id="rId21"/>
    </p:embeddedFont>
    <p:embeddedFont>
      <p:font typeface="方正仿宋_GBK" pitchFamily="65" charset="-122"/>
      <p:regular r:id="rId22"/>
    </p:embeddedFont>
    <p:embeddedFont>
      <p:font typeface="方正黑体_GBK" pitchFamily="65" charset="-122"/>
      <p:regular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2025-2-10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2025-2-10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png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9.TIF"/><Relationship Id="rId5" Type="http://schemas.openxmlformats.org/officeDocument/2006/relationships/image" Target="../media/image6.png"/><Relationship Id="rId4" Type="http://schemas.openxmlformats.org/officeDocument/2006/relationships/image" Target="../media/image8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10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212862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1  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London is a big city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en-US" sz="6000" b="1" spc="-150" dirty="0">
              <a:latin typeface="Times New Roman" pitchFamily="18" charset="0"/>
              <a:ea typeface="EU-BZ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527069" y="3432002"/>
            <a:ext cx="684137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 flipV="1">
            <a:off x="2527069" y="2030659"/>
            <a:ext cx="6841375" cy="1976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11753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1.jpeg">
            <a:extLst>
              <a:ext uri="{FF2B5EF4-FFF2-40B4-BE49-F238E27FC236}">
                <a16:creationId xmlns="" xmlns:a16="http://schemas.microsoft.com/office/drawing/2014/main" id="{E25C6B38-CEF0-4FDB-AB06-31D8DF0B9457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891290"/>
            <a:ext cx="3928625" cy="6334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0080" y="1661898"/>
            <a:ext cx="8495607" cy="785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一、根据图片和首字母提示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补全句子</a:t>
            </a:r>
            <a:r>
              <a:rPr lang="zh-CN" altLang="zh-CN" sz="3400" dirty="0" smtClean="0">
                <a:latin typeface="Times New Roman"/>
                <a:ea typeface="方正黑体_GBK"/>
                <a:cs typeface="Times New Roman"/>
              </a:rPr>
              <a:t>。</a:t>
            </a:r>
          </a:p>
        </p:txBody>
      </p:sp>
      <p:pic>
        <p:nvPicPr>
          <p:cNvPr id="10" name="image35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551557" y="2676883"/>
            <a:ext cx="2625269" cy="111751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32876" y="2797062"/>
            <a:ext cx="7658267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1.Beijing is a big                             .</a:t>
            </a:r>
            <a:endParaRPr lang="zh-CN" altLang="zh-CN" sz="3400" dirty="0">
              <a:solidFill>
                <a:srgbClr val="000000"/>
              </a:solidFill>
              <a:latin typeface="Calibri"/>
              <a:ea typeface="宋体"/>
              <a:cs typeface="Times New Roman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514" r="2136"/>
          <a:stretch/>
        </p:blipFill>
        <p:spPr>
          <a:xfrm>
            <a:off x="4050846" y="2922464"/>
            <a:ext cx="2640900" cy="76718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4708324" y="3036313"/>
            <a:ext cx="36099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latin typeface="New Font" pitchFamily="18" charset="0"/>
                <a:ea typeface="宋体"/>
                <a:cs typeface="New Font" pitchFamily="18" charset="0"/>
              </a:rPr>
              <a:t>c</a:t>
            </a:r>
            <a:endParaRPr lang="zh-CN" altLang="en-US" sz="3400" dirty="0">
              <a:latin typeface="New Font" pitchFamily="18" charset="0"/>
              <a:cs typeface="New Font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889342" y="3048157"/>
            <a:ext cx="5693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400" dirty="0" err="1">
                <a:solidFill>
                  <a:srgbClr val="E72582"/>
                </a:solidFill>
                <a:latin typeface="New Font" pitchFamily="18" charset="0"/>
                <a:ea typeface="宋体"/>
                <a:cs typeface="New Font" pitchFamily="18" charset="0"/>
              </a:rPr>
              <a:t>ity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99832" y="4264053"/>
            <a:ext cx="7515199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2.The flowers are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very                             . 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514" r="2136"/>
          <a:stretch/>
        </p:blipFill>
        <p:spPr>
          <a:xfrm>
            <a:off x="4919966" y="4413212"/>
            <a:ext cx="2640900" cy="767185"/>
          </a:xfrm>
          <a:prstGeom prst="rect">
            <a:avLst/>
          </a:prstGeom>
        </p:spPr>
      </p:pic>
      <p:pic>
        <p:nvPicPr>
          <p:cNvPr id="16" name="image36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8299703" y="3935451"/>
            <a:ext cx="1409038" cy="1517058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5360969" y="4545634"/>
            <a:ext cx="36420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latin typeface="New Font" pitchFamily="18" charset="0"/>
                <a:ea typeface="宋体"/>
                <a:cs typeface="New Font" pitchFamily="18" charset="0"/>
              </a:rPr>
              <a:t>b</a:t>
            </a:r>
            <a:endParaRPr lang="zh-CN" altLang="en-US" sz="3400" dirty="0">
              <a:latin typeface="New Font" pitchFamily="18" charset="0"/>
              <a:cs typeface="New Font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548467" y="4522279"/>
            <a:ext cx="13340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400" dirty="0" err="1">
                <a:solidFill>
                  <a:srgbClr val="E72582"/>
                </a:solidFill>
                <a:latin typeface="New Font" pitchFamily="18" charset="0"/>
                <a:ea typeface="宋体"/>
                <a:cs typeface="New Font" pitchFamily="18" charset="0"/>
              </a:rPr>
              <a:t>eautiful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3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354290" y="1004097"/>
            <a:ext cx="2012488" cy="147213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3473" y="1343146"/>
            <a:ext cx="857873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3.The tree is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     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to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 bikes.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3161384" y="1444811"/>
            <a:ext cx="2640900" cy="76718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864244" y="1568920"/>
            <a:ext cx="36099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latin typeface="New Font" pitchFamily="18" charset="0"/>
                <a:ea typeface="宋体"/>
                <a:cs typeface="New Font" pitchFamily="18" charset="0"/>
              </a:rPr>
              <a:t>c</a:t>
            </a:r>
            <a:endParaRPr lang="zh-CN" altLang="en-US" sz="3400" dirty="0">
              <a:latin typeface="New Font" pitchFamily="18" charset="0"/>
              <a:cs typeface="New Font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59395" y="1570504"/>
            <a:ext cx="76174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宋体"/>
                <a:cs typeface="New Font" pitchFamily="18" charset="0"/>
              </a:rPr>
              <a:t>lose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70094" y="3018727"/>
            <a:ext cx="8296102" cy="1578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.—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            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pen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 this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It’s Sam’s. 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3" name="image38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6884409" y="3018727"/>
            <a:ext cx="1927572" cy="1468549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1824307" y="3103598"/>
            <a:ext cx="2640900" cy="767185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2511275" y="3225488"/>
            <a:ext cx="44114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latin typeface="New Font" pitchFamily="18" charset="0"/>
                <a:ea typeface="宋体"/>
                <a:cs typeface="New Font" pitchFamily="18" charset="0"/>
              </a:rPr>
              <a:t>W</a:t>
            </a:r>
            <a:endParaRPr lang="zh-CN" altLang="en-US" sz="3400" dirty="0">
              <a:latin typeface="New Font" pitchFamily="18" charset="0"/>
              <a:cs typeface="New Font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784466" y="3229291"/>
            <a:ext cx="8547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宋体"/>
                <a:cs typeface="New Font" pitchFamily="18" charset="0"/>
              </a:rPr>
              <a:t>hose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29" y="861094"/>
            <a:ext cx="1090508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二、给下列句子选择合适的答语。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)1.What’s this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</a:rPr>
              <a:t>            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)2.Whose pencil is it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</a:rPr>
              <a:t>3.Is it your house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)4.What’s it about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)5.London is a big city.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7148964" y="1870366"/>
            <a:ext cx="3532910" cy="4016484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A.It’s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about food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B.It’s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present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C.Yes,very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big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D.No,it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isn’t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E.It’s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Lily’s.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15701" y="183711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08893" y="260463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85741" y="342068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37973" y="410651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68449" y="495616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891" y="861094"/>
            <a:ext cx="10930024" cy="19319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Anna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的朋友送给她一本关于伦敦的书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现在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Anna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向大家介绍这本书。根据上下文的提示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选词填空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注意大小写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每个单词或词组只能用一次。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6725" y="2799998"/>
            <a:ext cx="10642482" cy="615553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beautiful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visit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Queen’s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city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Buckingham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Palace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6878" y="3405726"/>
            <a:ext cx="10766723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Hello,my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name is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Anna.I’m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nine years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old.I’ve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got a book about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London.London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a big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Look!This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It’s the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house.It’s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very big and very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4.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 want to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5.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it.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680519" y="4240441"/>
            <a:ext cx="8402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city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27802" y="5013239"/>
            <a:ext cx="457729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Buckingham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Palace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522869" y="5021553"/>
            <a:ext cx="16145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Queen’s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671069" y="5786490"/>
            <a:ext cx="173797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beautiful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137414" y="5786491"/>
            <a:ext cx="93807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visit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203" y="864521"/>
            <a:ext cx="10921712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四、根据上下文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从方框中选择合适的句子补全对话。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4894" y="1783250"/>
            <a:ext cx="8404167" cy="48536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</a:rPr>
              <a:t>A:Hello,Mingming!B:</a:t>
            </a:r>
            <a:r>
              <a:rPr lang="en-US" altLang="zh-CN" sz="3400" u="sng" dirty="0">
                <a:latin typeface="Times New Roman"/>
                <a:ea typeface="宋体"/>
              </a:rPr>
              <a:t>1</a:t>
            </a:r>
            <a:r>
              <a:rPr lang="en-US" altLang="zh-CN" sz="3400" u="sng" dirty="0" smtClean="0">
                <a:latin typeface="Times New Roman"/>
                <a:ea typeface="宋体"/>
              </a:rPr>
              <a:t>.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  <a:endParaRPr lang="en-US" altLang="zh-CN" sz="3400" u="sng" dirty="0" smtClean="0">
              <a:latin typeface="Times New Roman"/>
              <a:ea typeface="宋体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</a:rPr>
              <a:t>A:Is </a:t>
            </a:r>
            <a:r>
              <a:rPr lang="en-US" altLang="zh-CN" sz="3400" dirty="0">
                <a:latin typeface="Times New Roman"/>
                <a:ea typeface="宋体"/>
              </a:rPr>
              <a:t>that your house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</a:rPr>
              <a:t>B:</a:t>
            </a:r>
            <a:r>
              <a:rPr lang="en-US" altLang="zh-CN" sz="3400" u="sng" dirty="0" smtClean="0">
                <a:latin typeface="Times New Roman"/>
                <a:ea typeface="宋体"/>
              </a:rPr>
              <a:t>2</a:t>
            </a:r>
            <a:r>
              <a:rPr lang="en-US" altLang="zh-CN" sz="3400" u="sng" dirty="0">
                <a:latin typeface="Times New Roman"/>
                <a:ea typeface="宋体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  <a:endParaRPr lang="en-US" altLang="zh-CN" sz="3400" u="sng" dirty="0" smtClean="0">
              <a:latin typeface="Times New Roman"/>
              <a:ea typeface="宋体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</a:rPr>
              <a:t>A:Whose </a:t>
            </a:r>
            <a:r>
              <a:rPr lang="en-US" altLang="zh-CN" sz="3400" dirty="0">
                <a:latin typeface="Times New Roman"/>
                <a:ea typeface="宋体"/>
              </a:rPr>
              <a:t>house is it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</a:rPr>
              <a:t>B:</a:t>
            </a:r>
            <a:r>
              <a:rPr lang="en-US" altLang="zh-CN" sz="3400" u="sng" dirty="0" smtClean="0">
                <a:latin typeface="Times New Roman"/>
                <a:ea typeface="宋体"/>
              </a:rPr>
              <a:t>3</a:t>
            </a:r>
            <a:r>
              <a:rPr lang="en-US" altLang="zh-CN" sz="3400" u="sng" dirty="0">
                <a:latin typeface="Times New Roman"/>
                <a:ea typeface="宋体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Look!</a:t>
            </a:r>
            <a:r>
              <a:rPr lang="en-US" altLang="zh-CN" sz="3400" u="sng" dirty="0">
                <a:latin typeface="Times New Roman"/>
                <a:ea typeface="宋体"/>
              </a:rPr>
              <a:t>4.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</a:rPr>
              <a:t>!It’s </a:t>
            </a:r>
            <a:r>
              <a:rPr lang="en-US" altLang="zh-CN" sz="3400" dirty="0">
                <a:latin typeface="Times New Roman"/>
                <a:ea typeface="宋体"/>
              </a:rPr>
              <a:t>small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A:But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it’s very beautiful too.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B:Yes.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5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.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223765" y="1778923"/>
            <a:ext cx="4396219" cy="4801314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A.And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it’s close to my uncle’s house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B.No,it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isn’t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C.It’s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my uncle’s house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D.Hello,Zhang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Peng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E.This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 my house.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406835" y="177372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975017" y="311169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37612" y="445035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165643" y="445988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617597" y="58088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07B312D-F8DB-4F6B-99DD-EF5096D85897}"/>
              </a:ext>
            </a:extLst>
          </p:cNvPr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="" xmlns:a16="http://schemas.microsoft.com/office/drawing/2014/main" id="{CCCDC9A0-0837-44E8-9782-0EF2F9A60C23}"/>
              </a:ext>
            </a:extLst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11" name="image7.jpeg">
            <a:extLst>
              <a:ext uri="{FF2B5EF4-FFF2-40B4-BE49-F238E27FC236}">
                <a16:creationId xmlns="" xmlns:a16="http://schemas.microsoft.com/office/drawing/2014/main" id="{F6BBBF94-BF18-4022-BEEA-1B2BA919E3B6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17276" y="861094"/>
            <a:ext cx="3722212" cy="684519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05459" y="1743075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一、根据要求完成句子。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it?(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根据答句写出问句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It’s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Xiaoyong’s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sock.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2.Is this your house?(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作否定回答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63882" y="2579886"/>
            <a:ext cx="139653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Whose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48415" y="2579886"/>
            <a:ext cx="98456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sock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20037" y="4894461"/>
            <a:ext cx="205710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No,it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isn’t.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1076940" cy="5743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二、判断所给单词划线部分读音是否相同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相同的写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”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不相同的写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F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”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)1.c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ty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sh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i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p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2.cl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wh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o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se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3.clev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er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answ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er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c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all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ni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c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)5.c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u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te	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u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ncle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)6.c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oo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f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oo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d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11957" y="240509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27197" y="3110309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93628" y="380861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21482" y="4503936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24700" y="5183783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74578" y="589201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52275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</TotalTime>
  <Words>335</Words>
  <Application>Microsoft Office PowerPoint</Application>
  <PresentationFormat>自定义</PresentationFormat>
  <Paragraphs>100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4" baseType="lpstr">
      <vt:lpstr>Arial</vt:lpstr>
      <vt:lpstr>宋体</vt:lpstr>
      <vt:lpstr>方正隶变_GBK</vt:lpstr>
      <vt:lpstr>汉仪雅酷黑 95W</vt:lpstr>
      <vt:lpstr>Times New Roman</vt:lpstr>
      <vt:lpstr>EU-BZ</vt:lpstr>
      <vt:lpstr>Calibri</vt:lpstr>
      <vt:lpstr>方正小标宋_GBK</vt:lpstr>
      <vt:lpstr>方正大标宋简体</vt:lpstr>
      <vt:lpstr>New Font</vt:lpstr>
      <vt:lpstr>微软雅黑</vt:lpstr>
      <vt:lpstr>方正仿宋_GBK</vt:lpstr>
      <vt:lpstr>Wingdings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230</cp:revision>
  <dcterms:created xsi:type="dcterms:W3CDTF">2019-06-19T02:08:00Z</dcterms:created>
  <dcterms:modified xsi:type="dcterms:W3CDTF">2025-02-10T07:51:08Z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