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99" r:id="rId2"/>
    <p:sldId id="489" r:id="rId3"/>
    <p:sldId id="500" r:id="rId4"/>
    <p:sldId id="490" r:id="rId5"/>
    <p:sldId id="491" r:id="rId6"/>
    <p:sldId id="427" r:id="rId7"/>
  </p:sldIdLst>
  <p:sldSz cx="12192000" cy="6858000"/>
  <p:notesSz cx="6858000" cy="9144000"/>
  <p:embeddedFontLst>
    <p:embeddedFont>
      <p:font typeface="NEU-BZ" pitchFamily="2" charset="-122"/>
      <p:regular r:id="rId8"/>
      <p:bold r:id="rId9"/>
      <p:italic r:id="rId10"/>
      <p:boldItalic r:id="rId11"/>
    </p:embeddedFont>
    <p:embeddedFont>
      <p:font typeface="方正黑体_GBK" pitchFamily="65" charset="-122"/>
      <p:regular r:id="rId12"/>
    </p:embeddedFont>
    <p:embeddedFont>
      <p:font typeface="方正小标宋_GBK" pitchFamily="65" charset="-122"/>
      <p:regular r:id="rId13"/>
    </p:embeddedFont>
    <p:embeddedFont>
      <p:font typeface="方正隶变_GBK" pitchFamily="65" charset="-122"/>
      <p:regular r:id="rId14"/>
    </p:embeddedFont>
    <p:embeddedFont>
      <p:font typeface="方正大标宋简体" charset="-122"/>
      <p:regular r:id="rId15"/>
    </p:embeddedFont>
    <p:embeddedFont>
      <p:font typeface="方正大标宋_GBK" pitchFamily="65" charset="-122"/>
      <p:regular r:id="rId16"/>
    </p:embeddedFont>
    <p:embeddedFont>
      <p:font typeface="微软雅黑" pitchFamily="34" charset="-122"/>
      <p:regular r:id="rId17"/>
      <p:bold r:id="rId18"/>
    </p:embeddedFont>
    <p:embeddedFont>
      <p:font typeface="方正书宋_GBK" pitchFamily="65" charset="-122"/>
      <p:regular r:id="rId1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464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-810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theme" Target="theme/theme1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2025-2-23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2025-2-23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2025-2-23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Module </a:t>
            </a: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10   </a:t>
            </a:r>
            <a:r>
              <a:rPr lang="zh-CN" altLang="zh-CN" sz="6000" dirty="0" smtClean="0">
                <a:latin typeface="方正大标宋_GBK" pitchFamily="65" charset="-122"/>
                <a:ea typeface="方正大标宋_GBK" pitchFamily="65" charset="-122"/>
              </a:rPr>
              <a:t>堂上</a:t>
            </a:r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听力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 (</a:t>
            </a:r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二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)</a:t>
            </a:r>
            <a:endParaRPr lang="zh-CN" altLang="zh-CN" sz="6000" dirty="0">
              <a:latin typeface="方正大标宋_GBK" pitchFamily="65" charset="-122"/>
              <a:ea typeface="方正大标宋_GBK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2111433" y="3353038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2111433" y="2032635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pic>
        <p:nvPicPr>
          <p:cNvPr id="9" name="图片 8" descr="商标">
            <a:extLst>
              <a:ext uri="{FF2B5EF4-FFF2-40B4-BE49-F238E27FC236}">
                <a16:creationId xmlns:a16="http://schemas.microsoft.com/office/drawing/2014/main" xmlns="" id="{59A6B296-574D-4BE5-8B4E-9A9C7B789417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10" name="文本框 35">
            <a:extLst>
              <a:ext uri="{FF2B5EF4-FFF2-40B4-BE49-F238E27FC236}">
                <a16:creationId xmlns:a16="http://schemas.microsoft.com/office/drawing/2014/main" xmlns="" id="{0E1B10C6-218F-4212-BDA4-F1A5E309A47D}"/>
              </a:ext>
            </a:extLst>
          </p:cNvPr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36467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3577" y="861094"/>
            <a:ext cx="10938337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一、听问句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选答语。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读两遍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)1.A.I had a headache.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endParaRPr lang="en-US" altLang="zh-CN" sz="3400" dirty="0" smtClean="0">
              <a:solidFill>
                <a:srgbClr val="000000"/>
              </a:solidFill>
              <a:latin typeface="Times New Roman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B.He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had a headache.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C.I had a bread.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2.A.Yes,I have.	</a:t>
            </a:r>
            <a:endParaRPr lang="en-US" altLang="zh-CN" sz="3400" dirty="0" smtClean="0">
              <a:solidFill>
                <a:srgbClr val="000000"/>
              </a:solidFill>
              <a:latin typeface="Times New Roman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B.Yes,he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has.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C.No,she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hasn’t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8" name="image255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9856469" y="861094"/>
            <a:ext cx="1655445" cy="143954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292047" y="184590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350238" y="4164615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3577" y="861094"/>
            <a:ext cx="10938337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)3.A.She plays football.	</a:t>
            </a:r>
            <a:endParaRPr lang="en-US" altLang="zh-CN" sz="3400" dirty="0" smtClean="0">
              <a:solidFill>
                <a:srgbClr val="000000"/>
              </a:solidFill>
              <a:latin typeface="Times New Roman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B.She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played football.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C.I play football.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           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)4.A.I’m eating chocolate.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B.They’re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eating chocolate.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C.He’s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eating chocolate.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35130" y="1014150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33338" y="3350198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92704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931025"/>
            <a:ext cx="11006455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二、听音判断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与所听内容相符的写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“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T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”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不相符的写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“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F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”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。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读两遍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448" y="2703699"/>
            <a:ext cx="10816475" cy="21708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1716130" y="4258482"/>
            <a:ext cx="57592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</a:rPr>
              <a:t> T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487035" y="4283953"/>
            <a:ext cx="57592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</a:rPr>
              <a:t> T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280113" y="4303148"/>
            <a:ext cx="57592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</a:rPr>
              <a:t> </a:t>
            </a:r>
            <a:r>
              <a:rPr lang="en-US" altLang="zh-CN" sz="3400" b="1" dirty="0" smtClean="0">
                <a:solidFill>
                  <a:srgbClr val="E72582"/>
                </a:solidFill>
                <a:latin typeface="Times New Roman"/>
                <a:ea typeface="方正书宋_GBK"/>
              </a:rPr>
              <a:t>F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056565" y="4258481"/>
            <a:ext cx="55976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</a:rPr>
              <a:t> </a:t>
            </a:r>
            <a:r>
              <a:rPr lang="en-US" altLang="zh-CN" sz="3400" b="1" dirty="0" smtClean="0">
                <a:solidFill>
                  <a:srgbClr val="E72582"/>
                </a:solidFill>
                <a:latin typeface="Times New Roman"/>
                <a:ea typeface="方正书宋_GBK"/>
              </a:rPr>
              <a:t>F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54097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1891" y="861094"/>
            <a:ext cx="10930024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三、听录音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把句子中所缺的单词填上。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读三遍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1.—Did you buy some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?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—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No,I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a watermelon.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2.He had a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yesterday,so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today he has got a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 </a:t>
            </a:r>
            <a:endParaRPr lang="en-US" altLang="zh-CN" sz="3400" dirty="0" smtClean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3.Jill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town.It’s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very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4.—Did you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off your bike?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—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Yes,I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off my bike.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311864" y="1687856"/>
            <a:ext cx="11544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water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572501" y="2470003"/>
            <a:ext cx="139653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bought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907867" y="3251599"/>
            <a:ext cx="93647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cold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837005" y="3251598"/>
            <a:ext cx="108234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fever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971214" y="4016256"/>
            <a:ext cx="120257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found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086489" y="4016256"/>
            <a:ext cx="91242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nice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460262" y="4797826"/>
            <a:ext cx="76815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fall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572501" y="5586409"/>
            <a:ext cx="76815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fell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54097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</TotalTime>
  <Words>164</Words>
  <Application>Microsoft Office PowerPoint</Application>
  <PresentationFormat>自定义</PresentationFormat>
  <Paragraphs>54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0" baseType="lpstr">
      <vt:lpstr>Arial</vt:lpstr>
      <vt:lpstr>宋体</vt:lpstr>
      <vt:lpstr>NEU-BZ</vt:lpstr>
      <vt:lpstr>汉仪雅酷黑 95W</vt:lpstr>
      <vt:lpstr>方正黑体_GBK</vt:lpstr>
      <vt:lpstr>Times New Roman</vt:lpstr>
      <vt:lpstr>方正小标宋_GBK</vt:lpstr>
      <vt:lpstr>方正隶变_GBK</vt:lpstr>
      <vt:lpstr>方正大标宋简体</vt:lpstr>
      <vt:lpstr>方正大标宋_GBK</vt:lpstr>
      <vt:lpstr>微软雅黑</vt:lpstr>
      <vt:lpstr>方正书宋_GBK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226</cp:revision>
  <dcterms:created xsi:type="dcterms:W3CDTF">2019-06-19T02:08:00Z</dcterms:created>
  <dcterms:modified xsi:type="dcterms:W3CDTF">2025-02-23T03:21:11Z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