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529" r:id="rId4"/>
    <p:sldId id="530" r:id="rId5"/>
    <p:sldId id="493" r:id="rId6"/>
    <p:sldId id="531" r:id="rId7"/>
    <p:sldId id="515" r:id="rId8"/>
    <p:sldId id="532" r:id="rId9"/>
    <p:sldId id="516" r:id="rId10"/>
    <p:sldId id="517" r:id="rId11"/>
    <p:sldId id="518" r:id="rId12"/>
    <p:sldId id="533" r:id="rId13"/>
    <p:sldId id="519" r:id="rId14"/>
    <p:sldId id="520" r:id="rId15"/>
    <p:sldId id="521" r:id="rId16"/>
    <p:sldId id="522" r:id="rId17"/>
    <p:sldId id="523" r:id="rId18"/>
    <p:sldId id="427" r:id="rId19"/>
  </p:sldIdLst>
  <p:sldSz cx="12192000" cy="6858000"/>
  <p:notesSz cx="6858000" cy="9144000"/>
  <p:embeddedFontLs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微软雅黑" pitchFamily="34" charset="-122"/>
      <p:regular r:id="rId26"/>
      <p:bold r:id="rId27"/>
    </p:embeddedFont>
    <p:embeddedFont>
      <p:font typeface="方正隶变_GBK" pitchFamily="65" charset="-122"/>
      <p:regular r:id="rId28"/>
    </p:embeddedFont>
    <p:embeddedFont>
      <p:font typeface="方正小标宋_GBK" pitchFamily="65" charset="-122"/>
      <p:regular r:id="rId29"/>
    </p:embeddedFont>
    <p:embeddedFont>
      <p:font typeface="New Font" pitchFamily="18" charset="0"/>
      <p:regular r:id="rId30"/>
    </p:embeddedFont>
    <p:embeddedFont>
      <p:font typeface="方正大标宋_GBK" pitchFamily="65" charset="-122"/>
      <p:regular r:id="rId31"/>
    </p:embeddedFont>
    <p:embeddedFont>
      <p:font typeface="方正仿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9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第二模块综合练习</a:t>
            </a:r>
            <a:endParaRPr lang="zh-CN" altLang="en-US" sz="6000" b="1" spc="-150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26253" y="1346190"/>
            <a:ext cx="2169347" cy="767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6071" y="1215306"/>
            <a:ext cx="103265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430651" y="1346189"/>
            <a:ext cx="2169347" cy="767185"/>
          </a:xfrm>
          <a:prstGeom prst="rect">
            <a:avLst/>
          </a:prstGeom>
        </p:spPr>
      </p:pic>
      <p:pic>
        <p:nvPicPr>
          <p:cNvPr id="9" name="image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46439" y="911595"/>
            <a:ext cx="1926085" cy="15412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61153" y="1291200"/>
            <a:ext cx="229421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.And this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is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9081" y="2990418"/>
            <a:ext cx="425148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Tower 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Bridge.It’s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very 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971637" y="3045405"/>
            <a:ext cx="2505487" cy="767185"/>
          </a:xfrm>
          <a:prstGeom prst="rect">
            <a:avLst/>
          </a:prstGeom>
        </p:spPr>
      </p:pic>
      <p:pic>
        <p:nvPicPr>
          <p:cNvPr id="13" name="image5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56865" y="4240212"/>
            <a:ext cx="2159553" cy="156038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710561" y="2912362"/>
            <a:ext cx="378501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beautiful        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96465" y="5001353"/>
            <a:ext cx="2936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403134" y="1469246"/>
            <a:ext cx="6335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1739" y="1469672"/>
            <a:ext cx="6671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35255" y="3177659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famous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Simon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向大家介绍了他的两位朋友。阅读短文并完成下面的任务。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Simon.I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two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friends.They’re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Fangfang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Jack.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Fangfang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from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girl.She’s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nice.She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lives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Beijing.Beijing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the capital(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首都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it’s big and famous(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著名的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).She has a new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kite.It’s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nice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48309" y="889669"/>
            <a:ext cx="113626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Jack is from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clever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lives in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London. 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Buckingham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Palace.It’s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Queen’s house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a new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rides it to school every 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5961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完成表格。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568774"/>
              </p:ext>
            </p:extLst>
          </p:nvPr>
        </p:nvGraphicFramePr>
        <p:xfrm>
          <a:off x="657225" y="1876424"/>
          <a:ext cx="10854690" cy="2447926"/>
        </p:xfrm>
        <a:graphic>
          <a:graphicData uri="http://schemas.openxmlformats.org/drawingml/2006/table">
            <a:tbl>
              <a:tblPr firstRow="1" firstCol="1" bandRow="1"/>
              <a:tblGrid>
                <a:gridCol w="2170938"/>
                <a:gridCol w="2170938"/>
                <a:gridCol w="2170938"/>
                <a:gridCol w="2170938"/>
                <a:gridCol w="2170938"/>
              </a:tblGrid>
              <a:tr h="12239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b="1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Fangfang</a:t>
                      </a:r>
                      <a:endParaRPr lang="zh-CN" sz="34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girl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b="1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Jack</a:t>
                      </a:r>
                      <a:endParaRPr lang="zh-CN" sz="3400" b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 UK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bike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482691" y="2077606"/>
            <a:ext cx="1226618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China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47828" y="2068081"/>
            <a:ext cx="84029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2301" y="3315856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boy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25872" y="3276893"/>
            <a:ext cx="154080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London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33450"/>
            <a:ext cx="109118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the capital of China.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2.Jack goes to school by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60736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61112" y="254178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六、假如你是一名小导游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请将伦敦的著名建筑和景点介绍给你的同学们吧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仿照示例完成介绍词。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575" y="2609850"/>
            <a:ext cx="107213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示例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</p:txBody>
      </p:sp>
      <p:pic>
        <p:nvPicPr>
          <p:cNvPr id="9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35432" y="2556912"/>
            <a:ext cx="2288917" cy="18670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09239" y="4668481"/>
            <a:ext cx="106203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(Big Ben/old/tall)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This is Big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Ben.It’s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old.And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it’s tall too.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1038225"/>
            <a:ext cx="108451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79696" y="1068703"/>
            <a:ext cx="2471420" cy="17482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2000" y="2885415"/>
            <a:ext cx="10839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(Tower Bridge/famous/beautiful)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Tower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Bridge.It’s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famous.And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beautiful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too.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90600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Buckingham Palace/big and beautiful/the Queen’s house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Buckingham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Palace.It’s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big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beautiful.And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Queen’s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house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too.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8079" y="990600"/>
            <a:ext cx="3271521" cy="23142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5"/>
            <a:ext cx="108635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一、根据所给的汉语意思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女王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B.ee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C.ae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A.th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B.ch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古老的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近的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A.lo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B.la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5536" y="25989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5536" y="3360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4111" y="4141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0066" y="4888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5"/>
            <a:ext cx="108635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著名的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A.maus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B.mous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C.meas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美丽的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be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A.au;ful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B.ae;ful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C.ua;ufl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7206" y="10368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5183" y="2608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230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)1.It’s very big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B.and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C.about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)2.That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house.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A.Queens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Queen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Queen’s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495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8495" y="34004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31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3.—Is that your football?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doesn’t.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3039" y="1055886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4.This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Big Ben.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你想表达这是一本关于中国的书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你会怎么说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book.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book about China.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0286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0056" y="25890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337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394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在谈论北京和北京的名胜古迹。根据对话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72176" y="2353493"/>
            <a:ext cx="5600699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Great Wall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next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like the Great Wall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big and very beautiful.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550" y="2237040"/>
            <a:ext cx="5181600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Amy: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about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	      Beijing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Amy:Oh,Beijing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big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city.It’s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capital    	  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首都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China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1922" y="22370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86475" y="1010468"/>
            <a:ext cx="5600699" cy="417345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Great Wall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next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like the Great Wall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big and very beautiful.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537146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Lingling: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Amy:What’s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 Lingling: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old and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very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Lingling:Yes,it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Amy: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Lingling:Yes,of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course.</a:t>
            </a:r>
            <a:endParaRPr lang="zh-CN" altLang="zh-CN" sz="3400" dirty="0"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Amy: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Lingling:OK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1668" y="8220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5103" y="19863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97111" y="42456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18342" y="53802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37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正在读一本关于伦敦的书。书中介绍了什么呢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根据图片补全书中的内容。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73" y="2714193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book 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London.London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big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76009" y="4090723"/>
            <a:ext cx="2130532" cy="767185"/>
          </a:xfrm>
          <a:prstGeom prst="rect">
            <a:avLst/>
          </a:prstGeom>
        </p:spPr>
      </p:pic>
      <p:pic>
        <p:nvPicPr>
          <p:cNvPr id="9" name="image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11525" y="3640043"/>
            <a:ext cx="1250950" cy="166854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36620" y="3978583"/>
            <a:ext cx="737218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.This is Hyde </a:t>
            </a:r>
            <a:r>
              <a:rPr lang="en-US" altLang="zh-CN" sz="3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Park.It’s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 very 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26254" y="5441940"/>
            <a:ext cx="3512371" cy="767185"/>
          </a:xfrm>
          <a:prstGeom prst="rect">
            <a:avLst/>
          </a:prstGeom>
        </p:spPr>
      </p:pic>
      <p:pic>
        <p:nvPicPr>
          <p:cNvPr id="13" name="image4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636620" y="5058801"/>
            <a:ext cx="1917065" cy="153345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509656" y="5460990"/>
            <a:ext cx="476794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.This is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Ben.It’s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91867" y="4204639"/>
            <a:ext cx="7457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city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55200" y="5565380"/>
            <a:ext cx="15135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beautiful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427</Words>
  <Application>Microsoft Office PowerPoint</Application>
  <PresentationFormat>自定义</PresentationFormat>
  <Paragraphs>150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方正黑体_GBK</vt:lpstr>
      <vt:lpstr>方正大标宋简体</vt:lpstr>
      <vt:lpstr>Times New Roman</vt:lpstr>
      <vt:lpstr>Calibri</vt:lpstr>
      <vt:lpstr>微软雅黑</vt:lpstr>
      <vt:lpstr>方正隶变_GBK</vt:lpstr>
      <vt:lpstr>方正小标宋_GBK</vt:lpstr>
      <vt:lpstr>汉仪雅酷黑 95W</vt:lpstr>
      <vt:lpstr>New Font</vt:lpstr>
      <vt:lpstr>Wingdings</vt:lpstr>
      <vt:lpstr>方正大标宋_GBK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2025-02-12T03:22:21Z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