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28" r:id="rId2"/>
    <p:sldId id="489" r:id="rId3"/>
    <p:sldId id="493" r:id="rId4"/>
    <p:sldId id="515" r:id="rId5"/>
    <p:sldId id="529" r:id="rId6"/>
    <p:sldId id="516" r:id="rId7"/>
    <p:sldId id="530" r:id="rId8"/>
    <p:sldId id="517" r:id="rId9"/>
    <p:sldId id="518" r:id="rId10"/>
    <p:sldId id="519" r:id="rId11"/>
    <p:sldId id="520" r:id="rId12"/>
    <p:sldId id="521" r:id="rId13"/>
    <p:sldId id="522" r:id="rId14"/>
    <p:sldId id="427" r:id="rId15"/>
  </p:sldIdLst>
  <p:sldSz cx="12192000" cy="6858000"/>
  <p:notesSz cx="6858000" cy="9144000"/>
  <p:embeddedFontLst>
    <p:embeddedFont>
      <p:font typeface="微软雅黑" pitchFamily="34" charset="-122"/>
      <p:regular r:id="rId16"/>
      <p:bold r:id="rId17"/>
    </p:embeddedFont>
    <p:embeddedFont>
      <p:font typeface="方正隶变_GBK" pitchFamily="65" charset="-122"/>
      <p:regular r:id="rId18"/>
    </p:embeddedFont>
    <p:embeddedFont>
      <p:font typeface="方正书宋_GBK" pitchFamily="65" charset="-122"/>
      <p:regular r:id="rId19"/>
    </p:embeddedFont>
    <p:embeddedFont>
      <p:font typeface="方正仿宋_GBK" pitchFamily="65" charset="-122"/>
      <p:regular r:id="rId20"/>
    </p:embeddedFont>
    <p:embeddedFont>
      <p:font typeface="方正小标宋_GBK" pitchFamily="65" charset="-122"/>
      <p:regular r:id="rId21"/>
    </p:embeddedFont>
    <p:embeddedFont>
      <p:font typeface="方正大标宋_GBK" pitchFamily="65" charset="-122"/>
      <p:regular r:id="rId22"/>
    </p:embeddedFont>
    <p:embeddedFont>
      <p:font typeface="New Font" pitchFamily="18" charset="0"/>
      <p:regular r:id="rId23"/>
    </p:embeddedFont>
    <p:embeddedFont>
      <p:font typeface="NEU-BZ" pitchFamily="2" charset="-122"/>
      <p:regular r:id="rId24"/>
      <p:bold r:id="rId25"/>
      <p:italic r:id="rId26"/>
      <p:boldItalic r:id="rId27"/>
    </p:embeddedFont>
    <p:embeddedFont>
      <p:font typeface="方正黑体_GBK" pitchFamily="65" charset="-122"/>
      <p:regular r:id="rId28"/>
    </p:embeddedFont>
    <p:embeddedFont>
      <p:font typeface="方正大标宋简体" charset="-122"/>
      <p:regular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345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702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font" Target="fonts/font10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29" Type="http://schemas.openxmlformats.org/officeDocument/2006/relationships/font" Target="fonts/font1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9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8.fntdata"/><Relationship Id="rId28" Type="http://schemas.openxmlformats.org/officeDocument/2006/relationships/font" Target="fonts/font13.fntdata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font" Target="fonts/font12.fntdata"/><Relationship Id="rId30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2025-2-14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8.xml"/><Relationship Id="rId1" Type="http://schemas.openxmlformats.org/officeDocument/2006/relationships/tags" Target="../tags/tag77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6" Type="http://schemas.openxmlformats.org/officeDocument/2006/relationships/image" Target="../media/image6.TIF"/><Relationship Id="rId5" Type="http://schemas.openxmlformats.org/officeDocument/2006/relationships/image" Target="../media/image5.TIF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9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6" Type="http://schemas.openxmlformats.org/officeDocument/2006/relationships/image" Target="../media/image8.TIF"/><Relationship Id="rId5" Type="http://schemas.openxmlformats.org/officeDocument/2006/relationships/image" Target="../media/image7.TIF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212862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dirty="0">
                <a:latin typeface="方正大标宋_GBK" pitchFamily="65" charset="-122"/>
                <a:ea typeface="方正大标宋_GBK" pitchFamily="65" charset="-122"/>
              </a:rPr>
              <a:t>第三模块综合练习</a:t>
            </a:r>
            <a:endParaRPr lang="zh-CN" altLang="en-US" sz="6000" b="1" spc="-150" dirty="0">
              <a:latin typeface="方正大标宋_GBK" pitchFamily="65" charset="-122"/>
              <a:ea typeface="方正大标宋_GBK" pitchFamily="65" charset="-122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527069" y="3432002"/>
            <a:ext cx="6841375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 flipV="1">
            <a:off x="2527069" y="2030659"/>
            <a:ext cx="6841375" cy="1976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B5BA80-9753-757A-7D9A-8F60662E6021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:a16="http://schemas.microsoft.com/office/drawing/2014/main" xmlns="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:a16="http://schemas.microsoft.com/office/drawing/2014/main" xmlns="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11753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7431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六、阅读短文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判断句子正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(T)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误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(F)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dist">
              <a:lnSpc>
                <a:spcPct val="135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AI robots are very smart and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helpful.They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can help us in many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ways.And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one day they will do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everything.At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home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they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can clean the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house.In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schools,they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can help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teachers.In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hospitals,they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can help doctors and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nurses.Some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AI robots can also play games and tell stories to the children.AI robots make our life easier and more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fun.I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am excited to see what AI robots will do in the future.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 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)1.AI robots can do everything now.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 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2.AI robots can help us do the housework.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)3.AI robots can help doctors and teachers.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 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4.Some AI robots can play with children.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)5.AI robots are very helpful.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94911" y="989326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65145" y="1804725"/>
            <a:ext cx="67704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 T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65281" y="257710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72476" y="3317005"/>
            <a:ext cx="67704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 T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73593" y="409074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5265" y="861094"/>
            <a:ext cx="1094665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七、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Lucy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这个周末会很忙碌。请根据下面的表格描述一下她周末的安排。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7686131"/>
              </p:ext>
            </p:extLst>
          </p:nvPr>
        </p:nvGraphicFramePr>
        <p:xfrm>
          <a:off x="805727" y="2685363"/>
          <a:ext cx="10399222" cy="3541225"/>
        </p:xfrm>
        <a:graphic>
          <a:graphicData uri="http://schemas.openxmlformats.org/drawingml/2006/table">
            <a:tbl>
              <a:tblPr firstRow="1" firstCol="1" bandRow="1"/>
              <a:tblGrid>
                <a:gridCol w="5199611"/>
                <a:gridCol w="5199611"/>
              </a:tblGrid>
              <a:tr h="70824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Saturday morning</a:t>
                      </a:r>
                      <a:endParaRPr lang="zh-CN" sz="34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do her homework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824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Saturday afternoon</a:t>
                      </a:r>
                      <a:endParaRPr lang="zh-CN" sz="34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fly a kite in the park</a:t>
                      </a:r>
                      <a:endParaRPr lang="zh-CN" sz="34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824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Sunday morning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do the housework</a:t>
                      </a:r>
                      <a:endParaRPr lang="zh-CN" sz="34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824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Sunday afternoon</a:t>
                      </a:r>
                      <a:endParaRPr lang="zh-CN" sz="34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visit her grandparents</a:t>
                      </a:r>
                      <a:endParaRPr lang="zh-CN" sz="34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824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Sunday evening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watch TV</a:t>
                      </a:r>
                      <a:endParaRPr lang="zh-CN" sz="34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5143" y="955965"/>
            <a:ext cx="1089677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Lucy will be busy this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weekend.She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will do her homework on Saturday morning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      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Times New Roman"/>
                <a:ea typeface="方正书宋_GBK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                                                               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Times New Roman"/>
                <a:ea typeface="方正书宋_GBK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                                                               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Times New Roman"/>
                <a:ea typeface="方正书宋_GBK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                                                                          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How about your weekend?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98268" y="1620971"/>
            <a:ext cx="10656917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                                                     She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will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fly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kite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in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the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park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on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Saturday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afternoon.She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will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do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the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housework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on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Sunday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morning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and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visit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her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grandparents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on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Sunday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err="1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afternoon.On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Sunday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evening,she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will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watch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TV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. 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6286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一、找出不同类的单词。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)1.A.Monday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B.holiday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C.Tuesday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)2.A.mother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B.sister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       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C.teacher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)3.A.homework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B.visit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      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C.read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4.A.play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B.swimming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C.do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 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)5.A.football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B.basketball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C.grandma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29068" y="182036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95805" y="258598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80084" y="332575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87385" y="411569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79179" y="493782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3455" y="856209"/>
            <a:ext cx="10888460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二、根据中文提示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填入所缺单词。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1.I will do my homework on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星期日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2.They won’t do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我们的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 homework.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3.Next week is a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下周是一个假期。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4.I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an apple.(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我有一个苹果。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5.Robots will do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机器人将做所有事情。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511164" y="1683478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Sunday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51239" y="2461401"/>
            <a:ext cx="76655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our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168634" y="3240240"/>
            <a:ext cx="14943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holiday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27167" y="4015553"/>
            <a:ext cx="100860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have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251239" y="4838062"/>
            <a:ext cx="205216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everything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5265" y="861094"/>
            <a:ext cx="10946650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三、单项选择。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)1.The robot can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cakes.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A.makes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　　　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B.make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C.making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)2.Today is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and tomorrow is Friday.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A.Sunday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B.Tuesday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C.Thursday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)3.I</a:t>
            </a:r>
            <a:r>
              <a:rPr lang="zh-CN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play football next Sunday. </a:t>
            </a:r>
            <a:endParaRPr lang="zh-CN" altLang="zh-CN" sz="3400" dirty="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A.will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	    B.am		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C.will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be</a:t>
            </a:r>
            <a:endParaRPr lang="zh-CN" altLang="zh-CN" sz="3400" dirty="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37370" y="177184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29057" y="333397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07997" y="485486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5265" y="861094"/>
            <a:ext cx="10946650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)4.My mum helps me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Chinese.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A.learns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B.learn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C.learning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5.My sister and I will do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homework on Tuesday.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A.we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B.us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C.our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)6.Next week I will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A.swimming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B.go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swimmimg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C.swims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45061" y="99824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11809" y="262678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95183" y="488048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73725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5265" y="861095"/>
            <a:ext cx="10946650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四、根据上下文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从方框中选择合适的句子补全对话。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439882" y="1812173"/>
            <a:ext cx="3906983" cy="4298869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4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A.Yes,they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will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B.What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are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they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C.What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can they do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?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D.Will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they do homework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? </a:t>
            </a:r>
          </a:p>
          <a:p>
            <a:pPr>
              <a:lnSpc>
                <a:spcPct val="134000"/>
              </a:lnSpc>
              <a:spcAft>
                <a:spcPts val="0"/>
              </a:spcAft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E.Can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they walk?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81642" y="1613564"/>
            <a:ext cx="10821959" cy="48536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Amy: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Mr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Wu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?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Mr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Wu:They’re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robots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Amy: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en-US" altLang="zh-CN" sz="3400" u="sng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Mr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Wu:They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can talk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Amy: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en-US" altLang="zh-CN" sz="3400" u="sng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Mr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Wu:Yes,they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can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Amy: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endParaRPr lang="en-US" altLang="zh-CN" sz="3400" u="sng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91846" y="164681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873458" y="300097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885481" y="433081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849413" y="567759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7431577" y="1130533"/>
            <a:ext cx="3906983" cy="4298869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4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A.Yes,they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will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B.What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are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they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C.What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can they do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?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D.Will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they do homework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? </a:t>
            </a:r>
          </a:p>
          <a:p>
            <a:pPr>
              <a:lnSpc>
                <a:spcPct val="134000"/>
              </a:lnSpc>
              <a:spcAft>
                <a:spcPts val="0"/>
              </a:spcAft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E.Can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they walk?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81642" y="915272"/>
            <a:ext cx="10821959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en-US" altLang="zh-CN" sz="3400" dirty="0" err="1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Mr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en-US" altLang="zh-CN" sz="3400" dirty="0" err="1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Wu:No,they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won’t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Amy:Will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they do the housework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?                                                      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Mr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Wu: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Amy:Wow!They’re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great.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75830" y="253109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07214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五、假期快到了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,Xiao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Mei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做了一个计划。请你根据图片帮她完成计划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每空一词。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2769" y="2557267"/>
            <a:ext cx="10871835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Hello,I’m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Xiao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Mei.Next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week is a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holiday.I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will 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572767" y="3713789"/>
            <a:ext cx="2113049" cy="76718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056621" y="3830171"/>
            <a:ext cx="97654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方正书宋_GBK"/>
                <a:cs typeface="New Font" pitchFamily="18" charset="0"/>
              </a:rPr>
              <a:t>swim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  <p:pic>
        <p:nvPicPr>
          <p:cNvPr id="10" name="image83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2896289" y="3434429"/>
            <a:ext cx="1650769" cy="1375641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4677626" y="3613658"/>
            <a:ext cx="6373604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in the sea on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Monday.On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Tuesday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1608623" y="4986192"/>
            <a:ext cx="2113049" cy="767185"/>
          </a:xfrm>
          <a:prstGeom prst="rect">
            <a:avLst/>
          </a:prstGeom>
        </p:spPr>
      </p:pic>
      <p:pic>
        <p:nvPicPr>
          <p:cNvPr id="14" name="image84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6280045" y="4644094"/>
            <a:ext cx="1451379" cy="1451379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591353" y="5028275"/>
            <a:ext cx="10780458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will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some books                 .</a:t>
            </a:r>
            <a:endParaRPr lang="zh-CN" altLang="en-US" sz="3400" dirty="0"/>
          </a:p>
        </p:txBody>
      </p:sp>
      <p:sp>
        <p:nvSpPr>
          <p:cNvPr id="16" name="矩形 15"/>
          <p:cNvSpPr/>
          <p:nvPr/>
        </p:nvSpPr>
        <p:spPr>
          <a:xfrm>
            <a:off x="8117546" y="5028275"/>
            <a:ext cx="289951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On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Wednesday,</a:t>
            </a:r>
            <a:endParaRPr lang="zh-CN" altLang="en-US" sz="3400" dirty="0"/>
          </a:p>
        </p:txBody>
      </p:sp>
      <p:sp>
        <p:nvSpPr>
          <p:cNvPr id="17" name="矩形 16"/>
          <p:cNvSpPr/>
          <p:nvPr/>
        </p:nvSpPr>
        <p:spPr>
          <a:xfrm>
            <a:off x="2214695" y="5101507"/>
            <a:ext cx="83708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方正书宋_GBK"/>
                <a:cs typeface="New Font" pitchFamily="18" charset="0"/>
              </a:rPr>
              <a:t>read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>
            <a:off x="573745" y="1286162"/>
            <a:ext cx="6766393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I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will do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my                                       .</a:t>
            </a:r>
            <a:endParaRPr lang="zh-CN" altLang="en-US" sz="3400" dirty="0"/>
          </a:p>
        </p:txBody>
      </p:sp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2904833" y="1210345"/>
            <a:ext cx="2307247" cy="767185"/>
          </a:xfrm>
          <a:prstGeom prst="rect">
            <a:avLst/>
          </a:prstGeom>
        </p:spPr>
      </p:pic>
      <p:pic>
        <p:nvPicPr>
          <p:cNvPr id="10" name="image85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5430850" y="910649"/>
            <a:ext cx="1377561" cy="128599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2861" y="1245870"/>
            <a:ext cx="4252324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On Thursday I’ll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help</a:t>
            </a:r>
            <a:endParaRPr lang="zh-CN" altLang="en-US" sz="3400" dirty="0"/>
          </a:p>
        </p:txBody>
      </p:sp>
      <p:sp>
        <p:nvSpPr>
          <p:cNvPr id="11" name="矩形 10"/>
          <p:cNvSpPr/>
          <p:nvPr/>
        </p:nvSpPr>
        <p:spPr>
          <a:xfrm>
            <a:off x="505642" y="2566129"/>
            <a:ext cx="76242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my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mum do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the                                         . </a:t>
            </a:r>
            <a:endParaRPr lang="zh-CN" altLang="en-US" sz="3400" dirty="0"/>
          </a:p>
        </p:txBody>
      </p:sp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3506119" y="2523566"/>
            <a:ext cx="2304477" cy="767185"/>
          </a:xfrm>
          <a:prstGeom prst="rect">
            <a:avLst/>
          </a:prstGeom>
        </p:spPr>
      </p:pic>
      <p:pic>
        <p:nvPicPr>
          <p:cNvPr id="13" name="image86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6104313" y="2203060"/>
            <a:ext cx="1408196" cy="140819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7911837" y="2419799"/>
            <a:ext cx="2719014" cy="8117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On Friday I’ll 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600356" y="4039254"/>
            <a:ext cx="2304477" cy="767185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3002656" y="3994357"/>
            <a:ext cx="8665064" cy="8117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my grandpa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.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I’ll have a happy holiday.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8" name="image87.jpeg"/>
          <p:cNvPicPr/>
          <p:nvPr/>
        </p:nvPicPr>
        <p:blipFill>
          <a:blip r:embed="rId7"/>
          <a:stretch>
            <a:fillRect/>
          </a:stretch>
        </p:blipFill>
        <p:spPr>
          <a:xfrm>
            <a:off x="5319905" y="3596312"/>
            <a:ext cx="1571345" cy="1571345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3257193" y="1326141"/>
            <a:ext cx="17059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方正书宋_GBK"/>
                <a:cs typeface="New Font" pitchFamily="18" charset="0"/>
              </a:rPr>
              <a:t>homework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693250" y="2647674"/>
            <a:ext cx="177484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New Font" pitchFamily="18" charset="0"/>
                <a:ea typeface="方正书宋_GBK"/>
                <a:cs typeface="New Font" pitchFamily="18" charset="0"/>
              </a:rPr>
              <a:t>housework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291087" y="4164947"/>
            <a:ext cx="8402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方正书宋_GBK"/>
                <a:cs typeface="New Font" pitchFamily="18" charset="0"/>
              </a:rPr>
              <a:t>visit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2" grpId="0"/>
      <p:bldP spid="2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</TotalTime>
  <Words>436</Words>
  <Application>Microsoft Office PowerPoint</Application>
  <PresentationFormat>自定义</PresentationFormat>
  <Paragraphs>141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30" baseType="lpstr">
      <vt:lpstr>Arial</vt:lpstr>
      <vt:lpstr>宋体</vt:lpstr>
      <vt:lpstr>微软雅黑</vt:lpstr>
      <vt:lpstr>汉仪雅酷黑 95W</vt:lpstr>
      <vt:lpstr>方正隶变_GBK</vt:lpstr>
      <vt:lpstr>方正书宋_GBK</vt:lpstr>
      <vt:lpstr>方正仿宋_GBK</vt:lpstr>
      <vt:lpstr>方正小标宋_GBK</vt:lpstr>
      <vt:lpstr>方正大标宋_GBK</vt:lpstr>
      <vt:lpstr>New Font</vt:lpstr>
      <vt:lpstr>Wingdings</vt:lpstr>
      <vt:lpstr>NEU-BZ</vt:lpstr>
      <vt:lpstr>方正黑体_GBK</vt:lpstr>
      <vt:lpstr>方正大标宋简体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233</cp:revision>
  <dcterms:created xsi:type="dcterms:W3CDTF">2019-06-19T02:08:00Z</dcterms:created>
  <dcterms:modified xsi:type="dcterms:W3CDTF">2025-02-14T08:08:23Z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