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29" r:id="rId6"/>
    <p:sldId id="530" r:id="rId7"/>
    <p:sldId id="516" r:id="rId8"/>
    <p:sldId id="531" r:id="rId9"/>
    <p:sldId id="517" r:id="rId10"/>
    <p:sldId id="518" r:id="rId11"/>
    <p:sldId id="519" r:id="rId12"/>
    <p:sldId id="520" r:id="rId13"/>
    <p:sldId id="521" r:id="rId14"/>
    <p:sldId id="522" r:id="rId15"/>
    <p:sldId id="427" r:id="rId16"/>
  </p:sldIdLst>
  <p:sldSz cx="12192000" cy="6858000"/>
  <p:notesSz cx="6858000" cy="9144000"/>
  <p:embeddedFontLst>
    <p:embeddedFont>
      <p:font typeface="方正小标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微软雅黑" pitchFamily="34" charset="-122"/>
      <p:regular r:id="rId23"/>
      <p:bold r:id="rId24"/>
    </p:embeddedFont>
    <p:embeddedFont>
      <p:font typeface="方正仿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黑体_GBK" pitchFamily="65" charset="-122"/>
      <p:regular r:id="rId27"/>
    </p:embeddedFont>
    <p:embeddedFont>
      <p:font typeface="方正大标宋简体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86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6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7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第十模块综合练习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24046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六、昨天是周末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孩子们去动物园游玩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发生了一些意想不到的事情。请你阅读短文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完成下列各题。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It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sunny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yesterday.Amy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Shanshan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the zoo by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bike.They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saw some animals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noon,they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were hungry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thirsty,so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Amy bought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fruit,and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then she ate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watermelon and two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apples.Shanshan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bought some chocolate and ate it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all.Then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they went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evening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they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ill.Amy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toothache.Shanshan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stomach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ache.Their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她们的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parents took them to the hospital.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将人物与食物及所患疾病连线。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stomach ache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2.Shanshan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toothache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938421" y="2238653"/>
            <a:ext cx="1700379" cy="999756"/>
          </a:xfrm>
          <a:prstGeom prst="rect">
            <a:avLst/>
          </a:prstGeom>
        </p:spPr>
      </p:pic>
      <p:pic>
        <p:nvPicPr>
          <p:cNvPr id="10" name="image26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001190" y="3580100"/>
            <a:ext cx="2132616" cy="870095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565229" y="2738531"/>
            <a:ext cx="914400" cy="13620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608320" y="2838283"/>
            <a:ext cx="192578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19871" y="2838283"/>
            <a:ext cx="1754602" cy="126226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049785" y="4100547"/>
            <a:ext cx="148431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61094"/>
            <a:ext cx="1088014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Shanshan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the zoo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A.by bus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B.by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C.by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 weather was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A.sunny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B.windy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C.cloudy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377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33679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七、根据图片内容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仿照示例写一写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45988" y="1718657"/>
            <a:ext cx="6127895" cy="18820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8271" y="3520443"/>
            <a:ext cx="9400251" cy="2940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</a:rPr>
              <a:t>A:What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 happened to your foot?</a:t>
            </a:r>
          </a:p>
          <a:p>
            <a:pPr lvl="0">
              <a:lnSpc>
                <a:spcPct val="14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B:I fell off my chair.</a:t>
            </a:r>
          </a:p>
          <a:p>
            <a:pPr lvl="0">
              <a:lnSpc>
                <a:spcPct val="14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A:Did you go to the hospital?</a:t>
            </a:r>
          </a:p>
          <a:p>
            <a:pPr lvl="0">
              <a:lnSpc>
                <a:spcPct val="14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B:Yes,my mum took me to the hospital.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70.jpeg"/>
          <p:cNvPicPr/>
          <p:nvPr/>
        </p:nvPicPr>
        <p:blipFill rotWithShape="1">
          <a:blip r:embed="rId4"/>
          <a:srcRect t="15747"/>
          <a:stretch/>
        </p:blipFill>
        <p:spPr>
          <a:xfrm>
            <a:off x="1922115" y="964276"/>
            <a:ext cx="5687695" cy="16376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093" y="2718263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9714" y="2776454"/>
            <a:ext cx="665003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happened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your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head?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7228" y="3546799"/>
            <a:ext cx="64750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bumped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head.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6009" y="4325777"/>
            <a:ext cx="62009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hospital?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19492" y="5105725"/>
            <a:ext cx="74580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Yes,my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hospital.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一、选出与所给单词同类的一项。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)1.fall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C.did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)2.water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A.meat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B.milk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C.rice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)3.thirsty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A.hungry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B.ride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C.bike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)4.headache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A.bump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B.fever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C.town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)5.chocolate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A.cold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B.hospital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C.bread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1260" y="18132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3282" y="25972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0794" y="33791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9908" y="41487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49908" y="49134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二、根据所给的汉语意思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选择正确的字母或字母组合补全单词。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城镇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b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ght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C.au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发现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A.aun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B.oun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口渴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sty	A.ie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C.ir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发烧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u="sng" dirty="0">
                <a:latin typeface="Calibri"/>
                <a:ea typeface="Times New Roman"/>
                <a:cs typeface="Times New Roman"/>
              </a:rPr>
              <a:t> 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Calibri"/>
                <a:ea typeface="Times New Roman"/>
                <a:cs typeface="Times New Roman"/>
              </a:rPr>
              <a:t>	</a:t>
            </a:r>
            <a:r>
              <a:rPr lang="en-US" altLang="zh-CN" sz="3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A.e;er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B.o;or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C.e;or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zh-CN" altLang="zh-CN" sz="3400" dirty="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26198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0102" y="33463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4493" y="41571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4493" y="4921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8008" y="56774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3"/>
            <a:ext cx="10938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headache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yesterday,and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today 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got a fever.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A.has;had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B.have;has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C.had;has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little brother had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food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A.lots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lot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459" y="18458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4390" y="41658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3"/>
            <a:ext cx="1093833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3.Tim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watermelon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his home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A.carries;to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B.carried;to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C.carried;on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hungry,but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thirsty.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A.were;was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B.was;was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C.were;were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324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8034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325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3"/>
            <a:ext cx="1093833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你想知道他的头怎么了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应怎样问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happened to your head?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bumped my head.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 have got a headache.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6077" y="10404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322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204" y="861095"/>
            <a:ext cx="1092171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Peter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Jack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走路一瘸一拐的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便上前询问他的情况。根据对话内容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Peter: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Jack:I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bumped my leg last week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Peter:Did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fall off your bike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Jack: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Peter: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9333" y="1815407"/>
            <a:ext cx="5063067" cy="448738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fell down and bumped my leg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...?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happened to your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leg,Jack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E.Did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fall off your bed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715" y="24700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6350" y="48144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89374" y="56189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13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207" y="861095"/>
            <a:ext cx="56775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Jack:No,I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didn’t.Last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week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played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park.I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saw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beautiful butterfly(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蝴蝶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Peter: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 smtClean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 </a:t>
            </a:r>
            <a:endParaRPr lang="en-US" altLang="zh-CN" sz="3400" dirty="0" smtClean="0">
              <a:solidFill>
                <a:schemeClr val="bg1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Jack:I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ran after </a:t>
            </a:r>
            <a:r>
              <a:rPr lang="en-US" altLang="zh-CN" sz="3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it.I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 ran very </a:t>
            </a:r>
            <a:r>
              <a:rPr lang="en-US" altLang="zh-CN" sz="3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fast,so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u="sng" dirty="0">
                <a:latin typeface="Times New Roman" pitchFamily="18" charset="0"/>
                <a:ea typeface="Times New Roman"/>
                <a:cs typeface="Times New Roman" pitchFamily="18" charset="0"/>
              </a:rPr>
              <a:t>5.</a:t>
            </a:r>
            <a:r>
              <a:rPr lang="zh-CN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latin typeface="Times New Roman" pitchFamily="18" charset="0"/>
                <a:ea typeface="宋体"/>
                <a:cs typeface="Times New Roman" pitchFamily="18" charset="0"/>
              </a:rPr>
              <a:t>    </a:t>
            </a:r>
            <a:r>
              <a:rPr lang="zh-CN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　</a:t>
            </a:r>
            <a:r>
              <a:rPr lang="en-US" altLang="zh-CN" sz="3400" u="sng" dirty="0">
                <a:latin typeface="Times New Roman" pitchFamily="18" charset="0"/>
                <a:ea typeface="宋体"/>
                <a:cs typeface="Times New Roman" pitchFamily="18" charset="0"/>
              </a:rPr>
              <a:t> </a:t>
            </a:r>
            <a:endParaRPr lang="zh-CN" altLang="zh-CN" sz="3400" dirty="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3089" y="1175027"/>
            <a:ext cx="5187140" cy="448738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fell down and bumped my leg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...?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happened to your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leg,Jack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E.Did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fall off your bed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6144" y="32617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2784" y="4839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50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5"/>
            <a:ext cx="1088846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用所给词的适当形式填空。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 little Tom 1.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(fall) off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chair.He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(bump) his head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cried.He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headache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Mum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(carry) him to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car.They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(go) to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doctor.Little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Tom 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hungry.Mum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(buy) him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chocolate.He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7.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(eat) it all.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1696861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9943" y="2469280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bumped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38465" y="3261752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carried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46293" y="3261751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06191" y="4032362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86925" y="4804371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46293" y="482302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499</Words>
  <Application>Microsoft Office PowerPoint</Application>
  <PresentationFormat>自定义</PresentationFormat>
  <Paragraphs>137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方正小标宋_GBK</vt:lpstr>
      <vt:lpstr>方正大标宋_GBK</vt:lpstr>
      <vt:lpstr>Times New Roman</vt:lpstr>
      <vt:lpstr>Calibri</vt:lpstr>
      <vt:lpstr>汉仪雅酷黑 95W</vt:lpstr>
      <vt:lpstr>微软雅黑</vt:lpstr>
      <vt:lpstr>方正仿宋_GBK</vt:lpstr>
      <vt:lpstr>方正隶变_GBK</vt:lpstr>
      <vt:lpstr>方正黑体_GBK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2025-02-25T08:16:28Z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