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427" r:id="rId9"/>
  </p:sldIdLst>
  <p:sldSz cx="12192000" cy="6858000"/>
  <p:notesSz cx="6858000" cy="9144000"/>
  <p:embeddedFontLst>
    <p:embeddedFont>
      <p:font typeface="方正隶变_GBK" charset="-122"/>
      <p:regular r:id="rId10"/>
    </p:embeddedFont>
    <p:embeddedFont>
      <p:font typeface="方正黑体_GBK" pitchFamily="65" charset="-122"/>
      <p:regular r:id="rId11"/>
    </p:embeddedFont>
    <p:embeddedFont>
      <p:font typeface="方正大标宋简体" charset="-122"/>
      <p:regular r:id="rId12"/>
    </p:embeddedFont>
    <p:embeddedFont>
      <p:font typeface="方正书宋_GBK" pitchFamily="65" charset="-122"/>
      <p:regular r:id="rId13"/>
    </p:embeddedFont>
    <p:embeddedFont>
      <p:font typeface="方正小标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微软雅黑" pitchFamily="34" charset="-122"/>
      <p:regular r:id="rId23"/>
      <p:bold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第四课时 </a:t>
            </a:r>
            <a:r>
              <a:rPr lang="en-US" altLang="zh-CN" sz="6000" dirty="0" smtClean="0"/>
              <a:t> Fuel </a:t>
            </a:r>
            <a:r>
              <a:rPr lang="en-US" altLang="zh-CN" sz="6000" dirty="0"/>
              <a:t>up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41079"/>
            <a:ext cx="106260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一、找出下列画线部分发音不同的一项。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)1.A.l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C.th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)2.A.dr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ver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B.tax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3.A.h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B.Chin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C.pand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)4.A.w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rry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B.l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C.wh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)5.A.d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ck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482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2093" y="250371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5770" y="33092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0370" y="40546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6863" y="4834864"/>
            <a:ext cx="8018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B 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61094"/>
            <a:ext cx="109135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二、玲玲喜欢读历史书籍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她在给同学们介绍历史名人。看图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写单词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补全短文。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73216" y="2582238"/>
            <a:ext cx="10131804" cy="1777172"/>
            <a:chOff x="631271" y="2317535"/>
            <a:chExt cx="10131804" cy="177717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271" y="2413932"/>
              <a:ext cx="1600201" cy="1490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4655" y="2410545"/>
              <a:ext cx="2150683" cy="1583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2934" y="2356438"/>
              <a:ext cx="2089162" cy="1738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04540" y="2317535"/>
              <a:ext cx="2058535" cy="1769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4408" y="2693814"/>
            <a:ext cx="1092656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This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is Qi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Baishi.He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is a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.This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Pao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Ding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He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can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2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well.Wei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Qing is good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3.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shooting(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射击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).Li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Bai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is a great poet(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诗人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).He is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poems(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 under a tree. </a:t>
            </a:r>
            <a:endParaRPr lang="zh-CN" altLang="en-US" sz="3400" dirty="0"/>
          </a:p>
        </p:txBody>
      </p:sp>
      <p:grpSp>
        <p:nvGrpSpPr>
          <p:cNvPr id="8" name="组合 7"/>
          <p:cNvGrpSpPr/>
          <p:nvPr/>
        </p:nvGrpSpPr>
        <p:grpSpPr>
          <a:xfrm>
            <a:off x="822867" y="924587"/>
            <a:ext cx="10131804" cy="1777172"/>
            <a:chOff x="631271" y="2317535"/>
            <a:chExt cx="10131804" cy="1777172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271" y="2413932"/>
              <a:ext cx="1600201" cy="1490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4655" y="2410545"/>
              <a:ext cx="2150683" cy="1583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2934" y="2356438"/>
              <a:ext cx="2089162" cy="1738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04540" y="2317535"/>
              <a:ext cx="2058535" cy="1769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" name="矩形 5"/>
          <p:cNvSpPr/>
          <p:nvPr/>
        </p:nvSpPr>
        <p:spPr>
          <a:xfrm>
            <a:off x="6203526" y="2824773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painter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49813" y="3613547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cook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93463" y="3613546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67031" y="4415327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writing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78969"/>
            <a:ext cx="1055894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来到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家做客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两人正在聊天。选择合适的句子补全她们的对话。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Lingling:Welcome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home,Amy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Amy:Thank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Lingling:This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my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father.He’s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 err="1" smtClean="0">
                <a:latin typeface="Times New Roman"/>
                <a:ea typeface="宋体"/>
                <a:cs typeface="Times New Roman"/>
              </a:rPr>
              <a:t>cooking.He</a:t>
            </a:r>
            <a:r>
              <a:rPr lang="en-US" altLang="zh-CN" sz="3400" spc="-15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can cook very nice food.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Amy:Wow.</a:t>
            </a:r>
            <a:r>
              <a:rPr lang="en-US" altLang="zh-CN" sz="3400" u="sng" dirty="0" smtClean="0">
                <a:latin typeface="Times New Roman"/>
                <a:ea typeface="宋体"/>
              </a:rPr>
              <a:t>1.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858820" y="3301800"/>
            <a:ext cx="4653095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latin typeface="Times New Roman"/>
                <a:ea typeface="宋体"/>
              </a:rPr>
              <a:t>A.Is </a:t>
            </a:r>
            <a:r>
              <a:rPr lang="en-US" altLang="zh-CN" sz="3400" dirty="0">
                <a:latin typeface="Times New Roman"/>
                <a:ea typeface="宋体"/>
              </a:rPr>
              <a:t>that your mum?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err="1">
                <a:latin typeface="Times New Roman"/>
                <a:ea typeface="宋体"/>
              </a:rPr>
              <a:t>B.What</a:t>
            </a:r>
            <a:r>
              <a:rPr lang="en-US" altLang="zh-CN" sz="3400" dirty="0">
                <a:latin typeface="Times New Roman"/>
                <a:ea typeface="宋体"/>
              </a:rPr>
              <a:t> are you good at?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err="1">
                <a:latin typeface="Times New Roman"/>
                <a:ea typeface="宋体"/>
              </a:rPr>
              <a:t>C.Who’s</a:t>
            </a:r>
            <a:r>
              <a:rPr lang="en-US" altLang="zh-CN" sz="3400" dirty="0">
                <a:latin typeface="Times New Roman"/>
                <a:ea typeface="宋体"/>
              </a:rPr>
              <a:t> that man?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D.Is she a writer?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err="1">
                <a:latin typeface="Times New Roman"/>
                <a:ea typeface="宋体"/>
              </a:rPr>
              <a:t>E.What</a:t>
            </a:r>
            <a:r>
              <a:rPr lang="en-US" altLang="zh-CN" sz="3400" dirty="0">
                <a:latin typeface="Times New Roman"/>
                <a:ea typeface="宋体"/>
              </a:rPr>
              <a:t> is she doing?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719582" y="3301800"/>
            <a:ext cx="4605556" cy="270843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58330" y="57024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9" y="861094"/>
            <a:ext cx="1063444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Lingling:He’s</a:t>
            </a:r>
            <a:r>
              <a:rPr lang="en-US" altLang="zh-CN" sz="3400" dirty="0">
                <a:latin typeface="Times New Roman"/>
                <a:ea typeface="宋体"/>
              </a:rPr>
              <a:t> my </a:t>
            </a:r>
            <a:r>
              <a:rPr lang="en-US" altLang="zh-CN" sz="3400" dirty="0" err="1">
                <a:latin typeface="Times New Roman"/>
                <a:ea typeface="宋体"/>
              </a:rPr>
              <a:t>grandpa.He’s</a:t>
            </a:r>
            <a:r>
              <a:rPr lang="en-US" altLang="zh-CN" sz="3400" dirty="0">
                <a:latin typeface="Times New Roman"/>
                <a:ea typeface="宋体"/>
              </a:rPr>
              <a:t> watering the </a:t>
            </a:r>
            <a:r>
              <a:rPr lang="en-US" altLang="zh-CN" sz="3400" dirty="0" err="1" smtClean="0">
                <a:latin typeface="Times New Roman"/>
                <a:ea typeface="宋体"/>
              </a:rPr>
              <a:t>flowers.He’s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good at planting.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err="1" smtClean="0">
                <a:latin typeface="Times New Roman"/>
                <a:ea typeface="宋体"/>
              </a:rPr>
              <a:t>Amy:That’s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great!</a:t>
            </a:r>
            <a:r>
              <a:rPr lang="en-US" altLang="zh-CN" sz="3400" u="sng" dirty="0">
                <a:latin typeface="Times New Roman"/>
                <a:ea typeface="宋体"/>
              </a:rPr>
              <a:t>2</a:t>
            </a:r>
            <a:r>
              <a:rPr lang="en-US" altLang="zh-CN" sz="3400" u="sng" dirty="0" smtClean="0">
                <a:latin typeface="Times New Roman"/>
                <a:ea typeface="宋体"/>
              </a:rPr>
              <a:t>.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en-US" altLang="zh-CN" sz="3400" dirty="0">
                <a:latin typeface="Times New Roman"/>
                <a:ea typeface="宋体"/>
              </a:rPr>
              <a:t/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err="1">
                <a:latin typeface="Times New Roman"/>
                <a:ea typeface="宋体"/>
              </a:rPr>
              <a:t>Lingling:Yes,it</a:t>
            </a:r>
            <a:r>
              <a:rPr lang="en-US" altLang="zh-CN" sz="3400" dirty="0">
                <a:latin typeface="Times New Roman"/>
                <a:ea typeface="宋体"/>
              </a:rPr>
              <a:t> is.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smtClean="0">
                <a:latin typeface="Times New Roman"/>
                <a:ea typeface="宋体"/>
              </a:rPr>
              <a:t>Amy:</a:t>
            </a:r>
            <a:r>
              <a:rPr lang="en-US" altLang="zh-CN" sz="3400" u="sng" dirty="0" smtClean="0">
                <a:latin typeface="Times New Roman"/>
                <a:ea typeface="宋体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Lingling:She’s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writing.She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works hard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en-US" altLang="zh-CN" sz="3400" dirty="0" smtClean="0"/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</a:rPr>
              <a:t>Amy:</a:t>
            </a:r>
            <a:r>
              <a:rPr lang="en-US" altLang="zh-CN" sz="3400" u="sng" dirty="0">
                <a:latin typeface="Times New Roman"/>
                <a:ea typeface="宋体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77637" y="1863821"/>
            <a:ext cx="4605556" cy="270843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7637" y="1874912"/>
            <a:ext cx="4653095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latin typeface="Times New Roman"/>
                <a:ea typeface="宋体"/>
              </a:rPr>
              <a:t>A.Is </a:t>
            </a:r>
            <a:r>
              <a:rPr lang="en-US" altLang="zh-CN" sz="3400" dirty="0">
                <a:latin typeface="Times New Roman"/>
                <a:ea typeface="宋体"/>
              </a:rPr>
              <a:t>that your mum?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err="1">
                <a:latin typeface="Times New Roman"/>
                <a:ea typeface="宋体"/>
              </a:rPr>
              <a:t>B.What</a:t>
            </a:r>
            <a:r>
              <a:rPr lang="en-US" altLang="zh-CN" sz="3400" dirty="0">
                <a:latin typeface="Times New Roman"/>
                <a:ea typeface="宋体"/>
              </a:rPr>
              <a:t> are you good at?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err="1">
                <a:latin typeface="Times New Roman"/>
                <a:ea typeface="宋体"/>
              </a:rPr>
              <a:t>C.Who’s</a:t>
            </a:r>
            <a:r>
              <a:rPr lang="en-US" altLang="zh-CN" sz="3400" dirty="0">
                <a:latin typeface="Times New Roman"/>
                <a:ea typeface="宋体"/>
              </a:rPr>
              <a:t> that man?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D.Is she a writer?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err="1">
                <a:latin typeface="Times New Roman"/>
                <a:ea typeface="宋体"/>
              </a:rPr>
              <a:t>E.What</a:t>
            </a:r>
            <a:r>
              <a:rPr lang="en-US" altLang="zh-CN" sz="3400" dirty="0">
                <a:latin typeface="Times New Roman"/>
                <a:ea typeface="宋体"/>
              </a:rPr>
              <a:t> is she doing?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388155" y="24608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2" y="410595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07426" y="561601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9" y="932924"/>
            <a:ext cx="6096000" cy="40164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Lingling:Yes.She’s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busy.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Amy: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Lingling:I’m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good 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jumping.Look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Lingling:Ha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Ha...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36360" y="1150757"/>
            <a:ext cx="4653095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latin typeface="Times New Roman"/>
                <a:ea typeface="宋体"/>
              </a:rPr>
              <a:t>A.Is </a:t>
            </a:r>
            <a:r>
              <a:rPr lang="en-US" altLang="zh-CN" sz="3400" dirty="0">
                <a:latin typeface="Times New Roman"/>
                <a:ea typeface="宋体"/>
              </a:rPr>
              <a:t>that your mum?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err="1">
                <a:latin typeface="Times New Roman"/>
                <a:ea typeface="宋体"/>
              </a:rPr>
              <a:t>B.What</a:t>
            </a:r>
            <a:r>
              <a:rPr lang="en-US" altLang="zh-CN" sz="3400" dirty="0">
                <a:latin typeface="Times New Roman"/>
                <a:ea typeface="宋体"/>
              </a:rPr>
              <a:t> are you good at?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err="1">
                <a:latin typeface="Times New Roman"/>
                <a:ea typeface="宋体"/>
              </a:rPr>
              <a:t>C.Who’s</a:t>
            </a:r>
            <a:r>
              <a:rPr lang="en-US" altLang="zh-CN" sz="3400" dirty="0">
                <a:latin typeface="Times New Roman"/>
                <a:ea typeface="宋体"/>
              </a:rPr>
              <a:t> that man?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D.Is she a writer?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err="1">
                <a:latin typeface="Times New Roman"/>
                <a:ea typeface="宋体"/>
              </a:rPr>
              <a:t>E.What</a:t>
            </a:r>
            <a:r>
              <a:rPr lang="en-US" altLang="zh-CN" sz="3400" dirty="0">
                <a:latin typeface="Times New Roman"/>
                <a:ea typeface="宋体"/>
              </a:rPr>
              <a:t> is she doing?</a:t>
            </a:r>
            <a:endParaRPr lang="zh-CN" altLang="en-US" sz="3400" dirty="0"/>
          </a:p>
        </p:txBody>
      </p:sp>
      <p:sp>
        <p:nvSpPr>
          <p:cNvPr id="12" name="矩形 11"/>
          <p:cNvSpPr/>
          <p:nvPr/>
        </p:nvSpPr>
        <p:spPr>
          <a:xfrm>
            <a:off x="6677637" y="1150757"/>
            <a:ext cx="4605556" cy="270843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3016" y="180627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205</Words>
  <Application>Microsoft Office PowerPoint</Application>
  <PresentationFormat>自定义</PresentationFormat>
  <Paragraphs>60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方正隶变_GBK</vt:lpstr>
      <vt:lpstr>方正黑体_GBK</vt:lpstr>
      <vt:lpstr>方正大标宋简体</vt:lpstr>
      <vt:lpstr>Wingdings</vt:lpstr>
      <vt:lpstr>方正书宋_GBK</vt:lpstr>
      <vt:lpstr>方正小标宋_GBK</vt:lpstr>
      <vt:lpstr>Times New Roman</vt:lpstr>
      <vt:lpstr>Calibri</vt:lpstr>
      <vt:lpstr>NEU-BZ</vt:lpstr>
      <vt:lpstr>汉仪雅酷黑 95W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233</cp:revision>
  <dcterms:created xsi:type="dcterms:W3CDTF">2019-06-19T02:08:00Z</dcterms:created>
  <dcterms:modified xsi:type="dcterms:W3CDTF">2026-03-14T06:17:11Z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