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6" r:id="rId4"/>
    <p:sldId id="517" r:id="rId5"/>
    <p:sldId id="518" r:id="rId6"/>
    <p:sldId id="519" r:id="rId7"/>
    <p:sldId id="520" r:id="rId8"/>
    <p:sldId id="529" r:id="rId9"/>
    <p:sldId id="522" r:id="rId10"/>
    <p:sldId id="523" r:id="rId11"/>
    <p:sldId id="524" r:id="rId12"/>
    <p:sldId id="525" r:id="rId13"/>
    <p:sldId id="526" r:id="rId14"/>
    <p:sldId id="527" r:id="rId15"/>
    <p:sldId id="528" r:id="rId16"/>
    <p:sldId id="427" r:id="rId17"/>
  </p:sldIdLst>
  <p:sldSz cx="12192000" cy="6858000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小标宋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黑体_GBK" pitchFamily="65" charset="-122"/>
      <p:regular r:id="rId26"/>
    </p:embeddedFont>
    <p:embeddedFont>
      <p:font typeface="方正隶变_GBK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1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Unit 4 </a:t>
            </a:r>
            <a:r>
              <a:rPr lang="en-US" altLang="zh-CN" sz="6000" b="1" dirty="0" smtClean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 </a:t>
            </a:r>
            <a:r>
              <a:rPr lang="zh-CN" altLang="zh-CN" sz="6000" b="1" dirty="0" smtClean="0">
                <a:latin typeface="方正大标宋简体" charset="-122"/>
                <a:ea typeface="方正大标宋简体" charset="-122"/>
              </a:rPr>
              <a:t>综合</a:t>
            </a:r>
            <a:r>
              <a:rPr lang="zh-CN" altLang="zh-CN" sz="6000" b="1" dirty="0">
                <a:latin typeface="方正大标宋简体" charset="-122"/>
                <a:ea typeface="方正大标宋简体" charset="-122"/>
              </a:rPr>
              <a:t>训练 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6" y="866629"/>
            <a:ext cx="1093027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China,peonies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stand for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happiness.Many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people grow peonies in their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gardens.When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flowers come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out,they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 happy and take photos of them.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3915" y="3151570"/>
            <a:ext cx="1083799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根据短文选择正确答案。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1.What is the national flower of China?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A.Peony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B.Rose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C.Sunflower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9685" y="40672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9687" y="866792"/>
            <a:ext cx="1083799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)2.Why do people call peonies “the king of flowers”?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they are beautiful.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B.Because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 look grand and lovely.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they mean good luck.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1469" y="10441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61094"/>
            <a:ext cx="1071833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判断下列句子是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3.Peonies have only one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China,peonies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stand for happiness.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1615" y="184137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1615" y="26295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2840"/>
            <a:ext cx="1093866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和朋友们在公园里植树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根据图片选择合适的单词补全短文。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watering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strong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planting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digging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</a:rPr>
              <a:t>Look!Daming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and his friends are </a:t>
            </a:r>
            <a:r>
              <a:rPr lang="en-US" altLang="zh-CN" sz="3400" u="sng" dirty="0">
                <a:latin typeface="Times New Roman"/>
                <a:ea typeface="宋体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</a:rPr>
              <a:t>  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879134" y="2656731"/>
            <a:ext cx="8288323" cy="5562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age1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396711" y="3278560"/>
            <a:ext cx="2020051" cy="12033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80563" y="3264700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planting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878" y="4284568"/>
            <a:ext cx="1069281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trees in the </a:t>
            </a:r>
            <a:r>
              <a:rPr lang="en-US" altLang="zh-CN" sz="3400" dirty="0" err="1">
                <a:latin typeface="Times New Roman"/>
                <a:ea typeface="宋体"/>
              </a:rPr>
              <a:t>park.First,Daming</a:t>
            </a:r>
            <a:r>
              <a:rPr lang="en-US" altLang="zh-CN" sz="3400" dirty="0">
                <a:latin typeface="Times New Roman"/>
                <a:ea typeface="宋体"/>
              </a:rPr>
              <a:t> and Sam </a:t>
            </a:r>
            <a:r>
              <a:rPr lang="en-US" altLang="zh-CN" sz="3400" dirty="0" smtClean="0">
                <a:latin typeface="Times New Roman"/>
                <a:ea typeface="宋体"/>
              </a:rPr>
              <a:t>are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    .</a:t>
            </a:r>
            <a:r>
              <a:rPr lang="en-US" altLang="zh-CN" sz="3600" dirty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Then </a:t>
            </a:r>
            <a:r>
              <a:rPr lang="en-US" altLang="zh-CN" sz="3400" dirty="0" err="1">
                <a:latin typeface="Times New Roman"/>
                <a:ea typeface="宋体"/>
              </a:rPr>
              <a:t>Xiaoyong</a:t>
            </a:r>
            <a:r>
              <a:rPr lang="en-US" altLang="zh-CN" sz="3400" dirty="0">
                <a:latin typeface="Times New Roman"/>
                <a:ea typeface="宋体"/>
              </a:rPr>
              <a:t> puts the </a:t>
            </a:r>
            <a:r>
              <a:rPr lang="en-US" altLang="zh-CN" sz="3400" dirty="0" smtClean="0">
                <a:latin typeface="Times New Roman"/>
                <a:ea typeface="宋体"/>
              </a:rPr>
              <a:t>small</a:t>
            </a:r>
            <a:endParaRPr lang="zh-CN" altLang="en-US" sz="3400" dirty="0"/>
          </a:p>
        </p:txBody>
      </p:sp>
      <p:pic>
        <p:nvPicPr>
          <p:cNvPr id="11" name="image15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020026" y="5138648"/>
            <a:ext cx="1904311" cy="124178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19952" y="5172207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digging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0627" y="1684883"/>
            <a:ext cx="108380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tree in the hole(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洞</a:t>
            </a:r>
            <a:r>
              <a:rPr lang="en-US" altLang="zh-CN" sz="3400" dirty="0">
                <a:latin typeface="Times New Roman"/>
                <a:ea typeface="宋体"/>
              </a:rPr>
              <a:t>).David puts earth into the </a:t>
            </a:r>
            <a:r>
              <a:rPr lang="en-US" altLang="zh-CN" sz="3400" dirty="0" err="1">
                <a:latin typeface="Times New Roman"/>
                <a:ea typeface="宋体"/>
              </a:rPr>
              <a:t>hole.Now</a:t>
            </a:r>
            <a:r>
              <a:rPr lang="en-US" altLang="zh-CN" sz="3400" dirty="0">
                <a:latin typeface="Times New Roman"/>
                <a:ea typeface="宋体"/>
              </a:rPr>
              <a:t> Amy and </a:t>
            </a:r>
            <a:r>
              <a:rPr lang="en-US" altLang="zh-CN" sz="3400" dirty="0" err="1">
                <a:latin typeface="Times New Roman"/>
                <a:ea typeface="宋体"/>
              </a:rPr>
              <a:t>Lingling</a:t>
            </a:r>
            <a:r>
              <a:rPr lang="en-US" altLang="zh-CN" sz="3400" dirty="0">
                <a:latin typeface="Times New Roman"/>
                <a:ea typeface="宋体"/>
              </a:rPr>
              <a:t> are </a:t>
            </a:r>
            <a:r>
              <a:rPr lang="en-US" altLang="zh-CN" sz="3400" u="sng" dirty="0">
                <a:latin typeface="Times New Roman"/>
                <a:ea typeface="宋体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        </a:t>
            </a:r>
            <a:r>
              <a:rPr lang="en-US" altLang="zh-CN" sz="3400" dirty="0" err="1" smtClean="0">
                <a:latin typeface="Times New Roman"/>
                <a:ea typeface="宋体"/>
              </a:rPr>
              <a:t>it.The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tree’s stem </a:t>
            </a:r>
            <a:r>
              <a:rPr lang="en-US" altLang="zh-CN" sz="3400" dirty="0" smtClean="0">
                <a:latin typeface="Times New Roman"/>
                <a:ea typeface="宋体"/>
              </a:rPr>
              <a:t>is </a:t>
            </a:r>
            <a:r>
              <a:rPr lang="en-US" altLang="zh-CN" sz="3400" u="sng" dirty="0" smtClean="0">
                <a:latin typeface="Times New Roman"/>
                <a:ea typeface="宋体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</a:rPr>
              <a:t>now,but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it will be </a:t>
            </a:r>
            <a:r>
              <a:rPr lang="en-US" altLang="zh-CN" sz="3400" u="sng" dirty="0">
                <a:latin typeface="Times New Roman"/>
                <a:ea typeface="宋体"/>
              </a:rPr>
              <a:t>5</a:t>
            </a:r>
            <a:r>
              <a:rPr lang="en-US" altLang="zh-CN" sz="3400" u="sng" dirty="0" smtClean="0">
                <a:latin typeface="Times New Roman"/>
                <a:ea typeface="宋体"/>
              </a:rPr>
              <a:t>.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501630" y="995711"/>
            <a:ext cx="8288323" cy="5562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1629" y="776532"/>
            <a:ext cx="828832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watering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strong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planting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digging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thin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34469" y="2604077"/>
            <a:ext cx="2264247" cy="1393265"/>
          </a:xfrm>
          <a:prstGeom prst="rect">
            <a:avLst/>
          </a:prstGeom>
        </p:spPr>
      </p:pic>
      <p:pic>
        <p:nvPicPr>
          <p:cNvPr id="10" name="image15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5" y="4749890"/>
            <a:ext cx="1381232" cy="1982275"/>
          </a:xfrm>
          <a:prstGeom prst="rect">
            <a:avLst/>
          </a:prstGeom>
        </p:spPr>
      </p:pic>
      <p:pic>
        <p:nvPicPr>
          <p:cNvPr id="11" name="image153.jpeg"/>
          <p:cNvPicPr/>
          <p:nvPr/>
        </p:nvPicPr>
        <p:blipFill rotWithShape="1">
          <a:blip r:embed="rId6"/>
          <a:srcRect l="11589"/>
          <a:stretch/>
        </p:blipFill>
        <p:spPr>
          <a:xfrm>
            <a:off x="3749878" y="3722715"/>
            <a:ext cx="1448037" cy="16378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338097" y="5741027"/>
            <a:ext cx="70615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.It will make the world more beautiful. 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4083626" y="2992933"/>
            <a:ext cx="17123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watering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38096" y="4023547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61490" y="4014708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strong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3002"/>
            <a:ext cx="10793836" cy="1394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七、四年级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班的同学们正在菜园开展种植活动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他们正在做什么呢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仿照画线句子写一篇小短文。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5.jpeg"/>
          <p:cNvPicPr/>
          <p:nvPr/>
        </p:nvPicPr>
        <p:blipFill rotWithShape="1">
          <a:blip r:embed="rId4"/>
          <a:srcRect l="8435"/>
          <a:stretch/>
        </p:blipFill>
        <p:spPr>
          <a:xfrm>
            <a:off x="7703312" y="2734719"/>
            <a:ext cx="3934437" cy="288961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2972" y="2206260"/>
            <a:ext cx="10374386" cy="441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Students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busy in the school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garden.Look!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John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is cutting the grass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en-US" altLang="zh-CN" sz="3400" u="sng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How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happy they are!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2972" y="3641697"/>
            <a:ext cx="84602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Lucy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 planting carrot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seeds.Mike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is 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watering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seeds.Ben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digging.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Mary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 planting tomato seeds.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6792"/>
            <a:ext cx="1083578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一、读句子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圈出与所给例词划线部分读音相同的单词。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1.gr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I’ve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got some tomato seeds.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2.wa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sh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You shouldn’t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shout at your brother.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These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seeds can’t grow.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4.teach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Her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aunt is a writer.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ngry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happy.Because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can play games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with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his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friends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205216" y="1913033"/>
            <a:ext cx="1024384" cy="448423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4223792" y="2583809"/>
            <a:ext cx="1715614" cy="662729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061041" y="2636913"/>
            <a:ext cx="1061212" cy="60962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3401641" y="3412222"/>
            <a:ext cx="1145192" cy="51382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735960" y="4221088"/>
            <a:ext cx="1145192" cy="51382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235397" y="4915949"/>
            <a:ext cx="1145192" cy="671119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425423" y="5013176"/>
            <a:ext cx="802467" cy="51382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69" y="841079"/>
            <a:ext cx="1086094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)1.Put the seeds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earth.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A.under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B.on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plant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up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 growing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B.grow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C.growing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dog likes playing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ball.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B.with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C.to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3461" y="18328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3850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3724" y="49201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56469" y="841079"/>
            <a:ext cx="1086094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4.Thank you for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us grow!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A.help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B.helping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C.help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)5.He’s reading and I’m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TV.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A.watch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B.watches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C.watching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0183" y="1045656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9187" y="25948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3540" y="861094"/>
            <a:ext cx="825258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三、判断下列句子与图片是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/>
          <a:stretch/>
        </p:blipFill>
        <p:spPr bwMode="auto">
          <a:xfrm>
            <a:off x="715140" y="1654388"/>
            <a:ext cx="9127360" cy="1880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13540" y="3534885"/>
            <a:ext cx="1066033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)1.The girls are dancing.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2.These are the stems of the plant.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)3.—What are they doing?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They’re picking grapes.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62" y="37447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562" y="453072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9500" y="53134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843" y="1083009"/>
            <a:ext cx="6082019" cy="18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23583" y="2888609"/>
            <a:ext cx="1076027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)4.Lingling and her grandma are planting bean seeds.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plant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peony.It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stands for happiness.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2825" y="30956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017" y="38452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526" y="861094"/>
            <a:ext cx="1076028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Jane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一起在花园里种草莓。选择合适的选项补全对话。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Jane:Bob,look!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Let’s grow them in our garden.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Bob:Good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idea!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need to dig first.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Jane:</a:t>
            </a:r>
            <a:r>
              <a:rPr lang="en-US" altLang="zh-CN" sz="3400" u="sng" dirty="0">
                <a:latin typeface="Times New Roman"/>
                <a:ea typeface="宋体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Bob:Let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me water them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5415915" y="3281993"/>
            <a:ext cx="6096000" cy="270843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A.I like strawberries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B.I </a:t>
            </a:r>
            <a:r>
              <a:rPr lang="en-US" altLang="zh-CN" sz="3400" dirty="0">
                <a:latin typeface="Times New Roman"/>
                <a:ea typeface="宋体"/>
              </a:rPr>
              <a:t>have some strawberry seeds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C.I’m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watering </a:t>
            </a:r>
            <a:r>
              <a:rPr lang="en-US" altLang="zh-CN" sz="3400" dirty="0" err="1">
                <a:latin typeface="Times New Roman"/>
                <a:ea typeface="宋体"/>
              </a:rPr>
              <a:t>them,Dad</a:t>
            </a:r>
            <a:r>
              <a:rPr lang="en-US" altLang="zh-CN" sz="3400" dirty="0" smtClean="0">
                <a:latin typeface="Times New Roman"/>
                <a:ea typeface="宋体"/>
              </a:rPr>
              <a:t>!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D.Then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put the seeds in the earth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E.What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 </a:t>
            </a:r>
            <a:r>
              <a:rPr lang="en-US" altLang="zh-CN" sz="3400" dirty="0" err="1">
                <a:latin typeface="Times New Roman"/>
                <a:ea typeface="宋体"/>
              </a:rPr>
              <a:t>doing,kids</a:t>
            </a:r>
            <a:r>
              <a:rPr lang="en-US" altLang="zh-CN" sz="3400" dirty="0">
                <a:latin typeface="Times New Roman"/>
                <a:ea typeface="宋体"/>
              </a:rPr>
              <a:t>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343787" y="3281993"/>
            <a:ext cx="6082019" cy="287552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89320" y="25451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89320" y="32943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72415" y="48263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526" y="861094"/>
            <a:ext cx="1076028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Dad:</a:t>
            </a:r>
            <a:r>
              <a:rPr lang="en-US" altLang="zh-CN" sz="3400" u="sng" dirty="0" smtClean="0">
                <a:latin typeface="Times New Roman"/>
                <a:ea typeface="宋体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Jane:We’re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planting strawberry seeds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Bob:</a:t>
            </a:r>
            <a:r>
              <a:rPr lang="en-US" altLang="zh-CN" sz="3400" u="sng" dirty="0" smtClean="0">
                <a:latin typeface="Times New Roman"/>
                <a:ea typeface="宋体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415915" y="2652818"/>
            <a:ext cx="6096000" cy="270843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A.I like strawberries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B.I </a:t>
            </a:r>
            <a:r>
              <a:rPr lang="en-US" altLang="zh-CN" sz="3400" dirty="0">
                <a:latin typeface="Times New Roman"/>
                <a:ea typeface="宋体"/>
              </a:rPr>
              <a:t>have some strawberry seeds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C.I’m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watering </a:t>
            </a:r>
            <a:r>
              <a:rPr lang="en-US" altLang="zh-CN" sz="3400" dirty="0" err="1">
                <a:latin typeface="Times New Roman"/>
                <a:ea typeface="宋体"/>
              </a:rPr>
              <a:t>them,Dad</a:t>
            </a:r>
            <a:r>
              <a:rPr lang="en-US" altLang="zh-CN" sz="3400" dirty="0" smtClean="0">
                <a:latin typeface="Times New Roman"/>
                <a:ea typeface="宋体"/>
              </a:rPr>
              <a:t>!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D.Then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put the seeds in the earth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E.What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 </a:t>
            </a:r>
            <a:r>
              <a:rPr lang="en-US" altLang="zh-CN" sz="3400" dirty="0" err="1">
                <a:latin typeface="Times New Roman"/>
                <a:ea typeface="宋体"/>
              </a:rPr>
              <a:t>doing,kids</a:t>
            </a:r>
            <a:r>
              <a:rPr lang="en-US" altLang="zh-CN" sz="3400" dirty="0">
                <a:latin typeface="Times New Roman"/>
                <a:ea typeface="宋体"/>
              </a:rPr>
              <a:t>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343787" y="2652818"/>
            <a:ext cx="6082019" cy="287552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31472" y="9843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07426" y="25122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895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6629"/>
            <a:ext cx="109302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完成下列任务。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peony is the national flower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China.It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big and beautiful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flowers.The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so nice-pink, red, white and more.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Peonies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usually bloom(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开花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spring.People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call them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the king of 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flowers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,because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they look grand and lovely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526</Words>
  <Application>Microsoft Office PowerPoint</Application>
  <PresentationFormat>自定义</PresentationFormat>
  <Paragraphs>137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Times New Roman</vt:lpstr>
      <vt:lpstr>等线</vt:lpstr>
      <vt:lpstr>Calibri</vt:lpstr>
      <vt:lpstr>方正大标宋简体</vt:lpstr>
      <vt:lpstr>方正小标宋_GBK</vt:lpstr>
      <vt:lpstr>微软雅黑</vt:lpstr>
      <vt:lpstr>方正黑体_GBK</vt:lpstr>
      <vt:lpstr>汉仪雅酷黑 95W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235</cp:revision>
  <dcterms:created xsi:type="dcterms:W3CDTF">2019-06-19T02:08:00Z</dcterms:created>
  <dcterms:modified xsi:type="dcterms:W3CDTF">2026-03-20T07:08:21Z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