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17" r:id="rId6"/>
    <p:sldId id="518" r:id="rId7"/>
    <p:sldId id="519" r:id="rId8"/>
    <p:sldId id="520" r:id="rId9"/>
    <p:sldId id="427" r:id="rId10"/>
  </p:sldIdLst>
  <p:sldSz cx="12192000" cy="6858000"/>
  <p:notesSz cx="6858000" cy="9144000"/>
  <p:embeddedFontLst>
    <p:embeddedFont>
      <p:font typeface="方正小标宋_GBK" pitchFamily="65" charset="-122"/>
      <p:regular r:id="rId11"/>
    </p:embeddedFont>
    <p:embeddedFont>
      <p:font typeface="方正隶变_GBK" charset="-122"/>
      <p:regular r:id="rId12"/>
    </p:embeddedFont>
    <p:embeddedFont>
      <p:font typeface="方正大标宋简体" charset="-122"/>
      <p:regular r:id="rId13"/>
    </p:embeddedFont>
    <p:embeddedFont>
      <p:font typeface="方正黑体_GBK" pitchFamily="65" charset="-122"/>
      <p:regular r:id="rId14"/>
    </p:embeddedFont>
    <p:embeddedFont>
      <p:font typeface="方正书宋_GBK" pitchFamily="65" charset="-122"/>
      <p:regular r:id="rId15"/>
    </p:embeddedFont>
    <p:embeddedFont>
      <p:font typeface="NEU-BZ" pitchFamily="2" charset="-122"/>
      <p:regular r:id="rId16"/>
      <p:bold r:id="rId17"/>
      <p:italic r:id="rId18"/>
      <p:boldItalic r:id="rId19"/>
    </p:embeddedFont>
    <p:embeddedFont>
      <p:font typeface="微软雅黑" pitchFamily="34" charset="-122"/>
      <p:regular r:id="rId20"/>
      <p:bold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tif"/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6.tif"/><Relationship Id="rId11" Type="http://schemas.openxmlformats.org/officeDocument/2006/relationships/image" Target="../media/image11.tif"/><Relationship Id="rId5" Type="http://schemas.openxmlformats.org/officeDocument/2006/relationships/image" Target="../media/image5.tif"/><Relationship Id="rId10" Type="http://schemas.openxmlformats.org/officeDocument/2006/relationships/image" Target="../media/image10.tif"/><Relationship Id="rId4" Type="http://schemas.openxmlformats.org/officeDocument/2006/relationships/image" Target="../media/image4.tif"/><Relationship Id="rId9" Type="http://schemas.openxmlformats.org/officeDocument/2006/relationships/image" Target="../media/image9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/>
              <a:t>第五课时 </a:t>
            </a:r>
            <a:r>
              <a:rPr lang="en-US" altLang="zh-CN" sz="6000" dirty="0" smtClean="0"/>
              <a:t> Hit </a:t>
            </a:r>
            <a:r>
              <a:rPr lang="en-US" altLang="zh-CN" sz="6000" dirty="0"/>
              <a:t>it big</a:t>
            </a:r>
            <a:endParaRPr lang="zh-CN" altLang="zh-CN" sz="6000" dirty="0"/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6" y="892120"/>
            <a:ext cx="1055894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一、写出下列动词的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ing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形式。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1.pick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2.read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Times New Roman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3.stay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4.sleep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5.do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6.dig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7.make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8.dance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9.run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60009" y="1776369"/>
            <a:ext cx="14943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picking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86454" y="1776368"/>
            <a:ext cx="19303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reading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08099" y="2595281"/>
            <a:ext cx="14462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staying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331525" y="2595280"/>
            <a:ext cx="16401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sleeping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75801" y="3296165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doing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163408" y="3278878"/>
            <a:ext cx="15183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digging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22543" y="4147302"/>
            <a:ext cx="14943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making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405264" y="4147301"/>
            <a:ext cx="156645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dancing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222543" y="4889302"/>
            <a:ext cx="15424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running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48080" y="853802"/>
            <a:ext cx="1085255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二、用所给单词的适当形式或选词填空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补全句子。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1.Look at my plants on the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farm.Everything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(be) so good.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2.—Where’s your dad?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—He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(plant) tomato seeds in the fields.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3.Mr Yang is a great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science).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4.It’s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rainy.I’m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reading and my sister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sleep).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44160" y="1753020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84470" y="4027428"/>
            <a:ext cx="201689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is planting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78249" y="4837742"/>
            <a:ext cx="161775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scientist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64754" y="5599355"/>
            <a:ext cx="20409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is sleeping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48080" y="853802"/>
            <a:ext cx="1085255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.—What are you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do),Amy?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I’m making a flower cake.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6.—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(How often/How much) do you go to the library?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—Three times a week.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47635" y="993930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doing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97200" y="2554267"/>
            <a:ext cx="20377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How often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46865" y="866511"/>
            <a:ext cx="1084538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Amy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得到一粒花种子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她用日记的形式记录了花的成长过程。阅读她的日记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根据图片提示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填上所缺单词。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8851874"/>
              </p:ext>
            </p:extLst>
          </p:nvPr>
        </p:nvGraphicFramePr>
        <p:xfrm>
          <a:off x="626621" y="1037263"/>
          <a:ext cx="10730575" cy="5623596"/>
        </p:xfrm>
        <a:graphic>
          <a:graphicData uri="http://schemas.openxmlformats.org/drawingml/2006/table">
            <a:tbl>
              <a:tblPr firstRow="1" firstCol="1" bandRow="1"/>
              <a:tblGrid>
                <a:gridCol w="5004167"/>
                <a:gridCol w="5726408"/>
              </a:tblGrid>
              <a:tr h="2830062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Day 1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　　　　　　　　　　　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I put a flower seed in the </a:t>
                      </a:r>
                      <a:endParaRPr lang="en-US" sz="280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方正书宋_GBK"/>
                        <a:cs typeface="Times New Roman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2800" u="sng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1.</a:t>
                      </a:r>
                      <a:r>
                        <a:rPr lang="zh-CN" sz="2800" u="sng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　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　</a:t>
                      </a:r>
                      <a:r>
                        <a:rPr lang="en-US" altLang="zh-CN" sz="2800" u="sng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       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.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 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It is</a:t>
                      </a: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 </a:t>
                      </a:r>
                      <a:r>
                        <a:rPr lang="en-US" sz="2800" u="sng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2.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　　</a:t>
                      </a:r>
                      <a:r>
                        <a:rPr lang="en-US" altLang="zh-CN" sz="2800" u="sng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      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today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, </a:t>
                      </a:r>
                      <a:endParaRPr lang="en-US" sz="2800" dirty="0" smtClean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so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I don’t water it.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23018" marR="230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Day 8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　　　　　　　　　　　　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It is sunny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today.I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 am so 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excited.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I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can see a sprout(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萌芽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).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It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is </a:t>
                      </a:r>
                      <a:r>
                        <a:rPr lang="en-US" sz="280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lovely.I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 </a:t>
                      </a:r>
                      <a:r>
                        <a:rPr lang="en-US" sz="2800" u="sng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3.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　</a:t>
                      </a:r>
                      <a:r>
                        <a:rPr lang="en-US" altLang="zh-CN" sz="2800" u="sng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       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it.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23018" marR="230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53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Day 33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　　　　　　　　　　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My plant has got two 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small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u="sng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4</a:t>
                      </a:r>
                      <a:r>
                        <a:rPr lang="en-US" sz="2800" u="sng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.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　　</a:t>
                      </a:r>
                      <a:r>
                        <a:rPr lang="en-US" altLang="zh-CN" sz="2800" u="sng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          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.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They </a:t>
                      </a:r>
                      <a:endParaRPr lang="en-US" sz="280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方正书宋_GBK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are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red 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and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purple.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23018" marR="230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Day 95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　　　　　　　　　　　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It’s tall and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strong.It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 has 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got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two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small red </a:t>
                      </a:r>
                      <a:r>
                        <a:rPr lang="en-US" sz="2800" u="sng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5.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　　</a:t>
                      </a:r>
                      <a:r>
                        <a:rPr lang="en-US" altLang="zh-CN" sz="2800" u="sng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           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.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How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beautiful!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23018" marR="230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image25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4435986" y="1198347"/>
            <a:ext cx="1067191" cy="820304"/>
          </a:xfrm>
          <a:prstGeom prst="rect">
            <a:avLst/>
          </a:prstGeom>
        </p:spPr>
      </p:pic>
      <p:pic>
        <p:nvPicPr>
          <p:cNvPr id="9" name="image252.jpeg"/>
          <p:cNvPicPr/>
          <p:nvPr/>
        </p:nvPicPr>
        <p:blipFill rotWithShape="1">
          <a:blip r:embed="rId5"/>
          <a:srcRect t="22598"/>
          <a:stretch/>
        </p:blipFill>
        <p:spPr>
          <a:xfrm>
            <a:off x="3415297" y="3204594"/>
            <a:ext cx="2087880" cy="556869"/>
          </a:xfrm>
          <a:prstGeom prst="rect">
            <a:avLst/>
          </a:prstGeom>
        </p:spPr>
      </p:pic>
      <p:pic>
        <p:nvPicPr>
          <p:cNvPr id="10" name="image253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10363354" y="1198347"/>
            <a:ext cx="827405" cy="719455"/>
          </a:xfrm>
          <a:prstGeom prst="rect">
            <a:avLst/>
          </a:prstGeom>
        </p:spPr>
      </p:pic>
      <p:pic>
        <p:nvPicPr>
          <p:cNvPr id="11" name="image254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9481656" y="2481734"/>
            <a:ext cx="1763395" cy="1187450"/>
          </a:xfrm>
          <a:prstGeom prst="rect">
            <a:avLst/>
          </a:prstGeom>
        </p:spPr>
      </p:pic>
      <p:pic>
        <p:nvPicPr>
          <p:cNvPr id="12" name="image255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4435986" y="4000057"/>
            <a:ext cx="1067191" cy="811125"/>
          </a:xfrm>
          <a:prstGeom prst="rect">
            <a:avLst/>
          </a:prstGeom>
        </p:spPr>
      </p:pic>
      <p:pic>
        <p:nvPicPr>
          <p:cNvPr id="13" name="image256.jpeg"/>
          <p:cNvPicPr/>
          <p:nvPr/>
        </p:nvPicPr>
        <p:blipFill rotWithShape="1">
          <a:blip r:embed="rId9"/>
          <a:srcRect l="4731"/>
          <a:stretch/>
        </p:blipFill>
        <p:spPr>
          <a:xfrm>
            <a:off x="3514078" y="5410589"/>
            <a:ext cx="1989099" cy="935990"/>
          </a:xfrm>
          <a:prstGeom prst="rect">
            <a:avLst/>
          </a:prstGeom>
        </p:spPr>
      </p:pic>
      <p:pic>
        <p:nvPicPr>
          <p:cNvPr id="14" name="image257.jpeg"/>
          <p:cNvPicPr/>
          <p:nvPr/>
        </p:nvPicPr>
        <p:blipFill>
          <a:blip r:embed="rId10"/>
          <a:stretch>
            <a:fillRect/>
          </a:stretch>
        </p:blipFill>
        <p:spPr>
          <a:xfrm>
            <a:off x="10327158" y="4127287"/>
            <a:ext cx="899795" cy="683895"/>
          </a:xfrm>
          <a:prstGeom prst="rect">
            <a:avLst/>
          </a:prstGeom>
        </p:spPr>
      </p:pic>
      <p:pic>
        <p:nvPicPr>
          <p:cNvPr id="15" name="image258.jpeg"/>
          <p:cNvPicPr/>
          <p:nvPr/>
        </p:nvPicPr>
        <p:blipFill rotWithShape="1">
          <a:blip r:embed="rId11"/>
          <a:srcRect l="7070"/>
          <a:stretch/>
        </p:blipFill>
        <p:spPr>
          <a:xfrm>
            <a:off x="9907290" y="5410589"/>
            <a:ext cx="1337761" cy="107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6865" y="2052207"/>
            <a:ext cx="10583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earth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14573" y="2589041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rainy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708289" y="3067470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water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36025" y="5276870"/>
            <a:ext cx="12763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leaves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937127" y="5276870"/>
            <a:ext cx="14943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flowers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/>
      <p:bldP spid="17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1120" y="861094"/>
            <a:ext cx="4544834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四、根据图片写答语。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522" y="1672855"/>
            <a:ext cx="2516128" cy="1885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9681" y="1672855"/>
            <a:ext cx="2659510" cy="1978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646522" y="3549738"/>
            <a:ext cx="997171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1.—What are the children doing?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—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          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2.—Is she watering the vegetables?	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19438" y="4354099"/>
            <a:ext cx="487364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They are picking tomatoes.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19438" y="5933764"/>
            <a:ext cx="2019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Yes,she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is.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1" y="920436"/>
            <a:ext cx="6938220" cy="1819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628651" y="2750416"/>
            <a:ext cx="1020660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3.—Which part of the plant is it?	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4.—What’s he doing?	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3641039"/>
            <a:ext cx="23807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It’s the seed.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5110266"/>
            <a:ext cx="605898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He is planting cucumber seeds.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219</Words>
  <Application>Microsoft Office PowerPoint</Application>
  <PresentationFormat>自定义</PresentationFormat>
  <Paragraphs>90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Arial</vt:lpstr>
      <vt:lpstr>宋体</vt:lpstr>
      <vt:lpstr>方正小标宋_GBK</vt:lpstr>
      <vt:lpstr>方正隶变_GBK</vt:lpstr>
      <vt:lpstr>汉仪雅酷黑 95W</vt:lpstr>
      <vt:lpstr>方正大标宋简体</vt:lpstr>
      <vt:lpstr>方正黑体_GBK</vt:lpstr>
      <vt:lpstr>方正书宋_GBK</vt:lpstr>
      <vt:lpstr>NEU-BZ</vt:lpstr>
      <vt:lpstr>微软雅黑</vt:lpstr>
      <vt:lpstr>Wingdings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234</cp:revision>
  <dcterms:created xsi:type="dcterms:W3CDTF">2019-06-19T02:08:00Z</dcterms:created>
  <dcterms:modified xsi:type="dcterms:W3CDTF">2026-03-20T03:33:29Z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