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15" r:id="rId4"/>
    <p:sldId id="516" r:id="rId5"/>
    <p:sldId id="517" r:id="rId6"/>
    <p:sldId id="518" r:id="rId7"/>
    <p:sldId id="519" r:id="rId8"/>
    <p:sldId id="520" r:id="rId9"/>
    <p:sldId id="427" r:id="rId10"/>
  </p:sldIdLst>
  <p:sldSz cx="12192000" cy="6858000"/>
  <p:notesSz cx="6858000" cy="9144000"/>
  <p:embeddedFontLst>
    <p:embeddedFont>
      <p:font typeface="方正小标宋_GBK" pitchFamily="65" charset="-122"/>
      <p:regular r:id="rId11"/>
    </p:embeddedFont>
    <p:embeddedFont>
      <p:font typeface="方正书宋_GBK" pitchFamily="65" charset="-122"/>
      <p:regular r:id="rId12"/>
    </p:embeddedFont>
    <p:embeddedFont>
      <p:font typeface="方正黑体_GBK" pitchFamily="65" charset="-122"/>
      <p:regular r:id="rId13"/>
    </p:embeddedFont>
    <p:embeddedFont>
      <p:font typeface="方正隶变_GBK" charset="-122"/>
      <p:regular r:id="rId14"/>
    </p:embeddedFont>
    <p:embeddedFont>
      <p:font typeface="NEU-BZ" pitchFamily="2" charset="-122"/>
      <p:regular r:id="rId15"/>
      <p:bold r:id="rId16"/>
      <p:italic r:id="rId17"/>
      <p:boldItalic r:id="rId18"/>
    </p:embeddedFont>
    <p:embeddedFont>
      <p:font typeface="微软雅黑" pitchFamily="34" charset="-122"/>
      <p:regular r:id="rId19"/>
      <p:bold r:id="rId20"/>
    </p:embeddedFont>
    <p:embeddedFont>
      <p:font typeface="方正大标宋简体" charset="-122"/>
      <p:regular r:id="rId2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-546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font" Target="fonts/font8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11.fntdata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font" Target="fonts/font7.fntdata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6.fntdata"/><Relationship Id="rId20" Type="http://schemas.openxmlformats.org/officeDocument/2006/relationships/font" Target="fonts/font1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5.fntdata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9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Relationship Id="rId22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2026/2/26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4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5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5" Type="http://schemas.openxmlformats.org/officeDocument/2006/relationships/image" Target="../media/image7.TIF"/><Relationship Id="rId4" Type="http://schemas.openxmlformats.org/officeDocument/2006/relationships/image" Target="../media/image6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5" Type="http://schemas.openxmlformats.org/officeDocument/2006/relationships/image" Target="../media/image9.tif"/><Relationship Id="rId4" Type="http://schemas.openxmlformats.org/officeDocument/2006/relationships/image" Target="../media/image8.t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5" Type="http://schemas.openxmlformats.org/officeDocument/2006/relationships/image" Target="../media/image11.tif"/><Relationship Id="rId4" Type="http://schemas.openxmlformats.org/officeDocument/2006/relationships/image" Target="../media/image10.t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3.xml"/><Relationship Id="rId1" Type="http://schemas.openxmlformats.org/officeDocument/2006/relationships/tags" Target="../tags/tag7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332786"/>
            <a:ext cx="12197715" cy="998855"/>
          </a:xfrm>
        </p:spPr>
        <p:txBody>
          <a:bodyPr>
            <a:noAutofit/>
          </a:bodyPr>
          <a:lstStyle/>
          <a:p>
            <a:r>
              <a:rPr lang="zh-CN" altLang="zh-CN" sz="6000" dirty="0"/>
              <a:t>第二课时 </a:t>
            </a:r>
            <a:r>
              <a:rPr lang="en-US" altLang="zh-CN" sz="6000" dirty="0"/>
              <a:t>Start up</a:t>
            </a:r>
            <a:endParaRPr lang="zh-CN" altLang="zh-CN" sz="6000" dirty="0"/>
          </a:p>
        </p:txBody>
      </p:sp>
      <p:cxnSp>
        <p:nvCxnSpPr>
          <p:cNvPr id="40" name="直接连接符 39"/>
          <p:cNvCxnSpPr/>
          <p:nvPr/>
        </p:nvCxnSpPr>
        <p:spPr>
          <a:xfrm>
            <a:off x="3416300" y="3693413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702437" y="426397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56965" y="427936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3BB5BA80-9753-757A-7D9A-8F60662E6021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1716" y="953373"/>
            <a:ext cx="672491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一、给下列句子选择合适的图片。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8" name="image8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650951" y="1568926"/>
            <a:ext cx="10741299" cy="1414157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65649" y="3073539"/>
            <a:ext cx="10626601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1.He often uses his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brush.But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he’s a scientist.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)2.—What does your father do?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—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He’s a farmer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170866" y="3236305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138237" y="398917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6" name="image8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650951" y="1048808"/>
            <a:ext cx="10741299" cy="1414157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674743" y="2729590"/>
            <a:ext cx="10626601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3.Zhang Li is a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doctor.She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works in a hospital.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)4.My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father can cook nice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food.He’s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a cook.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)5.The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man likes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drawing.He’s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a painter.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82889" y="2833642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E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158843" y="3645225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134798" y="444996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81092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1636" y="871067"/>
            <a:ext cx="10827391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二、选出不同类的一项。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)1.A.write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　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B.writer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C.scientist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 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)2.A.teacher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B.worker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C.work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 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)3.A.farmer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B.field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C.painter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 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)4.A.hospital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B.restaurant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C.cook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 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)5.A.use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B.paint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C.brush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49554" y="178794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49554" y="253683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73599" y="3380864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27818" y="4114795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61576" y="4889257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1636" y="924535"/>
            <a:ext cx="10693168" cy="37548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三、根据图片或中文提示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填上所缺单词。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1.My grandpa is a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2.Little Jack can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用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 a pencil to write.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3.Lily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经常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 goes to school by bike.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8" name="image9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6340960" y="1759214"/>
            <a:ext cx="1439545" cy="122364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4170762" y="1967126"/>
            <a:ext cx="142058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worker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691542" y="2994942"/>
            <a:ext cx="76655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use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990321" y="3847031"/>
            <a:ext cx="108234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often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3246" y="983420"/>
            <a:ext cx="10938669" cy="2185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4.My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姑母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 is a police officer.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5.He’s a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 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.He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works in a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.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8" name="image10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3777291" y="2076027"/>
            <a:ext cx="1439545" cy="1223645"/>
          </a:xfrm>
          <a:prstGeom prst="rect">
            <a:avLst/>
          </a:prstGeom>
        </p:spPr>
      </p:pic>
      <p:pic>
        <p:nvPicPr>
          <p:cNvPr id="9" name="image11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9726201" y="2017302"/>
            <a:ext cx="1439545" cy="122364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945593" y="1245003"/>
            <a:ext cx="93647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aunt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300504" y="2321349"/>
            <a:ext cx="130035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doctor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048006" y="2296182"/>
            <a:ext cx="156805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hospital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73915" y="995922"/>
            <a:ext cx="1012271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四、根据图片完成对话。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1.What does she do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?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                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 </a:t>
            </a:r>
            <a:endParaRPr lang="en-US" altLang="zh-CN" sz="3400" u="sng" dirty="0" smtClean="0">
              <a:solidFill>
                <a:srgbClr val="000000"/>
              </a:solidFill>
              <a:latin typeface="Times New Roman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2.What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does your grandpa do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?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             </a:t>
            </a:r>
            <a:r>
              <a:rPr lang="zh-CN" altLang="zh-CN" sz="3400" dirty="0" smtClean="0">
                <a:solidFill>
                  <a:srgbClr val="000000"/>
                </a:solidFill>
                <a:latin typeface="NEU-BZ"/>
                <a:ea typeface="Times New Roman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Times New Roman"/>
                <a:cs typeface="Times New Roman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8" name="image12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5541788" y="1984221"/>
            <a:ext cx="1562575" cy="1286874"/>
          </a:xfrm>
          <a:prstGeom prst="rect">
            <a:avLst/>
          </a:prstGeom>
        </p:spPr>
      </p:pic>
      <p:pic>
        <p:nvPicPr>
          <p:cNvPr id="9" name="image13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6356632" y="3681750"/>
            <a:ext cx="1495463" cy="1231603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170452" y="2671220"/>
            <a:ext cx="288893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She’s a teacher.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320694" y="4177993"/>
            <a:ext cx="235352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He’s a cook.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1636" y="861094"/>
            <a:ext cx="10869335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3.Is your father a fireman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?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                 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 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endParaRPr lang="en-US" altLang="zh-CN" sz="3400" dirty="0" smtClean="0">
              <a:solidFill>
                <a:srgbClr val="000000"/>
              </a:solidFill>
              <a:latin typeface="Times New Roman"/>
              <a:ea typeface="方正书宋_GBK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NEU-BZ"/>
                <a:ea typeface="Times New Roman"/>
                <a:cs typeface="Times New Roman"/>
              </a:rPr>
              <a:t>4.Is 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Times New Roman"/>
                <a:cs typeface="Times New Roman"/>
              </a:rPr>
              <a:t>your grandma a painter</a:t>
            </a:r>
            <a:r>
              <a:rPr lang="en-US" altLang="zh-CN" sz="3400" dirty="0" smtClean="0">
                <a:solidFill>
                  <a:srgbClr val="000000"/>
                </a:solidFill>
                <a:latin typeface="NEU-BZ"/>
                <a:ea typeface="Times New Roman"/>
                <a:cs typeface="Times New Roman"/>
              </a:rPr>
              <a:t>?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  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Times New Roman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Times New Roman"/>
                <a:cs typeface="Times New Roman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8" name="image14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5341563" y="1427618"/>
            <a:ext cx="1646466" cy="1355963"/>
          </a:xfrm>
          <a:prstGeom prst="rect">
            <a:avLst/>
          </a:prstGeom>
        </p:spPr>
      </p:pic>
      <p:pic>
        <p:nvPicPr>
          <p:cNvPr id="9" name="image15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5844904" y="3412844"/>
            <a:ext cx="1772300" cy="145959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228827" y="2180533"/>
            <a:ext cx="184980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Yes,he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 is.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157002" y="4223330"/>
            <a:ext cx="239533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No,she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 isn’t.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209</TotalTime>
  <Words>216</Words>
  <Application>Microsoft Office PowerPoint</Application>
  <PresentationFormat>自定义</PresentationFormat>
  <Paragraphs>71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2" baseType="lpstr">
      <vt:lpstr>Arial</vt:lpstr>
      <vt:lpstr>宋体</vt:lpstr>
      <vt:lpstr>方正小标宋_GBK</vt:lpstr>
      <vt:lpstr>方正书宋_GBK</vt:lpstr>
      <vt:lpstr>汉仪雅酷黑 95W</vt:lpstr>
      <vt:lpstr>方正黑体_GBK</vt:lpstr>
      <vt:lpstr>方正隶变_GBK</vt:lpstr>
      <vt:lpstr>NEU-BZ</vt:lpstr>
      <vt:lpstr>微软雅黑</vt:lpstr>
      <vt:lpstr>Wingdings</vt:lpstr>
      <vt:lpstr>Times New Roman</vt:lpstr>
      <vt:lpstr>方正大标宋简体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237</cp:revision>
  <dcterms:created xsi:type="dcterms:W3CDTF">2019-06-19T02:08:00Z</dcterms:created>
  <dcterms:modified xsi:type="dcterms:W3CDTF">2026-02-26T01:22:24Z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