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9" r:id="rId11"/>
    <p:sldId id="522" r:id="rId12"/>
    <p:sldId id="523" r:id="rId13"/>
    <p:sldId id="524" r:id="rId14"/>
    <p:sldId id="525" r:id="rId15"/>
    <p:sldId id="526" r:id="rId16"/>
    <p:sldId id="527" r:id="rId17"/>
    <p:sldId id="427" r:id="rId18"/>
  </p:sldIdLst>
  <p:sldSz cx="12192000" cy="6858000"/>
  <p:notesSz cx="6858000" cy="9144000"/>
  <p:embeddedFontLst>
    <p:embeddedFont>
      <p:font typeface="方正大标宋简体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小标宋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隶变_GBK" charset="-122"/>
      <p:regular r:id="rId27"/>
    </p:embeddedFont>
    <p:embeddedFont>
      <p:font typeface="方正仿宋_GBK" pitchFamily="65" charset="-122"/>
      <p:regular r:id="rId28"/>
    </p:embeddedFont>
    <p:embeddedFont>
      <p:font typeface="方正黑体_GBK" pitchFamily="65" charset="-122"/>
      <p:regular r:id="rId29"/>
    </p:embeddedFont>
    <p:embeddedFont>
      <p:font typeface="new exer" pitchFamily="2" charset="0"/>
      <p:regular r:id="rId30"/>
    </p:embeddedFont>
    <p:embeddedFont>
      <p:font typeface="方正书宋_GBK" pitchFamily="65" charset="-122"/>
      <p:regular r:id="rId31"/>
    </p:embeddedFont>
    <p:embeddedFont>
      <p:font typeface="仿宋" pitchFamily="49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Unit 1  </a:t>
            </a:r>
            <a:r>
              <a:rPr lang="zh-CN" altLang="zh-CN" sz="6000" dirty="0"/>
              <a:t>综合训练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86332"/>
              </p:ext>
            </p:extLst>
          </p:nvPr>
        </p:nvGraphicFramePr>
        <p:xfrm>
          <a:off x="621303" y="937571"/>
          <a:ext cx="10737391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5502660"/>
                <a:gridCol w="5234731"/>
              </a:tblGrid>
              <a:tr h="242132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        1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2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Salary:4,000</a:t>
                      </a:r>
                      <a:r>
                        <a:rPr lang="en-US" altLang="zh-CN" sz="3200" dirty="0" smtClean="0">
                          <a:effectLst/>
                          <a:latin typeface="方正仿宋_GBK" pitchFamily="65" charset="-122"/>
                          <a:ea typeface="方正仿宋_GBK" pitchFamily="65" charset="-122"/>
                          <a:cs typeface="Times New Roman" pitchFamily="18" charset="0"/>
                        </a:rPr>
                        <a:t>-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7,000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/month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</a:t>
                      </a:r>
                      <a:r>
                        <a:rPr lang="en-US" altLang="zh-CN" sz="3200" dirty="0" smtClean="0">
                          <a:effectLst/>
                          <a:latin typeface="方正仿宋_GBK" pitchFamily="65" charset="-122"/>
                          <a:ea typeface="方正仿宋_GBK" pitchFamily="65" charset="-122"/>
                          <a:cs typeface="Times New Roman" pitchFamily="18" charset="0"/>
                        </a:rPr>
                        <a:t>-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SKill:cook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Chinese food well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Time:from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Monday to Friday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2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spc="-15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Salary:4,000</a:t>
                      </a:r>
                      <a:r>
                        <a:rPr lang="en-US" sz="3200" spc="-150" dirty="0">
                          <a:effectLst/>
                          <a:latin typeface="仿宋" pitchFamily="49" charset="-122"/>
                          <a:ea typeface="仿宋" pitchFamily="49" charset="-122"/>
                          <a:cs typeface="Times New Roman"/>
                        </a:rPr>
                        <a:t>-</a:t>
                      </a:r>
                      <a:r>
                        <a:rPr lang="en-US" sz="3200" spc="-15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6,000 </a:t>
                      </a:r>
                      <a:r>
                        <a:rPr lang="en-US" sz="3200" i="1" spc="-15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spc="-15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/month</a:t>
                      </a:r>
                      <a:endParaRPr lang="zh-CN" sz="3200" spc="-15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</a:t>
                      </a:r>
                      <a:r>
                        <a:rPr lang="en-US" sz="3200" dirty="0">
                          <a:effectLst/>
                          <a:latin typeface="仿宋" pitchFamily="49" charset="-122"/>
                          <a:ea typeface="仿宋" pitchFamily="49" charset="-122"/>
                          <a:cs typeface="Times New Roman"/>
                        </a:rPr>
                        <a:t>-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35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Subjects:English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maths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Time:from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Monday to 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Friday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31970" y="4372410"/>
            <a:ext cx="10575722" cy="2414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为招聘广告选择合适的题目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将选项填在广告中相应的横线上。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A.Teachers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wanted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B.Writers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wanted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C.Cooks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wanted	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D.Cleaners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wanted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214432" y="2325504"/>
            <a:ext cx="1475740" cy="719455"/>
          </a:xfrm>
          <a:prstGeom prst="rect">
            <a:avLst/>
          </a:prstGeom>
        </p:spPr>
      </p:pic>
      <p:pic>
        <p:nvPicPr>
          <p:cNvPr id="10" name="image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260211" y="2163261"/>
            <a:ext cx="1871980" cy="10439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55355" y="115966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54490" y="8746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182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759839"/>
              </p:ext>
            </p:extLst>
          </p:nvPr>
        </p:nvGraphicFramePr>
        <p:xfrm>
          <a:off x="631970" y="921956"/>
          <a:ext cx="10659612" cy="4086272"/>
        </p:xfrm>
        <a:graphic>
          <a:graphicData uri="http://schemas.openxmlformats.org/drawingml/2006/table">
            <a:tbl>
              <a:tblPr firstRow="1" firstCol="1" bandRow="1"/>
              <a:tblGrid>
                <a:gridCol w="5508771"/>
                <a:gridCol w="5150841"/>
              </a:tblGrid>
              <a:tr h="4086272">
                <a:tc>
                  <a:txBody>
                    <a:bodyPr/>
                    <a:lstStyle/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2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Salary:3,000</a:t>
                      </a:r>
                      <a:r>
                        <a:rPr lang="en-US" sz="3200" dirty="0">
                          <a:effectLst/>
                          <a:latin typeface="仿宋" pitchFamily="49" charset="-122"/>
                          <a:ea typeface="仿宋" pitchFamily="49" charset="-122"/>
                          <a:cs typeface="Times New Roman"/>
                        </a:rPr>
                        <a:t>-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4,000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/month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</a:t>
                      </a:r>
                      <a:r>
                        <a:rPr lang="en-US" sz="3200" kern="1200" dirty="0">
                          <a:solidFill>
                            <a:schemeClr val="tx1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  <a:cs typeface="Times New Roman"/>
                        </a:rPr>
                        <a:t>-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Require(</a:t>
                      </a: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要求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):Get up early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Time:Every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2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Salary:50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(1,000 words)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Age:no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limit(</a:t>
                      </a: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限制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Skill:good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at writing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Time:Saturday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and Sunday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631970" y="5228087"/>
            <a:ext cx="1057572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A.Teachers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wanted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B.Writers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wanted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C.Cooks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wanted	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D.Cleaners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wanted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28635" y="2514600"/>
            <a:ext cx="1115695" cy="1187450"/>
          </a:xfrm>
          <a:prstGeom prst="rect">
            <a:avLst/>
          </a:prstGeom>
        </p:spPr>
      </p:pic>
      <p:pic>
        <p:nvPicPr>
          <p:cNvPr id="13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418187" y="2581619"/>
            <a:ext cx="1727835" cy="11518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97562" y="10250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62062" y="10362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689" y="4074501"/>
            <a:ext cx="10743505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根据下面人物的描述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从上面的招聘广告中为他们选择理想的工作。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填选项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5.Xiao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Ling:I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am 40 years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old.I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can get up early and work every day.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254908"/>
              </p:ext>
            </p:extLst>
          </p:nvPr>
        </p:nvGraphicFramePr>
        <p:xfrm>
          <a:off x="659749" y="974432"/>
          <a:ext cx="10791223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5173301"/>
                <a:gridCol w="5617922"/>
              </a:tblGrid>
              <a:tr h="233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Salary:3,000-4,000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/month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Age:25-50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Require(</a:t>
                      </a: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要求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):Get up early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Time:Every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Salary:50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(1,000 words)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Age:no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limit(</a:t>
                      </a: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限制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Skill:good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at writing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Time:Saturday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and </a:t>
                      </a: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Sunday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image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147038" y="1776369"/>
            <a:ext cx="1115695" cy="1187450"/>
          </a:xfrm>
          <a:prstGeom prst="rect">
            <a:avLst/>
          </a:prstGeom>
        </p:spPr>
      </p:pic>
      <p:pic>
        <p:nvPicPr>
          <p:cNvPr id="13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488241" y="2481749"/>
            <a:ext cx="1727835" cy="11518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28023" y="548768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104495"/>
              </p:ext>
            </p:extLst>
          </p:nvPr>
        </p:nvGraphicFramePr>
        <p:xfrm>
          <a:off x="617808" y="1012096"/>
          <a:ext cx="10849942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4918926"/>
                <a:gridCol w="5931016"/>
              </a:tblGrid>
              <a:tr h="2421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Salary:4,000-7,000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/month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Age:25-40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SKill:cook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Chinese food well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Time:from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Monday to Friday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Salary:4,000-6,000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/month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Age:25-35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Subjects:English,maths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Time:from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Monday to 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Friday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24353" y="4036851"/>
            <a:ext cx="1063444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6.Mandy:I can cook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well.I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work in a Chinese restaurant.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7.Cathy:I want to teach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like children very much.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744649" y="2189634"/>
            <a:ext cx="1582360" cy="771435"/>
          </a:xfrm>
          <a:prstGeom prst="rect">
            <a:avLst/>
          </a:prstGeom>
        </p:spPr>
      </p:pic>
      <p:pic>
        <p:nvPicPr>
          <p:cNvPr id="10" name="image67.jpeg"/>
          <p:cNvPicPr/>
          <p:nvPr/>
        </p:nvPicPr>
        <p:blipFill rotWithShape="1">
          <a:blip r:embed="rId5"/>
          <a:srcRect l="6746"/>
          <a:stretch/>
        </p:blipFill>
        <p:spPr>
          <a:xfrm>
            <a:off x="9513116" y="2385060"/>
            <a:ext cx="1745681" cy="10439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459" y="41482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3459" y="54726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317335"/>
              </p:ext>
            </p:extLst>
          </p:nvPr>
        </p:nvGraphicFramePr>
        <p:xfrm>
          <a:off x="659749" y="1024766"/>
          <a:ext cx="10791223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5173301"/>
                <a:gridCol w="5617922"/>
              </a:tblGrid>
              <a:tr h="233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Salary:3,000-4,000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/month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Age:25-50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Require(</a:t>
                      </a: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要求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):Get up early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Time:Every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Salary:50 </a:t>
                      </a:r>
                      <a:r>
                        <a:rPr lang="en-US" sz="32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(1,000 words)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Age:no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limit(</a:t>
                      </a:r>
                      <a:r>
                        <a:rPr lang="zh-CN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限制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Skill:good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at writing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Time:Saturday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and </a:t>
                      </a: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Sunday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27438" y="4238347"/>
            <a:ext cx="1076249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)8.Da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Dong:I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writing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stories.I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work at the weekend.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830" y="44483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988" y="920661"/>
            <a:ext cx="108520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六、每个人都有自己的梦想职业。根据下列提示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模仿画线句子写一写。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718278"/>
              </p:ext>
            </p:extLst>
          </p:nvPr>
        </p:nvGraphicFramePr>
        <p:xfrm>
          <a:off x="761299" y="2582654"/>
          <a:ext cx="10494776" cy="2484945"/>
        </p:xfrm>
        <a:graphic>
          <a:graphicData uri="http://schemas.openxmlformats.org/drawingml/2006/table">
            <a:tbl>
              <a:tblPr firstRow="1" firstCol="1" bandRow="1"/>
              <a:tblGrid>
                <a:gridCol w="2623694"/>
                <a:gridCol w="2623694"/>
                <a:gridCol w="2623694"/>
                <a:gridCol w="2623694"/>
              </a:tblGrid>
              <a:tr h="3132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John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Lucy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Tony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Lily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7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Tu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Youyou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Zhang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Guimei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Zhong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Nanshan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Qi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Baishi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83401" y="3249207"/>
            <a:ext cx="1711469" cy="1315919"/>
          </a:xfrm>
          <a:prstGeom prst="rect">
            <a:avLst/>
          </a:prstGeom>
        </p:spPr>
      </p:pic>
      <p:pic>
        <p:nvPicPr>
          <p:cNvPr id="13" name="image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886627" y="3249207"/>
            <a:ext cx="1582995" cy="1326334"/>
          </a:xfrm>
          <a:prstGeom prst="rect">
            <a:avLst/>
          </a:prstGeom>
        </p:spPr>
      </p:pic>
      <p:pic>
        <p:nvPicPr>
          <p:cNvPr id="14" name="image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89725" y="3229039"/>
            <a:ext cx="1481152" cy="1346502"/>
          </a:xfrm>
          <a:prstGeom prst="rect">
            <a:avLst/>
          </a:prstGeom>
        </p:spPr>
      </p:pic>
      <p:pic>
        <p:nvPicPr>
          <p:cNvPr id="15" name="image7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323909" y="3181278"/>
            <a:ext cx="1355276" cy="1401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1008425"/>
            <a:ext cx="108799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Different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people have different dream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jobs.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John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wants to be a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scientist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like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Tu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Youyou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                    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816696"/>
            <a:ext cx="10891505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                     Lucy wants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 be a teacher like Zhang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Guimei.Tony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wants to be a doctor like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Zhong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Nanshan.Lily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wants to be a painter like Qi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Baishi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四年级英语下册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87845"/>
            <a:ext cx="1074350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一、照例子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office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write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clean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play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teach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paint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drive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8338" y="1732015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0301" y="1723295"/>
            <a:ext cx="17781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officer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579921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writer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6727" y="256314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cleaner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19058" y="2549985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87605" y="332556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baker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4045" y="3325559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19058" y="3325558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painter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50735" y="408849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2840"/>
            <a:ext cx="10651223" cy="416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 works like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2.Huashan is a tall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高山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3.His father is a school bus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司机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4.Lingling’s father often works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32412" y="1597653"/>
            <a:ext cx="1147895" cy="1066161"/>
          </a:xfrm>
          <a:prstGeom prst="rect">
            <a:avLst/>
          </a:prstGeom>
        </p:spPr>
      </p:pic>
      <p:pic>
        <p:nvPicPr>
          <p:cNvPr id="9" name="image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55444" y="3939615"/>
            <a:ext cx="1295234" cy="12487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82394" y="182295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bee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5917" y="2607824"/>
            <a:ext cx="18341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mountain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82965" y="3420611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3663" y="414788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night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749" y="888007"/>
            <a:ext cx="1077933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5.Police officers keep our city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安全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6.Zhang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Guimei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works very hard and changes the poor girls’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生活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7.My father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经常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uses his brush a lot.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8505" y="917364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safe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2362" y="2503834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0991" y="329158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often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6953"/>
            <a:ext cx="1085255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三、从方框中选出正确的单词或句子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填入正确的位置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注意书写要规范。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 does your mother do?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big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great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this your father?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Wu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Lei:You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 a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family.</a:t>
            </a: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636" y="2508308"/>
            <a:ext cx="10374386" cy="140935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084784" y="4039557"/>
            <a:ext cx="1548266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76235" y="4072240"/>
            <a:ext cx="6030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/>
              </a:rPr>
              <a:t>big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074E69A-030D-4ED3-A25C-DC62E9132A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121284" y="4039557"/>
            <a:ext cx="4312909" cy="7671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BF5B78-A9A9-4CBF-8CEE-345439D853EE}"/>
              </a:ext>
            </a:extLst>
          </p:cNvPr>
          <p:cNvSpPr/>
          <p:nvPr/>
        </p:nvSpPr>
        <p:spPr>
          <a:xfrm>
            <a:off x="7360535" y="4063405"/>
            <a:ext cx="370646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方正书宋_GBK"/>
              </a:rPr>
              <a:t>Is  this your father</a:t>
            </a:r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?</a:t>
            </a:r>
            <a:endParaRPr lang="zh-CN" altLang="en-US" sz="4200">
              <a:solidFill>
                <a:srgbClr val="E72582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22CA377-A475-4183-94DD-135745C30FCB}"/>
              </a:ext>
            </a:extLst>
          </p:cNvPr>
          <p:cNvSpPr/>
          <p:nvPr/>
        </p:nvSpPr>
        <p:spPr>
          <a:xfrm>
            <a:off x="663085" y="5537063"/>
            <a:ext cx="863619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Sarah:Yes,it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is.He’s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 a                   </a:t>
            </a:r>
            <a:r>
              <a:rPr lang="en-US" altLang="zh-CN" sz="36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400" dirty="0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42F1EDE-9EAB-4221-9637-3CBD59E43D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576488" y="5480169"/>
            <a:ext cx="1781179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B0E9C9D-9FB4-4FCF-B69C-D84D3F7E3EE7}"/>
              </a:ext>
            </a:extLst>
          </p:cNvPr>
          <p:cNvSpPr/>
          <p:nvPr/>
        </p:nvSpPr>
        <p:spPr>
          <a:xfrm>
            <a:off x="5144940" y="5508690"/>
            <a:ext cx="62388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方正书宋_GBK"/>
              </a:rPr>
              <a:t>PE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  <a:ea typeface="方正书宋_GB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5387230-6303-4D15-B5E3-5E242ECFBDDA}"/>
              </a:ext>
            </a:extLst>
          </p:cNvPr>
          <p:cNvSpPr/>
          <p:nvPr/>
        </p:nvSpPr>
        <p:spPr>
          <a:xfrm>
            <a:off x="805131" y="880161"/>
            <a:ext cx="1046959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 does your mother do?</a:t>
            </a:r>
            <a:r>
              <a:rPr lang="zh-CN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big</a:t>
            </a:r>
            <a:r>
              <a:rPr lang="zh-CN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great</a:t>
            </a:r>
            <a:r>
              <a:rPr lang="zh-CN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too</a:t>
            </a:r>
            <a:r>
              <a:rPr lang="zh-CN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</a:t>
            </a:r>
            <a:r>
              <a:rPr lang="zh-CN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this your father?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CDFB77E-C76F-4830-9775-E5A7461D2FF9}"/>
              </a:ext>
            </a:extLst>
          </p:cNvPr>
          <p:cNvSpPr/>
          <p:nvPr/>
        </p:nvSpPr>
        <p:spPr>
          <a:xfrm>
            <a:off x="676526" y="997497"/>
            <a:ext cx="10374386" cy="140935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648BA97-5BA2-4AB4-AB70-5D477E0DBDFD}"/>
              </a:ext>
            </a:extLst>
          </p:cNvPr>
          <p:cNvSpPr/>
          <p:nvPr/>
        </p:nvSpPr>
        <p:spPr>
          <a:xfrm>
            <a:off x="555757" y="2594088"/>
            <a:ext cx="110713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Wu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Lei:Great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Sarah:She’s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doctor.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Wu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Lei:Doctors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are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My father is a doctor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            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40200A7-0814-4635-A6F5-EB1097B805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307254" y="2900340"/>
            <a:ext cx="4909226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E840D98-1FF3-4A45-86F7-5FC16D0AA4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313674" y="5093318"/>
            <a:ext cx="1448193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DF749D4-5764-4220-A72F-559F6DE4B3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9889426" y="5067440"/>
            <a:ext cx="1336629" cy="7671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82B7893-EBFE-419C-9F03-C62ECD34462E}"/>
              </a:ext>
            </a:extLst>
          </p:cNvPr>
          <p:cNvSpPr/>
          <p:nvPr/>
        </p:nvSpPr>
        <p:spPr>
          <a:xfrm>
            <a:off x="4560362" y="5121839"/>
            <a:ext cx="10502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great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AEB6B0D-73B1-4336-A05D-38D80C5C70AC}"/>
              </a:ext>
            </a:extLst>
          </p:cNvPr>
          <p:cNvSpPr/>
          <p:nvPr/>
        </p:nvSpPr>
        <p:spPr>
          <a:xfrm>
            <a:off x="3392724" y="2942149"/>
            <a:ext cx="482375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What does your mother do</a:t>
            </a:r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420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CE3ED3-CD0F-4086-8F18-2F76C3BB7DB2}"/>
              </a:ext>
            </a:extLst>
          </p:cNvPr>
          <p:cNvSpPr/>
          <p:nvPr/>
        </p:nvSpPr>
        <p:spPr>
          <a:xfrm>
            <a:off x="10144904" y="5107578"/>
            <a:ext cx="66877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5" y="870580"/>
            <a:ext cx="106847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old man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road every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A.clean;cleans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B.cleaner;cleans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C.cleaner;clean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uncle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cook.He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A.library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B.sports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centre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C.restaurant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7901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41724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3" y="875997"/>
            <a:ext cx="106847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“Amy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的爸爸是做什么工作的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你可以这样问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 Amy’s father do?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C.Where’s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Amy’s father?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)4.—Is your mother a worker?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—No,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564" y="10255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41810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79780"/>
            <a:ext cx="1079383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Fred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想了解关于职业的知识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他找到了这些招聘广告。阅读招聘广告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955817"/>
              </p:ext>
            </p:extLst>
          </p:nvPr>
        </p:nvGraphicFramePr>
        <p:xfrm>
          <a:off x="956863" y="2153975"/>
          <a:ext cx="1015016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5075080"/>
                <a:gridCol w="5075080"/>
              </a:tblGrid>
              <a:tr h="2421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0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0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Salary:4,000</a:t>
                      </a:r>
                      <a:r>
                        <a:rPr lang="en-US" altLang="zh-CN" sz="3000" dirty="0" smtClean="0">
                          <a:effectLst/>
                          <a:latin typeface="方正仿宋_GBK" pitchFamily="65" charset="-122"/>
                          <a:ea typeface="方正仿宋_GBK" pitchFamily="65" charset="-122"/>
                          <a:cs typeface="Times New Roman" pitchFamily="18" charset="0"/>
                        </a:rPr>
                        <a:t>-</a:t>
                      </a:r>
                      <a:r>
                        <a:rPr lang="en-US" sz="30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7,000 </a:t>
                      </a:r>
                      <a:r>
                        <a:rPr lang="en-US" sz="30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/month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Age:25-40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SKill:cook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Chinese food well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Time:from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Monday to Friday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0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0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Salary:4,000</a:t>
                      </a:r>
                      <a:r>
                        <a:rPr lang="en-US" sz="3000" dirty="0">
                          <a:effectLst/>
                          <a:latin typeface="仿宋" pitchFamily="49" charset="-122"/>
                          <a:ea typeface="仿宋" pitchFamily="49" charset="-122"/>
                          <a:cs typeface="Times New Roman"/>
                        </a:rPr>
                        <a:t>-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6,000 </a:t>
                      </a:r>
                      <a:r>
                        <a:rPr lang="en-US" sz="3000" i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yuan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/month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Age:25</a:t>
                      </a:r>
                      <a:r>
                        <a:rPr lang="en-US" sz="3000" dirty="0">
                          <a:effectLst/>
                          <a:latin typeface="仿宋" pitchFamily="49" charset="-122"/>
                          <a:ea typeface="仿宋" pitchFamily="49" charset="-122"/>
                          <a:cs typeface="Times New Roman"/>
                        </a:rPr>
                        <a:t>-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35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Subjects:English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US" sz="30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maths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Time:from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Monday to 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Friday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5733" marR="25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472</Words>
  <Application>Microsoft Office PowerPoint</Application>
  <PresentationFormat>自定义</PresentationFormat>
  <Paragraphs>207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汉仪雅酷黑 95W</vt:lpstr>
      <vt:lpstr>方正大标宋简体</vt:lpstr>
      <vt:lpstr>微软雅黑</vt:lpstr>
      <vt:lpstr>Wingdings</vt:lpstr>
      <vt:lpstr>方正小标宋_GBK</vt:lpstr>
      <vt:lpstr>NEU-BZ</vt:lpstr>
      <vt:lpstr>方正隶变_GBK</vt:lpstr>
      <vt:lpstr>方正仿宋_GBK</vt:lpstr>
      <vt:lpstr>方正黑体_GBK</vt:lpstr>
      <vt:lpstr>new exer</vt:lpstr>
      <vt:lpstr>方正书宋_GBK</vt:lpstr>
      <vt:lpstr>Times New Roman</vt:lpstr>
      <vt:lpstr>仿宋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2026-02-26T07:48:07Z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