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隶变_GBK" charset="-122"/>
      <p:regular r:id="rId11"/>
    </p:embeddedFont>
    <p:embeddedFont>
      <p:font typeface="方正仿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书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56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zh-CN" sz="5600" b="1" dirty="0" smtClean="0">
                <a:latin typeface="方正大标宋_GBK" charset="-122"/>
                <a:ea typeface="方正大标宋_GBK" charset="-122"/>
              </a:rPr>
              <a:t>什么</a:t>
            </a:r>
            <a:r>
              <a:rPr lang="zh-CN" altLang="zh-CN" sz="5600" b="1" dirty="0">
                <a:latin typeface="方正大标宋_GBK" charset="-122"/>
                <a:ea typeface="方正大标宋_GBK" charset="-122"/>
              </a:rPr>
              <a:t>比猎豹的速度更快 </a:t>
            </a:r>
            <a:r>
              <a:rPr lang="en-US" altLang="zh-CN" sz="5600" b="1" dirty="0">
                <a:latin typeface="方正大标宋_GBK" charset="-122"/>
                <a:ea typeface="方正大标宋_GBK" charset="-122"/>
              </a:rPr>
              <a:t>(</a:t>
            </a:r>
            <a:r>
              <a:rPr lang="zh-CN" altLang="zh-CN" sz="5600" b="1" dirty="0">
                <a:latin typeface="方正大标宋_GBK" charset="-122"/>
                <a:ea typeface="方正大标宋_GBK" charset="-122"/>
              </a:rPr>
              <a:t>一</a:t>
            </a:r>
            <a:r>
              <a:rPr lang="en-US" altLang="zh-CN" sz="56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56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86109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1579722"/>
            <a:ext cx="11006455" cy="347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75385"/>
              </p:ext>
            </p:extLst>
          </p:nvPr>
        </p:nvGraphicFramePr>
        <p:xfrm>
          <a:off x="656732" y="2168903"/>
          <a:ext cx="1935466" cy="968579"/>
        </p:xfrm>
        <a:graphic>
          <a:graphicData uri="http://schemas.openxmlformats.org/drawingml/2006/table">
            <a:tbl>
              <a:tblPr firstRow="1" firstCol="1" bandRow="1"/>
              <a:tblGrid>
                <a:gridCol w="967733"/>
                <a:gridCol w="967733"/>
              </a:tblGrid>
              <a:tr h="9685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冠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军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05503"/>
              </p:ext>
            </p:extLst>
          </p:nvPr>
        </p:nvGraphicFramePr>
        <p:xfrm>
          <a:off x="2842788" y="2152126"/>
          <a:ext cx="1955714" cy="1010524"/>
        </p:xfrm>
        <a:graphic>
          <a:graphicData uri="http://schemas.openxmlformats.org/drawingml/2006/table">
            <a:tbl>
              <a:tblPr firstRow="1" firstCol="1" bandRow="1"/>
              <a:tblGrid>
                <a:gridCol w="977857"/>
                <a:gridCol w="977857"/>
              </a:tblGrid>
              <a:tr h="101052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18107"/>
              </p:ext>
            </p:extLst>
          </p:nvPr>
        </p:nvGraphicFramePr>
        <p:xfrm>
          <a:off x="5015539" y="2143737"/>
          <a:ext cx="1955712" cy="1010524"/>
        </p:xfrm>
        <a:graphic>
          <a:graphicData uri="http://schemas.openxmlformats.org/drawingml/2006/table">
            <a:tbl>
              <a:tblPr firstRow="1" firstCol="1" bandRow="1"/>
              <a:tblGrid>
                <a:gridCol w="977856"/>
                <a:gridCol w="977856"/>
              </a:tblGrid>
              <a:tr h="101052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691117"/>
              </p:ext>
            </p:extLst>
          </p:nvPr>
        </p:nvGraphicFramePr>
        <p:xfrm>
          <a:off x="7205065" y="2143736"/>
          <a:ext cx="1947324" cy="1002135"/>
        </p:xfrm>
        <a:graphic>
          <a:graphicData uri="http://schemas.openxmlformats.org/drawingml/2006/table">
            <a:tbl>
              <a:tblPr firstRow="1" firstCol="1" bandRow="1"/>
              <a:tblGrid>
                <a:gridCol w="973662"/>
                <a:gridCol w="973662"/>
              </a:tblGrid>
              <a:tr h="100213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522111"/>
              </p:ext>
            </p:extLst>
          </p:nvPr>
        </p:nvGraphicFramePr>
        <p:xfrm>
          <a:off x="9377814" y="2168903"/>
          <a:ext cx="1938934" cy="951801"/>
        </p:xfrm>
        <a:graphic>
          <a:graphicData uri="http://schemas.openxmlformats.org/drawingml/2006/table">
            <a:tbl>
              <a:tblPr firstRow="1" firstCol="1" bandRow="1"/>
              <a:tblGrid>
                <a:gridCol w="969467"/>
                <a:gridCol w="969467"/>
              </a:tblGrid>
              <a:tr h="9518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636952"/>
              </p:ext>
            </p:extLst>
          </p:nvPr>
        </p:nvGraphicFramePr>
        <p:xfrm>
          <a:off x="656732" y="4014481"/>
          <a:ext cx="1969022" cy="951801"/>
        </p:xfrm>
        <a:graphic>
          <a:graphicData uri="http://schemas.openxmlformats.org/drawingml/2006/table">
            <a:tbl>
              <a:tblPr firstRow="1" firstCol="1" bandRow="1"/>
              <a:tblGrid>
                <a:gridCol w="984511"/>
                <a:gridCol w="984511"/>
              </a:tblGrid>
              <a:tr h="951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约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束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67255"/>
              </p:ext>
            </p:extLst>
          </p:nvPr>
        </p:nvGraphicFramePr>
        <p:xfrm>
          <a:off x="2834401" y="4006093"/>
          <a:ext cx="1964102" cy="976968"/>
        </p:xfrm>
        <a:graphic>
          <a:graphicData uri="http://schemas.openxmlformats.org/drawingml/2006/table">
            <a:tbl>
              <a:tblPr firstRow="1" firstCol="1" bandRow="1"/>
              <a:tblGrid>
                <a:gridCol w="982051"/>
                <a:gridCol w="982051"/>
              </a:tblGrid>
              <a:tr h="97696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216201"/>
              </p:ext>
            </p:extLst>
          </p:nvPr>
        </p:nvGraphicFramePr>
        <p:xfrm>
          <a:off x="5007150" y="3997703"/>
          <a:ext cx="1972490" cy="968579"/>
        </p:xfrm>
        <a:graphic>
          <a:graphicData uri="http://schemas.openxmlformats.org/drawingml/2006/table">
            <a:tbl>
              <a:tblPr firstRow="1" firstCol="1" bandRow="1"/>
              <a:tblGrid>
                <a:gridCol w="986245"/>
                <a:gridCol w="986245"/>
              </a:tblGrid>
              <a:tr h="96857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680672"/>
              </p:ext>
            </p:extLst>
          </p:nvPr>
        </p:nvGraphicFramePr>
        <p:xfrm>
          <a:off x="7209957" y="3989315"/>
          <a:ext cx="3947400" cy="993746"/>
        </p:xfrm>
        <a:graphic>
          <a:graphicData uri="http://schemas.openxmlformats.org/drawingml/2006/table">
            <a:tbl>
              <a:tblPr firstRow="1" firstCol="1" bandRow="1"/>
              <a:tblGrid>
                <a:gridCol w="986850"/>
                <a:gridCol w="986850"/>
                <a:gridCol w="986850"/>
                <a:gridCol w="986850"/>
              </a:tblGrid>
              <a:tr h="9937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2912" y="861094"/>
            <a:ext cx="108861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二、速读全文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完成小测试。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陆地上跑得最快的动物是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鸵鸟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狮子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阅读每个自然段时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应该关注的关键词句有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事物的名称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鸵鸟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速度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72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千米每小时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每段的中心句或带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字的句子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4978" y="18413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0507" y="3346389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ABC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7938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读前面一个自然段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就能猜到后面一个自然段要讲的事物的速度会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更慢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不变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更快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7530" y="18690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840"/>
            <a:ext cx="110064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请你将课文中写到的事物按照速度的快慢排序吧。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光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游隼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火箭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猎豹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流星体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鸵鸟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高速喷气式飞机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" y="4873501"/>
            <a:ext cx="10747375" cy="8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299252" y="5080523"/>
            <a:ext cx="91097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⑦         ④         ②         ⑧         ③         ⑥         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169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方正楷体_GBK</vt:lpstr>
      <vt:lpstr>方正小标宋_GBK</vt:lpstr>
      <vt:lpstr>方正大标宋_GBK</vt:lpstr>
      <vt:lpstr>方正隶变_GBK</vt:lpstr>
      <vt:lpstr>方正仿宋_GBK</vt:lpstr>
      <vt:lpstr>方正大标宋简体</vt:lpstr>
      <vt:lpstr>Times New Roman</vt:lpstr>
      <vt:lpstr>Calibri</vt:lpstr>
      <vt:lpstr>汉仪雅酷黑 95W</vt:lpstr>
      <vt:lpstr>微软雅黑</vt:lpstr>
      <vt:lpstr>NEU-BZ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2025-09-01T00:37:41Z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