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40" r:id="rId5"/>
    <p:sldId id="541" r:id="rId6"/>
    <p:sldId id="551" r:id="rId7"/>
    <p:sldId id="542" r:id="rId8"/>
    <p:sldId id="543" r:id="rId9"/>
    <p:sldId id="544" r:id="rId10"/>
    <p:sldId id="545" r:id="rId11"/>
    <p:sldId id="546" r:id="rId12"/>
    <p:sldId id="552" r:id="rId13"/>
    <p:sldId id="553" r:id="rId14"/>
    <p:sldId id="548" r:id="rId15"/>
    <p:sldId id="554" r:id="rId16"/>
    <p:sldId id="555" r:id="rId17"/>
    <p:sldId id="556" r:id="rId18"/>
    <p:sldId id="427" r:id="rId19"/>
  </p:sldIdLst>
  <p:sldSz cx="12192000" cy="6858000"/>
  <p:notesSz cx="6858000" cy="9144000"/>
  <p:embeddedFontLst>
    <p:embeddedFont>
      <p:font typeface="方正仿宋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NEU-BZ" pitchFamily="2" charset="-122"/>
      <p:regular r:id="rId22"/>
      <p:bold r:id="rId23"/>
      <p:italic r:id="rId24"/>
      <p:boldItalic r:id="rId25"/>
    </p:embeddedFont>
    <p:embeddedFont>
      <p:font typeface="方正书宋_GBK" pitchFamily="65" charset="-122"/>
      <p:regular r:id="rId26"/>
    </p:embeddedFont>
    <p:embeddedFont>
      <p:font typeface="方正楷体_GBK" pitchFamily="65" charset="-122"/>
      <p:regular r:id="rId27"/>
    </p:embeddedFont>
    <p:embeddedFont>
      <p:font typeface="NEU-XT" pitchFamily="18" charset="-122"/>
      <p:regular r:id="rId28"/>
    </p:embeddedFont>
    <p:embeddedFont>
      <p:font typeface="方正小标宋_GBK" pitchFamily="65" charset="-122"/>
      <p:regular r:id="rId29"/>
    </p:embeddedFont>
    <p:embeddedFont>
      <p:font typeface="华文宋体" pitchFamily="2" charset="-122"/>
      <p:regular r:id="rId30"/>
    </p:embeddedFont>
    <p:embeddedFont>
      <p:font typeface="微软雅黑" pitchFamily="34" charset="-122"/>
      <p:regular r:id="rId31"/>
      <p:bold r:id="rId32"/>
    </p:embeddedFont>
    <p:embeddedFont>
      <p:font typeface="NEU-HZ" pitchFamily="2" charset="-122"/>
      <p:regular r:id="rId33"/>
      <p:italic r:id="rId34"/>
    </p:embeddedFont>
    <p:embeddedFont>
      <p:font typeface="方正隶变_GBK" charset="-122"/>
      <p:regular r:id="rId35"/>
    </p:embeddedFont>
    <p:embeddedFont>
      <p:font typeface="方正大标宋简体" charset="-122"/>
      <p:regular r:id="rId36"/>
    </p:embeddedFont>
    <p:embeddedFont>
      <p:font typeface="Calibri" pitchFamily="34" charset="0"/>
      <p:regular r:id="rId37"/>
      <p:bold r:id="rId38"/>
      <p:italic r:id="rId39"/>
      <p:boldItalic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96" y="-18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font" Target="fonts/font21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2025/8/31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/>
              <a:t>8</a:t>
            </a:r>
            <a:r>
              <a:rPr lang="zh-CN" altLang="zh-CN" sz="6000" dirty="0"/>
              <a:t>　</a:t>
            </a:r>
            <a:r>
              <a:rPr lang="zh-CN" altLang="zh-CN" sz="6000" b="1" dirty="0">
                <a:latin typeface="方正大标宋简体" charset="-122"/>
                <a:ea typeface="方正大标宋简体" charset="-122"/>
              </a:rPr>
              <a:t>冀中的地道战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3555"/>
            <a:ext cx="108867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大家又想出了许多妙法来防备。洞口准备着土和沙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可以用来灭火。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孑口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上装着吊板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如果敌人放毒气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就把吊板放下来挡住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不让毒气往里透。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下列能最准确地概括这段话主要意思的一项是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大家用土和沙灭火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用装吊板的方法挡住毒气。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大家用许多妙法来防备敌人的破坏。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敌人用火攻、放毒气等各种方式对地道进行破坏。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13928" y="334885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439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3" y="1010495"/>
            <a:ext cx="1080222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这段话说明人民的智慧</a:t>
            </a:r>
            <a:r>
              <a:rPr lang="zh-CN" altLang="zh-CN" sz="3400" spc="-150" dirty="0" smtClean="0">
                <a:latin typeface="Calibri"/>
                <a:ea typeface="宋体"/>
                <a:cs typeface="Times New Roman"/>
              </a:rPr>
              <a:t>是</a:t>
            </a:r>
            <a:r>
              <a:rPr lang="zh-CN" altLang="zh-CN" sz="3400" u="sng" spc="-15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pc="-150" dirty="0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 spc="-15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的。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填四字词语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) </a:t>
            </a:r>
            <a:endParaRPr lang="zh-CN" altLang="zh-CN" sz="3400" spc="-15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59772" y="114778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无穷无尽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439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87358"/>
            <a:ext cx="10718334" cy="5679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四、阅读课文片断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地道的式样有一百多种。就拿任丘的来说吧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村里的地道挖在街道下面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跟别村相通的地道挖在庄稼地下面。地道有四尺多高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个儿高的人弯着腰可以通过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地道的顶离地面三四尺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不妨碍上面种庄稼。地道里每隔一段距离就有一个大洞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洞顶用木料撑住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很牢靠。大洞四壁又挖了许多小洞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有的住人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有的拴牲口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有的搁东西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有的作厕所。一个洞容得下一百来人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最大的能容二百多人。洞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里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3617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87358"/>
            <a:ext cx="1071833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经常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准备着开水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干粮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被子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灯火</a:t>
            </a:r>
            <a:r>
              <a:rPr lang="en-US" altLang="zh-CN" sz="3400" dirty="0" smtClean="0">
                <a:solidFill>
                  <a:srgbClr val="FF00FF"/>
                </a:solidFill>
                <a:latin typeface="方正楷体_GBK"/>
                <a:ea typeface="宋体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在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里面住上个三五天不成问题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洞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里有通到地面的气孔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从气孔里还能漏下光线来。气孔的口子都开在隐蔽的地方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敌人很难发现。人藏在洞里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既不气闷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又不嫌暗。有的老太太把纺车也搬进来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还嗡嗡地纺线呢。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16323" y="1124125"/>
            <a:ext cx="528506" cy="47817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71778" y="1124744"/>
            <a:ext cx="528506" cy="47817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22398" y="1124744"/>
            <a:ext cx="528506" cy="47817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56240" y="1124744"/>
            <a:ext cx="528506" cy="47817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51784" y="1916832"/>
            <a:ext cx="528506" cy="47817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5964" y="4828341"/>
            <a:ext cx="1098601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读到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地道的式样有一百多种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这句话时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你会带着问题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继续往下读。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03783" y="5659337"/>
            <a:ext cx="749493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这一百多种地道都是什么式样的呢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259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941312"/>
            <a:ext cx="1085255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通过抓住关键词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地道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大洞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小洞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气孔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等。你可以了解到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地道特别危险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地道的环境幽雅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地道的构造奇妙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地道战取得成功的关键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43326" y="1941585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 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439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14525" y="887358"/>
            <a:ext cx="1071833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经常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准备着开水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干粮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被子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灯火</a:t>
            </a:r>
            <a:r>
              <a:rPr lang="en-US" altLang="zh-CN" sz="3400" dirty="0" smtClean="0">
                <a:solidFill>
                  <a:srgbClr val="FF00FF"/>
                </a:solidFill>
                <a:latin typeface="方正楷体_GBK"/>
                <a:ea typeface="宋体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在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里面住上个三五天不成问题</a:t>
            </a:r>
            <a:r>
              <a:rPr lang="zh-CN" altLang="zh-CN" sz="3400" dirty="0">
                <a:solidFill>
                  <a:srgbClr val="FF00FF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洞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里有通到地面的气孔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从气孔里还能漏下光线来。气孔的口子都开在隐蔽的地方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敌人很难发现。人藏在洞里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既不气闷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又不嫌暗。有的老太太把纺车也搬进来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还嗡嗡地纺线呢。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16323" y="1124125"/>
            <a:ext cx="528506" cy="47817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64057" y="1124744"/>
            <a:ext cx="528506" cy="47817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97899" y="1124744"/>
            <a:ext cx="528506" cy="47817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56908" y="1124744"/>
            <a:ext cx="528506" cy="47817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51784" y="1916832"/>
            <a:ext cx="528506" cy="47817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7822" y="4929270"/>
            <a:ext cx="79255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在文中的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“□”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里加上正确的标点符号。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78623" y="100822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、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68200" y="10554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、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85366" y="105543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、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384952" y="1046828"/>
            <a:ext cx="2968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33612" y="18497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675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BBC8B239-198A-4BEF-A100-2B5718AF894F}"/>
              </a:ext>
            </a:extLst>
          </p:cNvPr>
          <p:cNvGrpSpPr/>
          <p:nvPr/>
        </p:nvGrpSpPr>
        <p:grpSpPr>
          <a:xfrm>
            <a:off x="459938" y="831214"/>
            <a:ext cx="11006454" cy="5743754"/>
            <a:chOff x="459938" y="831214"/>
            <a:chExt cx="11006454" cy="5743754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F9B4120D-205C-4A18-8DD6-E3BD21EF3FF8}"/>
                </a:ext>
              </a:extLst>
            </p:cNvPr>
            <p:cNvSpPr/>
            <p:nvPr/>
          </p:nvSpPr>
          <p:spPr>
            <a:xfrm>
              <a:off x="459938" y="831214"/>
              <a:ext cx="11006454" cy="1572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 dirty="0">
                  <a:latin typeface="NEU-HZ" panose="0201060001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en-US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下面的语句体现了地道怎样的特点</a:t>
              </a:r>
              <a:r>
                <a:rPr lang="en-US" altLang="zh-CN" sz="3400" dirty="0">
                  <a:latin typeface="方正书宋_GBK" panose="03000509000000000000" pitchFamily="65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?</a:t>
              </a:r>
              <a:r>
                <a: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请你连一连。</a:t>
              </a: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地道有四尺多高　　　　　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2CBD6A6C-FDD1-4095-888F-5F5B8ADBCAC5}"/>
                </a:ext>
              </a:extLst>
            </p:cNvPr>
            <p:cNvSpPr/>
            <p:nvPr/>
          </p:nvSpPr>
          <p:spPr>
            <a:xfrm>
              <a:off x="4711779" y="2414594"/>
              <a:ext cx="2293577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400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A.</a:t>
              </a:r>
              <a:r>
                <a:rPr lang="zh-CN" altLang="zh-CN" sz="3400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隐蔽性强</a:t>
              </a:r>
              <a:endParaRPr lang="zh-CN" altLang="en-US" dirty="0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8F9190A-A603-4407-9D0B-0F66DEE2D7D1}"/>
                </a:ext>
              </a:extLst>
            </p:cNvPr>
            <p:cNvSpPr/>
            <p:nvPr/>
          </p:nvSpPr>
          <p:spPr>
            <a:xfrm>
              <a:off x="4728771" y="4005948"/>
              <a:ext cx="2276585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400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B.</a:t>
              </a:r>
              <a:r>
                <a:rPr lang="zh-CN" altLang="zh-CN" sz="3400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较为舒适</a:t>
              </a:r>
              <a:endParaRPr lang="zh-CN" altLang="en-US" dirty="0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1D3F95E4-1BE8-406D-9604-3AD9077F502B}"/>
                </a:ext>
              </a:extLst>
            </p:cNvPr>
            <p:cNvSpPr/>
            <p:nvPr/>
          </p:nvSpPr>
          <p:spPr>
            <a:xfrm>
              <a:off x="4711779" y="5537634"/>
              <a:ext cx="2385875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400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C.</a:t>
              </a:r>
              <a:r>
                <a:rPr lang="zh-CN" altLang="zh-CN" sz="3400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功能齐全　　　　　</a:t>
              </a:r>
              <a:endParaRPr lang="zh-CN" altLang="en-US" dirty="0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190EE269-6FEB-4421-AD3E-D7734A655D5C}"/>
                </a:ext>
              </a:extLst>
            </p:cNvPr>
            <p:cNvSpPr/>
            <p:nvPr/>
          </p:nvSpPr>
          <p:spPr>
            <a:xfrm>
              <a:off x="459938" y="2615521"/>
              <a:ext cx="2976295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3400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从气孔里还能漏下光线来</a:t>
              </a:r>
              <a:endParaRPr lang="zh-CN" altLang="en-US" dirty="0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7A5FC513-4D6B-4904-AEA1-89F1D3A795C3}"/>
                </a:ext>
              </a:extLst>
            </p:cNvPr>
            <p:cNvSpPr/>
            <p:nvPr/>
          </p:nvSpPr>
          <p:spPr>
            <a:xfrm>
              <a:off x="583419" y="4207383"/>
              <a:ext cx="236475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上面种庄稼</a:t>
              </a:r>
              <a:endParaRPr lang="zh-CN" altLang="en-US" dirty="0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9750FD76-CEE5-45A8-B36E-FB42FC0B8C79}"/>
                </a:ext>
              </a:extLst>
            </p:cNvPr>
            <p:cNvSpPr/>
            <p:nvPr/>
          </p:nvSpPr>
          <p:spPr>
            <a:xfrm>
              <a:off x="507374" y="5276025"/>
              <a:ext cx="2440795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3400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有的搁东西</a:t>
              </a:r>
              <a:r>
                <a:rPr lang="en-US" altLang="zh-CN" sz="3400" dirty="0">
                  <a:solidFill>
                    <a:srgbClr val="000000"/>
                  </a:solidFill>
                  <a:latin typeface="方正书宋_GBK" panose="03000509000000000000" pitchFamily="65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400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有的作厕所</a:t>
              </a:r>
              <a:endParaRPr lang="zh-CN" altLang="en-US" dirty="0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057E584E-B20D-458B-9CF9-DB399D80C1F8}"/>
                </a:ext>
              </a:extLst>
            </p:cNvPr>
            <p:cNvSpPr/>
            <p:nvPr/>
          </p:nvSpPr>
          <p:spPr>
            <a:xfrm>
              <a:off x="8407033" y="1798087"/>
              <a:ext cx="2376696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3400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有的住人</a:t>
              </a:r>
              <a:r>
                <a:rPr lang="en-US" altLang="zh-CN" sz="3400" dirty="0">
                  <a:solidFill>
                    <a:srgbClr val="000000"/>
                  </a:solidFill>
                  <a:latin typeface="方正书宋_GBK" panose="03000509000000000000" pitchFamily="65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400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有的拴牲口</a:t>
              </a:r>
              <a:endParaRPr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4098885A-1F92-41E2-98E0-9E02ADF7A40D}"/>
                </a:ext>
              </a:extLst>
            </p:cNvPr>
            <p:cNvSpPr/>
            <p:nvPr/>
          </p:nvSpPr>
          <p:spPr>
            <a:xfrm>
              <a:off x="8280903" y="3441932"/>
              <a:ext cx="2763963" cy="16619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3400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洞里准备着开水、干粮、被子、灯火</a:t>
              </a:r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6FFDAA47-3D77-4D36-B388-2B848F3319E0}"/>
                </a:ext>
              </a:extLst>
            </p:cNvPr>
            <p:cNvSpPr/>
            <p:nvPr/>
          </p:nvSpPr>
          <p:spPr>
            <a:xfrm>
              <a:off x="8204374" y="5436195"/>
              <a:ext cx="2840492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3400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村里的地道挖在街道下面</a:t>
              </a:r>
              <a:endParaRPr lang="zh-CN" altLang="en-US" dirty="0"/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2A252B67-03E9-417F-8C99-247DE239D4D8}"/>
              </a:ext>
            </a:extLst>
          </p:cNvPr>
          <p:cNvCxnSpPr>
            <a:cxnSpLocks/>
          </p:cNvCxnSpPr>
          <p:nvPr/>
        </p:nvCxnSpPr>
        <p:spPr>
          <a:xfrm>
            <a:off x="3544812" y="2158321"/>
            <a:ext cx="1293098" cy="215540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46493173-DE91-4C6D-9980-5787EBB2E0AA}"/>
              </a:ext>
            </a:extLst>
          </p:cNvPr>
          <p:cNvCxnSpPr>
            <a:cxnSpLocks/>
          </p:cNvCxnSpPr>
          <p:nvPr/>
        </p:nvCxnSpPr>
        <p:spPr>
          <a:xfrm>
            <a:off x="2924070" y="3244711"/>
            <a:ext cx="1913840" cy="106901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C752AF35-1D15-400A-98B6-DEE9DBB12F10}"/>
              </a:ext>
            </a:extLst>
          </p:cNvPr>
          <p:cNvCxnSpPr>
            <a:cxnSpLocks/>
          </p:cNvCxnSpPr>
          <p:nvPr/>
        </p:nvCxnSpPr>
        <p:spPr>
          <a:xfrm flipV="1">
            <a:off x="6844842" y="4207383"/>
            <a:ext cx="1537880" cy="10634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76F18360-A13A-4D81-9825-4913F910AF26}"/>
              </a:ext>
            </a:extLst>
          </p:cNvPr>
          <p:cNvCxnSpPr>
            <a:cxnSpLocks/>
            <a:endCxn id="15" idx="1"/>
          </p:cNvCxnSpPr>
          <p:nvPr/>
        </p:nvCxnSpPr>
        <p:spPr>
          <a:xfrm>
            <a:off x="6846634" y="2848307"/>
            <a:ext cx="1357740" cy="31572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111B8956-4C7B-4BDF-BD3E-06109D316E34}"/>
              </a:ext>
            </a:extLst>
          </p:cNvPr>
          <p:cNvCxnSpPr>
            <a:cxnSpLocks/>
          </p:cNvCxnSpPr>
          <p:nvPr/>
        </p:nvCxnSpPr>
        <p:spPr>
          <a:xfrm flipV="1">
            <a:off x="2784214" y="2886866"/>
            <a:ext cx="1944557" cy="169573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30289846-0393-4DBD-8D99-53BFD2716104}"/>
              </a:ext>
            </a:extLst>
          </p:cNvPr>
          <p:cNvCxnSpPr>
            <a:cxnSpLocks/>
          </p:cNvCxnSpPr>
          <p:nvPr/>
        </p:nvCxnSpPr>
        <p:spPr>
          <a:xfrm>
            <a:off x="2783351" y="5887467"/>
            <a:ext cx="194542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9D0D7279-9C69-449D-85ED-9DA51017A684}"/>
              </a:ext>
            </a:extLst>
          </p:cNvPr>
          <p:cNvCxnSpPr>
            <a:cxnSpLocks/>
          </p:cNvCxnSpPr>
          <p:nvPr/>
        </p:nvCxnSpPr>
        <p:spPr>
          <a:xfrm flipV="1">
            <a:off x="6844842" y="2424935"/>
            <a:ext cx="1610552" cy="342748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1506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1.jpeg">
            <a:extLst>
              <a:ext uri="{FF2B5EF4-FFF2-40B4-BE49-F238E27FC236}">
                <a16:creationId xmlns:a16="http://schemas.microsoft.com/office/drawing/2014/main" xmlns="" id="{AC666C02-E894-4CA5-B12E-91B71274258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04387" y="876142"/>
            <a:ext cx="3293197" cy="60562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7728A31-6B70-49F6-835E-5CC872C73C77}"/>
              </a:ext>
            </a:extLst>
          </p:cNvPr>
          <p:cNvSpPr/>
          <p:nvPr/>
        </p:nvSpPr>
        <p:spPr>
          <a:xfrm>
            <a:off x="404387" y="1537457"/>
            <a:ext cx="11107527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假如课后老师组织大家参观了冉庄地道战遗址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请你结合材料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为遗址写一则宣传语。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AC73FC3-B460-4D78-ACEC-E869790F72D5}"/>
              </a:ext>
            </a:extLst>
          </p:cNvPr>
          <p:cNvSpPr/>
          <p:nvPr/>
        </p:nvSpPr>
        <p:spPr>
          <a:xfrm>
            <a:off x="3030940" y="2667939"/>
            <a:ext cx="8218717" cy="318811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ot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“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七七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事变后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冉庄人民为保护自己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抗御外侮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于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1938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年开挖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最后挖成长达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千米的地道网。冉庄民兵利用这些地道作战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72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次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杀伤敌人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余人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为祖国人民的解放事业作出了卓越贡献。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BA67C8C-C115-461D-B9DF-1DFECAD2F75E}"/>
              </a:ext>
            </a:extLst>
          </p:cNvPr>
          <p:cNvSpPr/>
          <p:nvPr/>
        </p:nvSpPr>
        <p:spPr>
          <a:xfrm>
            <a:off x="1455866" y="6049251"/>
            <a:ext cx="1034507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冉庄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遗址人人观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革命精神代代传。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image40.jpeg">
            <a:extLst>
              <a:ext uri="{FF2B5EF4-FFF2-40B4-BE49-F238E27FC236}">
                <a16:creationId xmlns:a16="http://schemas.microsoft.com/office/drawing/2014/main" xmlns="" id="{D8DF82BB-E191-4EAC-959A-39A39DD8C0F8}"/>
              </a:ext>
            </a:extLst>
          </p:cNvPr>
          <p:cNvPicPr/>
          <p:nvPr/>
        </p:nvPicPr>
        <p:blipFill rotWithShape="1">
          <a:blip r:embed="rId5"/>
          <a:srcRect l="26110" r="10260"/>
          <a:stretch/>
        </p:blipFill>
        <p:spPr>
          <a:xfrm>
            <a:off x="277771" y="2840946"/>
            <a:ext cx="2475398" cy="29535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2177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54E7470-052F-435D-B73D-89E9EEB6B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86" y="933531"/>
            <a:ext cx="3829826" cy="610852"/>
          </a:xfrm>
          <a:prstGeom prst="rect">
            <a:avLst/>
          </a:prstGeom>
        </p:spPr>
      </p:pic>
      <p:pic>
        <p:nvPicPr>
          <p:cNvPr id="8" name="image4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697664" y="933531"/>
            <a:ext cx="1655445" cy="1439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1027" y="1772911"/>
            <a:ext cx="1077088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qīn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lüè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者不仅在这座小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shān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qiū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上设置了碉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bǎo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还在山脚下设了很多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yǐn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bì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xiàn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jǐnɡ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试图阻止我军战士的前进。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15075" y="270518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侵略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41058" y="277318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山丘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43425" y="35525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68686" y="354816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隐蔽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74291" y="43297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陷阱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3139" y="861094"/>
            <a:ext cx="1082427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小区门口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ɡuǎi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wān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处堆放的垃圾严重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fánɡ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ài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了人们的出行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王爷爷发挥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dǎnɡ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yuán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模范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带头作用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主动把垃圾清理干净了。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27827" y="105276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拐弯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1521" y="18366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妨碍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21698" y="17767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党员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5" y="879456"/>
            <a:ext cx="1065122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二、根据要求选择。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下列读音、书写有误的一项是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搁板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gē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隐蔽　　 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陷坑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xiàn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拐弯　 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岔道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chà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党员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堡垒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lěi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妨碍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E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任丘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rèn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侵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咯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F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建筑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zhù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奇迹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90421" y="288757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333665" y="286378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40087" y="365690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811837" y="364781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40086" y="444546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659732" y="441960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10966" y="186487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439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824" y="851648"/>
            <a:ext cx="10864370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地道战取得成功的关键是什么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下面说法正确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方正仿宋_GBK"/>
                <a:cs typeface="Times New Roman"/>
              </a:rPr>
              <a:t>。</a:t>
            </a:r>
            <a:endParaRPr lang="en-US" altLang="zh-CN" sz="3400" dirty="0" smtClean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在中国共产党的领导下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人民群众能够发挥智慧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创造新的斗争方式。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地道具有独特的优势和特点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设计精巧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易守难攻。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中国人民在艰苦的斗争环境中表现出来了保家卫国的勇气和力量。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一切敌人都是纸老虎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敌人愚蠢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不堪一击。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98463" y="996686"/>
            <a:ext cx="11031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ABC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439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2" y="861094"/>
            <a:ext cx="1084416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下面的阅读体会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不正确的一项是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看到课文题目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我产生了疑问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地道是什么样的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在地道里怎么打仗呢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带着这些问题读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我对课文内容理解得更快了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阅读速度也快了。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读到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人在地道里怎么能了解地面上的情况呢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我就知道这段话要讲什么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所以我读得很快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741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2" y="861094"/>
            <a:ext cx="1084416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下面的阅读体会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不正确的一项是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文末讲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有了地道战这个斗争方式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敌人毒辣透顶的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‘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扫荡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’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被粉碎了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我觉得这句话有点不符合实际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地道战的作用没有那么大。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读到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说起地道战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简直是个奇迹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让我产生一种想继续往下读的欲望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我想知道为什么说它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是个奇迹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这句话增强了我的阅读兴趣。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66076" y="106934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439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51052"/>
            <a:ext cx="1081900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三、品读句子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冀中平原上的人民不但坚持了生产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还有力地打击了敌人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在我国抗日战争史上留下了惊人的奇迹。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奇迹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在文中指的是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这句话主要表达了对冀中人民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赞扬。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560154" y="325674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地道战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4036" y="3872300"/>
            <a:ext cx="10357821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与敌人斗争中展现出来的顽强斗志和无穷智慧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439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72105"/>
            <a:ext cx="1093027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在广阔平原的地底下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挖了不计其数的地道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横的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竖的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直的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弯的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家家相连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村村相通。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不计其数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说明地道的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多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横的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竖的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直的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弯的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说明地道的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多。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这句话的主要意思是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67650" y="247042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数量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81554" y="325843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式样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00349" y="4019547"/>
            <a:ext cx="544911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地道样式众多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互相连通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439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997</Words>
  <Application>Microsoft Office PowerPoint</Application>
  <PresentationFormat>自定义</PresentationFormat>
  <Paragraphs>129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Arial</vt:lpstr>
      <vt:lpstr>宋体</vt:lpstr>
      <vt:lpstr>方正仿宋_GBK</vt:lpstr>
      <vt:lpstr>方正黑体_GBK</vt:lpstr>
      <vt:lpstr>Wingdings</vt:lpstr>
      <vt:lpstr>NEU-BZ</vt:lpstr>
      <vt:lpstr>方正书宋_GBK</vt:lpstr>
      <vt:lpstr>方正楷体_GBK</vt:lpstr>
      <vt:lpstr>Times New Roman</vt:lpstr>
      <vt:lpstr>NEU-XT</vt:lpstr>
      <vt:lpstr>汉仪雅酷黑 95W</vt:lpstr>
      <vt:lpstr>方正小标宋_GBK</vt:lpstr>
      <vt:lpstr>华文宋体</vt:lpstr>
      <vt:lpstr>微软雅黑</vt:lpstr>
      <vt:lpstr>NEU-HZ</vt:lpstr>
      <vt:lpstr>方正隶变_GBK</vt:lpstr>
      <vt:lpstr>方正大标宋简体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253</cp:revision>
  <dcterms:created xsi:type="dcterms:W3CDTF">2019-06-19T02:08:00Z</dcterms:created>
  <dcterms:modified xsi:type="dcterms:W3CDTF">2025-08-31T01:48:08Z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