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40" r:id="rId5"/>
    <p:sldId id="555" r:id="rId6"/>
    <p:sldId id="556" r:id="rId7"/>
    <p:sldId id="498" r:id="rId8"/>
    <p:sldId id="557" r:id="rId9"/>
    <p:sldId id="539" r:id="rId10"/>
    <p:sldId id="558" r:id="rId11"/>
    <p:sldId id="559" r:id="rId12"/>
    <p:sldId id="427" r:id="rId13"/>
  </p:sldIdLst>
  <p:sldSz cx="12192000" cy="6858000"/>
  <p:notesSz cx="6858000" cy="9144000"/>
  <p:embeddedFontLst>
    <p:embeddedFont>
      <p:font typeface="NEU-B6" pitchFamily="18" charset="-122"/>
      <p:regular r:id="rId14"/>
      <p:italic r:id="rId15"/>
    </p:embeddedFont>
    <p:embeddedFont>
      <p:font typeface="微软雅黑" pitchFamily="34" charset="-122"/>
      <p:regular r:id="rId16"/>
      <p:bold r:id="rId17"/>
    </p:embeddedFont>
    <p:embeddedFont>
      <p:font typeface="方正黑体_GBK" pitchFamily="65" charset="-122"/>
      <p:regular r:id="rId18"/>
    </p:embeddedFont>
    <p:embeddedFont>
      <p:font typeface="方正小标宋_GBK" pitchFamily="65" charset="-122"/>
      <p:regular r:id="rId19"/>
    </p:embeddedFont>
    <p:embeddedFont>
      <p:font typeface="NEU-HZ" pitchFamily="2" charset="-122"/>
      <p:regular r:id="rId20"/>
      <p:italic r:id="rId21"/>
    </p:embeddedFont>
    <p:embeddedFont>
      <p:font typeface="NEU-BZ" pitchFamily="2" charset="-122"/>
      <p:regular r:id="rId22"/>
      <p:bold r:id="rId23"/>
      <p:italic r:id="rId24"/>
      <p:boldItalic r:id="rId25"/>
    </p:embeddedFont>
    <p:embeddedFont>
      <p:font typeface="方正隶变_GBK" charset="-122"/>
      <p:regular r:id="rId26"/>
    </p:embeddedFont>
    <p:embeddedFont>
      <p:font typeface="方正仿宋_GBK" pitchFamily="65" charset="-122"/>
      <p:regular r:id="rId27"/>
    </p:embeddedFont>
    <p:embeddedFont>
      <p:font typeface="方正书宋_GBK" pitchFamily="65" charset="-122"/>
      <p:regular r:id="rId28"/>
    </p:embeddedFont>
    <p:embeddedFont>
      <p:font typeface="华文宋体" pitchFamily="2" charset="-122"/>
      <p:regular r:id="rId29"/>
    </p:embeddedFont>
    <p:embeddedFont>
      <p:font typeface="方正大标宋简体" charset="-122"/>
      <p:regular r:id="rId30"/>
    </p:embeddedFont>
    <p:embeddedFont>
      <p:font typeface="楷体" pitchFamily="49" charset="-122"/>
      <p:regular r:id="rId31"/>
    </p:embeddedFont>
    <p:embeddedFont>
      <p:font typeface="方正大标宋_GBK" charset="-122"/>
      <p:regular r:id="rId32"/>
    </p:embeddedFont>
    <p:embeddedFont>
      <p:font typeface="方正楷体_GBK" pitchFamily="65" charset="-122"/>
      <p:regular r:id="rId33"/>
    </p:embeddedFont>
    <p:embeddedFont>
      <p:font typeface="仿宋" pitchFamily="49" charset="-122"/>
      <p:regular r:id="rId34"/>
    </p:embeddedFont>
    <p:embeddedFont>
      <p:font typeface="NEU-XT" pitchFamily="18" charset="-122"/>
      <p:regular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font" Target="fonts/font2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font" Target="fonts/font20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font" Target="fonts/font19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font" Target="fonts/font22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2025/8/20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12.jpe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7.tif"/><Relationship Id="rId5" Type="http://schemas.openxmlformats.org/officeDocument/2006/relationships/image" Target="../media/image6.tif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9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0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 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珍珠鸟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69" y="861094"/>
            <a:ext cx="1070155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为了写出麻雀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识破人们布下的种种圈套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时的那种紧张、小心翼翼的状态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作者用了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等词对此进行了细致的描写。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53011" y="172457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盯着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00593" y="172457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叫着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1888" y="249022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腾身而去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8097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690694" y="975031"/>
            <a:ext cx="1063444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读选文中画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         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的句子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结合课文中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信赖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往往创造出美好的境界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谈谈你的感受。</a:t>
            </a:r>
          </a:p>
        </p:txBody>
      </p:sp>
      <p:pic>
        <p:nvPicPr>
          <p:cNvPr id="11" name="image3.jpeg" descr="source:si_idp825123264;FounderCE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6311" y="1215091"/>
            <a:ext cx="986965" cy="54767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83640" y="2505670"/>
            <a:ext cx="1024016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动物是我们的伙伴</a:t>
            </a:r>
            <a:r>
              <a:rPr lang="en-US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我们不应该伤害它们</a:t>
            </a:r>
            <a:r>
              <a:rPr lang="en-US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而应该和它们和谐相处。我们应该对自然界的生灵多一分关怀</a:t>
            </a:r>
            <a:r>
              <a:rPr lang="en-US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让它们依赖我们</a:t>
            </a:r>
            <a:r>
              <a:rPr lang="en-US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只有这样</a:t>
            </a:r>
            <a:r>
              <a:rPr lang="en-US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我们的世界才会更美好。　</a:t>
            </a:r>
            <a:r>
              <a:rPr lang="en-US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 </a:t>
            </a:r>
            <a:endParaRPr lang="zh-CN" altLang="en-US" sz="3400" b="1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8097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54E7470-052F-435D-B73D-89E9EEB6B7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86" y="933531"/>
            <a:ext cx="3829826" cy="610852"/>
          </a:xfrm>
          <a:prstGeom prst="rect">
            <a:avLst/>
          </a:prstGeom>
        </p:spPr>
      </p:pic>
      <p:pic>
        <p:nvPicPr>
          <p:cNvPr id="8" name="image1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697664" y="933531"/>
            <a:ext cx="1655445" cy="14395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5193" y="1544383"/>
            <a:ext cx="1059530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一、下列每小题词语中都有一个加点字的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读音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是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错误的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请选出来。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熟悉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xī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雏儿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chú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C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垂蔓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màn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zh-CN" altLang="en-US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似的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sì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              (           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待一会儿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dāi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           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B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眼睑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liǎn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C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眸子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móu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D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享受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xiǎnɡ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       (           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25600" y="3971235"/>
            <a:ext cx="4892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D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56056" y="5595976"/>
            <a:ext cx="4587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752759" y="351981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/>
          <p:cNvSpPr txBox="1"/>
          <p:nvPr/>
        </p:nvSpPr>
        <p:spPr>
          <a:xfrm>
            <a:off x="6200323" y="351289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52759" y="427901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/>
          <p:cNvSpPr txBox="1"/>
          <p:nvPr/>
        </p:nvSpPr>
        <p:spPr>
          <a:xfrm>
            <a:off x="6189188" y="427062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/>
          <p:cNvSpPr txBox="1"/>
          <p:nvPr/>
        </p:nvSpPr>
        <p:spPr>
          <a:xfrm>
            <a:off x="1301152" y="508995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/>
          <p:cNvSpPr txBox="1"/>
          <p:nvPr/>
        </p:nvSpPr>
        <p:spPr>
          <a:xfrm>
            <a:off x="6515255" y="508156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/>
          <p:cNvSpPr txBox="1"/>
          <p:nvPr/>
        </p:nvSpPr>
        <p:spPr>
          <a:xfrm>
            <a:off x="1301151" y="590375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/>
          <p:cNvSpPr txBox="1"/>
          <p:nvPr/>
        </p:nvSpPr>
        <p:spPr>
          <a:xfrm>
            <a:off x="6113686" y="590375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15192" y="875342"/>
            <a:ext cx="1067638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二、品读句子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哟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雏儿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正是这小家伙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从全文来看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作者先后</a:t>
            </a:r>
            <a:r>
              <a:rPr lang="zh-CN" altLang="zh-CN" sz="3400" u="sng" dirty="0">
                <a:solidFill>
                  <a:schemeClr val="tx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chemeClr val="tx2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chemeClr val="tx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次称呼小珍珠鸟为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小家伙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就像父亲称呼自己的孩子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从中能体会到作者对小珍珠鸟的</a:t>
            </a:r>
            <a:r>
              <a:rPr lang="zh-CN" altLang="zh-CN" sz="3400" u="sng" dirty="0">
                <a:solidFill>
                  <a:schemeClr val="tx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chemeClr val="tx2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chemeClr val="tx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之情。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53386" y="257580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四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73665" y="408595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喜爱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71391"/>
            <a:ext cx="1069316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下列不能体现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信赖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往往创造出美好的境界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的一幅图是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pic>
        <p:nvPicPr>
          <p:cNvPr id="8" name="image2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408271" y="2521957"/>
            <a:ext cx="1727835" cy="1691640"/>
          </a:xfrm>
          <a:prstGeom prst="rect">
            <a:avLst/>
          </a:prstGeom>
        </p:spPr>
      </p:pic>
      <p:pic>
        <p:nvPicPr>
          <p:cNvPr id="9" name="image21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4878204" y="2360032"/>
            <a:ext cx="1835785" cy="1799590"/>
          </a:xfrm>
          <a:prstGeom prst="rect">
            <a:avLst/>
          </a:prstGeom>
        </p:spPr>
      </p:pic>
      <p:pic>
        <p:nvPicPr>
          <p:cNvPr id="10" name="image22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8969643" y="2398487"/>
            <a:ext cx="1835785" cy="179959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53030" y="4261966"/>
            <a:ext cx="3198854" cy="25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/>
              </a:rPr>
              <a:t>一场山火中</a:t>
            </a:r>
            <a:r>
              <a:rPr lang="en-US" altLang="zh-CN" sz="3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/>
              </a:rPr>
              <a:t>一只</a:t>
            </a:r>
            <a:r>
              <a:rPr lang="zh-CN" altLang="zh-CN" sz="3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/>
              </a:rPr>
              <a:t>袋鼠主动</a:t>
            </a:r>
            <a:r>
              <a:rPr lang="zh-CN" altLang="zh-CN" sz="3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/>
              </a:rPr>
              <a:t>靠近人类寻求水源。</a:t>
            </a:r>
            <a:endParaRPr lang="zh-CN" altLang="en-US" sz="3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52001" y="4125537"/>
            <a:ext cx="3287997" cy="232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/>
              </a:rPr>
              <a:t>一条小鱼在小河里自由自在地游来游去。</a:t>
            </a:r>
            <a:endParaRPr lang="zh-CN" altLang="en-US" sz="3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13490" y="4124539"/>
            <a:ext cx="3248760" cy="232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/>
              </a:rPr>
              <a:t>大熊猫亲昵地抱着饲养员的腿</a:t>
            </a:r>
            <a:r>
              <a:rPr lang="en-US" altLang="zh-CN" sz="3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/>
              </a:rPr>
              <a:t>就是不撒手。</a:t>
            </a:r>
            <a:endParaRPr lang="zh-CN" altLang="en-US" sz="3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30251" y="178407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574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50637F8-DFAE-4C2F-8623-C672ABF22464}"/>
              </a:ext>
            </a:extLst>
          </p:cNvPr>
          <p:cNvSpPr/>
          <p:nvPr/>
        </p:nvSpPr>
        <p:spPr>
          <a:xfrm>
            <a:off x="505460" y="852719"/>
            <a:ext cx="8153194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三、根据课文内容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补全下面的思维导图。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AC86BF8-18B2-47D0-B0EC-C471638831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687" y="1773132"/>
            <a:ext cx="9908663" cy="4152816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55DA612-E77D-4317-B47B-128E4177EF4E}"/>
              </a:ext>
            </a:extLst>
          </p:cNvPr>
          <p:cNvSpPr txBox="1"/>
          <p:nvPr/>
        </p:nvSpPr>
        <p:spPr>
          <a:xfrm>
            <a:off x="7170344" y="2055994"/>
            <a:ext cx="312777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4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渐渐敢瞅 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en-US" sz="34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我”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89F9CDD-AF6C-4A25-A206-1693080A187A}"/>
              </a:ext>
            </a:extLst>
          </p:cNvPr>
          <p:cNvSpPr txBox="1"/>
          <p:nvPr/>
        </p:nvSpPr>
        <p:spPr>
          <a:xfrm>
            <a:off x="7991849" y="6091383"/>
            <a:ext cx="323678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4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（接着下一页）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2982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DAF7537-0DF6-42ED-BF2E-6183A3B7055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8" t="9083" r="1579"/>
          <a:stretch/>
        </p:blipFill>
        <p:spPr>
          <a:xfrm>
            <a:off x="261396" y="1228985"/>
            <a:ext cx="11669208" cy="455213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3240216-B798-4FCF-83A7-FD51650CFB1C}"/>
              </a:ext>
            </a:extLst>
          </p:cNvPr>
          <p:cNvSpPr txBox="1"/>
          <p:nvPr/>
        </p:nvSpPr>
        <p:spPr>
          <a:xfrm>
            <a:off x="4390295" y="1454512"/>
            <a:ext cx="323678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4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啄笔尖、啄手指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EE18A2C-8605-44C5-AC99-0E2664DF0505}"/>
              </a:ext>
            </a:extLst>
          </p:cNvPr>
          <p:cNvSpPr txBox="1"/>
          <p:nvPr/>
        </p:nvSpPr>
        <p:spPr>
          <a:xfrm>
            <a:off x="1084844" y="4998849"/>
            <a:ext cx="192873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4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不动声色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15C53CF-2029-4B59-BB31-8C067FB8A0BE}"/>
              </a:ext>
            </a:extLst>
          </p:cNvPr>
          <p:cNvSpPr txBox="1"/>
          <p:nvPr/>
        </p:nvSpPr>
        <p:spPr>
          <a:xfrm>
            <a:off x="7956439" y="1557723"/>
            <a:ext cx="39741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-15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趴在 </a:t>
            </a:r>
            <a:r>
              <a:rPr lang="en-US" altLang="zh-CN" sz="3200" spc="-15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en-US" sz="3200" spc="-15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我”肩头睡着了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8B1247B-5E38-440A-84C5-54802BF8B845}"/>
              </a:ext>
            </a:extLst>
          </p:cNvPr>
          <p:cNvSpPr txBox="1"/>
          <p:nvPr/>
        </p:nvSpPr>
        <p:spPr>
          <a:xfrm>
            <a:off x="8028191" y="5013462"/>
            <a:ext cx="3672800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4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手中的笔不觉停了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6528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2DA7A15-1912-4047-A776-83B4C1A38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1007"/>
            <a:ext cx="3415687" cy="6159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8747" y="1611783"/>
            <a:ext cx="1070155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阅读短文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回答问题。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                      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麻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雀 </a:t>
            </a:r>
            <a:r>
              <a:rPr lang="en-US" altLang="zh-CN" sz="3400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节选</a:t>
            </a:r>
            <a:r>
              <a:rPr lang="en-US" altLang="zh-CN" sz="3400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这种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活在人间的鸟儿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长得细长精瘦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有一双显得过大的黑眼睛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目光却十分锐利。由于时时提防人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它得处处盯着人的一举一动。脑袋仿佛一刻不停地转动着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机警地左顾右盼。它们每时每刻都在躲着人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不叫人接近它们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4" y="861094"/>
            <a:ext cx="1070155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哪怕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那个人并没有看见它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它也赶忙逃掉。</a:t>
            </a:r>
            <a:r>
              <a:rPr lang="zh-CN" altLang="zh-CN" sz="3400" u="wavy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它要在人间觅食</a:t>
            </a:r>
            <a:r>
              <a:rPr lang="en-US" altLang="zh-CN" sz="3400" u="wavy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还要识破人们布下的种种圈套</a:t>
            </a:r>
            <a:r>
              <a:rPr lang="en-US" altLang="zh-CN" sz="3400" u="wavy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诸如支起的箩筐</a:t>
            </a:r>
            <a:r>
              <a:rPr lang="en-US" altLang="zh-CN" sz="3400" u="wavy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挂在树上的铁夹子</a:t>
            </a:r>
            <a:r>
              <a:rPr lang="en-US" altLang="zh-CN" sz="3400" u="wavy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张在空中的透明的网</a:t>
            </a:r>
            <a:r>
              <a:rPr lang="en-US" altLang="zh-CN" sz="3400" u="wavy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等等。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有时地上有一粒亮晶晶的米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它也只能用饥渴的眼睛远远盯着它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却没有飞过去叼起米来的勇气。它盯着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叫着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然后腾身而去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——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这是因为它看见了米粒旁边有东西在晃动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惹起它的疑心或警觉。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712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953815"/>
            <a:ext cx="1054216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选文主要描写了麻雀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和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的特点。围绕这两个特点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作者主要写了三个方面的内容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请将下面的思维导图补充完整。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时时提防人 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6"/>
                <a:ea typeface="方正楷体_GBK"/>
                <a:cs typeface="Times New Roman"/>
              </a:rPr>
              <a:t>——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——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02966" y="9851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机警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74464" y="9851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多疑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25564" y="342900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每时每刻躲着人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7836" y="4217457"/>
            <a:ext cx="49808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识破人们布下的种种圈套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226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506</Words>
  <Application>Microsoft Office PowerPoint</Application>
  <PresentationFormat>自定义</PresentationFormat>
  <Paragraphs>80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4" baseType="lpstr">
      <vt:lpstr>Arial</vt:lpstr>
      <vt:lpstr>宋体</vt:lpstr>
      <vt:lpstr>NEU-B6</vt:lpstr>
      <vt:lpstr>微软雅黑</vt:lpstr>
      <vt:lpstr>方正黑体_GBK</vt:lpstr>
      <vt:lpstr>方正小标宋_GBK</vt:lpstr>
      <vt:lpstr>NEU-HZ</vt:lpstr>
      <vt:lpstr>NEU-BZ</vt:lpstr>
      <vt:lpstr>方正隶变_GBK</vt:lpstr>
      <vt:lpstr>方正仿宋_GBK</vt:lpstr>
      <vt:lpstr>Wingdings</vt:lpstr>
      <vt:lpstr>方正书宋_GBK</vt:lpstr>
      <vt:lpstr>华文宋体</vt:lpstr>
      <vt:lpstr>方正大标宋简体</vt:lpstr>
      <vt:lpstr>楷体</vt:lpstr>
      <vt:lpstr>方正大标宋_GBK</vt:lpstr>
      <vt:lpstr>方正楷体_GBK</vt:lpstr>
      <vt:lpstr>汉仪雅酷黑 95W</vt:lpstr>
      <vt:lpstr>Times New Roman</vt:lpstr>
      <vt:lpstr>仿宋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248</cp:revision>
  <dcterms:created xsi:type="dcterms:W3CDTF">2019-06-19T02:08:00Z</dcterms:created>
  <dcterms:modified xsi:type="dcterms:W3CDTF">2025-08-20T08:33:22Z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