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12" r:id="rId4"/>
    <p:sldId id="518" r:id="rId5"/>
    <p:sldId id="427" r:id="rId6"/>
  </p:sldIdLst>
  <p:sldSz cx="12192000" cy="6858000"/>
  <p:notesSz cx="6858000" cy="9144000"/>
  <p:embeddedFontLst>
    <p:embeddedFont>
      <p:font typeface="NEU-BZ" panose="02010600010101010101" pitchFamily="2" charset="-122"/>
      <p:regular r:id="rId7"/>
      <p:bold r:id="rId8"/>
      <p:italic r:id="rId9"/>
      <p:boldItalic r:id="rId10"/>
    </p:embeddedFont>
    <p:embeddedFont>
      <p:font typeface="NEU-HZ" panose="02010600010101010101" pitchFamily="2" charset="-122"/>
      <p:regular r:id="rId11"/>
      <p:italic r:id="rId12"/>
    </p:embeddedFont>
    <p:embeddedFont>
      <p:font typeface="方正仿宋_GBK" panose="03000509000000000000" pitchFamily="65" charset="-122"/>
      <p:regular r:id="rId13"/>
    </p:embeddedFont>
    <p:embeddedFont>
      <p:font typeface="方正黑体_GBK" panose="03000509000000000000" pitchFamily="65" charset="-122"/>
      <p:regular r:id="rId14"/>
    </p:embeddedFont>
    <p:embeddedFont>
      <p:font typeface="方正楷体_GBK" panose="03000509000000000000" pitchFamily="65" charset="-122"/>
      <p:regular r:id="rId15"/>
    </p:embeddedFont>
    <p:embeddedFont>
      <p:font typeface="方正书宋_GBK" panose="03000509000000000000" pitchFamily="65" charset="-122"/>
      <p:regular r:id="rId16"/>
    </p:embeddedFont>
    <p:embeddedFont>
      <p:font typeface="方正大标宋_GBK" panose="03000509000000000000" pitchFamily="65" charset="-122"/>
      <p:regular r:id="rId17"/>
    </p:embeddedFont>
    <p:embeddedFont>
      <p:font typeface="方正大标宋简体" panose="02000000000000000000" pitchFamily="2" charset="-122"/>
      <p:regular r:id="rId18"/>
    </p:embeddedFont>
    <p:embeddedFont>
      <p:font typeface="方正隶变_GBK" panose="03000509000000000000" pitchFamily="65" charset="-122"/>
      <p:regular r:id="rId19"/>
    </p:embeddedFont>
    <p:embeddedFont>
      <p:font typeface="方正小标宋_GBK" panose="03000509000000000000" pitchFamily="65" charset="-122"/>
      <p:regular r:id="rId20"/>
    </p:embeddedFont>
    <p:embeddedFont>
      <p:font typeface="微软雅黑" panose="020B0503020204020204" pitchFamily="34" charset="-122"/>
      <p:regular r:id="rId21"/>
      <p:bold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82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5.fntdata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commentAuthors" Target="commentAuthors.xml"/><Relationship Id="rId10" Type="http://schemas.openxmlformats.org/officeDocument/2006/relationships/font" Target="fonts/font4.fntdata"/><Relationship Id="rId19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font" Target="fonts/font16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2025/11/20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50 </a:t>
            </a:r>
            <a:r>
              <a:rPr lang="zh-CN" altLang="en-US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语文园地六 </a:t>
            </a: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二</a:t>
            </a: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en-US" sz="6000" b="1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486867F-C67C-48EF-A190-35842E354501}"/>
              </a:ext>
            </a:extLst>
          </p:cNvPr>
          <p:cNvSpPr/>
          <p:nvPr/>
        </p:nvSpPr>
        <p:spPr>
          <a:xfrm>
            <a:off x="414069" y="946407"/>
            <a:ext cx="11188461" cy="5410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2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一、下列对场景描写作用的分析正确的有</a:t>
            </a:r>
            <a:r>
              <a:rPr lang="en-US" altLang="zh-CN" sz="320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20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多选</a:t>
            </a:r>
            <a:r>
              <a:rPr lang="en-US" altLang="zh-CN" sz="320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2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铃声一响</a:t>
            </a:r>
            <a:r>
              <a:rPr lang="en-US" altLang="zh-CN" sz="320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顿时人影错杂</a:t>
            </a:r>
            <a:r>
              <a:rPr lang="en-US" altLang="zh-CN" sz="320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奔往不同方向</a:t>
            </a:r>
            <a:r>
              <a:rPr lang="en-US" altLang="zh-CN" sz="320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但是在纷乱的人群里</a:t>
            </a:r>
            <a:r>
              <a:rPr lang="en-US" altLang="zh-CN" sz="320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我无比清楚地看着自己孩子的背影</a:t>
            </a:r>
            <a:r>
              <a:rPr lang="en-US" altLang="zh-CN" sz="320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就好像在一百个婴儿同时哭声大作时</a:t>
            </a:r>
            <a:r>
              <a:rPr lang="en-US" altLang="zh-CN" sz="320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你仍旧能够准确听出自己那一个的位置。儿子背着一个五颜六色的书包往前走</a:t>
            </a:r>
            <a:r>
              <a:rPr lang="en-US" altLang="zh-CN" sz="320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但是他不断地回头</a:t>
            </a:r>
            <a:r>
              <a:rPr lang="en-US" altLang="zh-CN" sz="320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好像穿越一条无边无际的时空长河</a:t>
            </a:r>
            <a:r>
              <a:rPr lang="en-US" altLang="zh-CN" sz="320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他的视线和我凝望的眼光隔空交会。</a:t>
            </a:r>
            <a:endParaRPr lang="zh-CN" altLang="zh-CN" sz="32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烘托了儿子对母亲的依恋　</a:t>
            </a:r>
            <a:r>
              <a:rPr lang="zh-CN" altLang="zh-CN" sz="32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渲染了分别时纷乱的氛围</a:t>
            </a:r>
            <a:endParaRPr lang="zh-CN" altLang="zh-CN" sz="32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渲染了分别时热闹、繁荣的景象</a:t>
            </a:r>
            <a:r>
              <a:rPr lang="en-US" altLang="zh-CN" sz="32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D.</a:t>
            </a:r>
            <a:r>
              <a:rPr lang="zh-CN" altLang="zh-CN" sz="32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烘托母亲对儿子的担心</a:t>
            </a:r>
            <a:endParaRPr lang="zh-CN" altLang="zh-CN" sz="32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D4490FC-7348-4573-AFE0-551815E84F7C}"/>
              </a:ext>
            </a:extLst>
          </p:cNvPr>
          <p:cNvSpPr/>
          <p:nvPr/>
        </p:nvSpPr>
        <p:spPr>
          <a:xfrm>
            <a:off x="8330466" y="1051897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ABD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69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98543E9-B654-4341-A91B-244D97D750D8}"/>
              </a:ext>
            </a:extLst>
          </p:cNvPr>
          <p:cNvSpPr/>
          <p:nvPr/>
        </p:nvSpPr>
        <p:spPr>
          <a:xfrm>
            <a:off x="505460" y="946407"/>
            <a:ext cx="11006454" cy="3951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二、读下面的句子</a:t>
            </a:r>
            <a:r>
              <a:rPr lang="en-US" altLang="zh-CN" sz="340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完成练习。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那一天我第一次发现</a:t>
            </a:r>
            <a:r>
              <a:rPr lang="en-US" altLang="zh-CN" sz="340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母亲原来是那么瘦小</a:t>
            </a:r>
            <a:r>
              <a:rPr lang="en-US" altLang="zh-CN" sz="340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那一天我第一次觉得自己长大了</a:t>
            </a:r>
            <a:r>
              <a:rPr lang="en-US" altLang="zh-CN" sz="340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应该是一个大人了。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这是作者成长过程中的一个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第一次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的经历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从中作者体会到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了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</a:t>
            </a:r>
            <a:r>
              <a:rPr lang="en-US" altLang="zh-CN" sz="34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表达了自己的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真情实感。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BABAFC4-D0FB-461F-8FE9-F63C916AF503}"/>
              </a:ext>
            </a:extLst>
          </p:cNvPr>
          <p:cNvSpPr/>
          <p:nvPr/>
        </p:nvSpPr>
        <p:spPr>
          <a:xfrm>
            <a:off x="2081812" y="4147768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母亲的辛苦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98543E9-B654-4341-A91B-244D97D750D8}"/>
              </a:ext>
            </a:extLst>
          </p:cNvPr>
          <p:cNvSpPr/>
          <p:nvPr/>
        </p:nvSpPr>
        <p:spPr>
          <a:xfrm>
            <a:off x="505460" y="782507"/>
            <a:ext cx="11006454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成长中的每个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第一次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都是一次心灵的触动、感情的升华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请你选一个或想一个写写。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4CACABB-AEC9-4A67-9B01-508C07452DE3}"/>
              </a:ext>
            </a:extLst>
          </p:cNvPr>
          <p:cNvSpPr/>
          <p:nvPr/>
        </p:nvSpPr>
        <p:spPr>
          <a:xfrm>
            <a:off x="419195" y="4276726"/>
            <a:ext cx="11006453" cy="2381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那一次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妈妈没在家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我饿坏了。姐姐做了我最爱吃的蛋炒饭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我吃得可饱了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那一次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我第一次觉得有姐姐真好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我第一次觉得姐姐好厉害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b="1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65.jpeg">
            <a:extLst>
              <a:ext uri="{FF2B5EF4-FFF2-40B4-BE49-F238E27FC236}">
                <a16:creationId xmlns:a16="http://schemas.microsoft.com/office/drawing/2014/main" id="{AF52C85F-9AF5-41B3-8AFB-02FB3C0DFA7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35144" y="2581274"/>
            <a:ext cx="10470176" cy="138012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61947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五年级语文</a:t>
            </a:r>
            <a:r>
              <a:rPr lang="zh-CN" altLang="en-US" dirty="0">
                <a:solidFill>
                  <a:srgbClr val="FFFFFF"/>
                </a:solidFill>
                <a:latin typeface="微软雅黑"/>
              </a:rPr>
              <a:t>上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363</Words>
  <Application>Microsoft Office PowerPoint</Application>
  <PresentationFormat>宽屏</PresentationFormat>
  <Paragraphs>26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9" baseType="lpstr">
      <vt:lpstr>方正黑体_GBK</vt:lpstr>
      <vt:lpstr>微软雅黑</vt:lpstr>
      <vt:lpstr>方正大标宋简体</vt:lpstr>
      <vt:lpstr>方正楷体_GBK</vt:lpstr>
      <vt:lpstr>方正书宋_GBK</vt:lpstr>
      <vt:lpstr>方正大标宋_GBK</vt:lpstr>
      <vt:lpstr>Arial</vt:lpstr>
      <vt:lpstr>方正仿宋_GBK</vt:lpstr>
      <vt:lpstr>Wingdings</vt:lpstr>
      <vt:lpstr>NEU-HZ</vt:lpstr>
      <vt:lpstr>方正小标宋_GBK</vt:lpstr>
      <vt:lpstr>NEU-BZ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252</cp:revision>
  <dcterms:created xsi:type="dcterms:W3CDTF">2019-06-19T02:08:00Z</dcterms:created>
  <dcterms:modified xsi:type="dcterms:W3CDTF">2025-11-20T11:46:02Z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