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等线" panose="02010600030101010101" pitchFamily="2" charset="-122"/>
      <p:regular r:id="rId16"/>
      <p:bold r:id="rId17"/>
    </p:embeddedFont>
    <p:embeddedFont>
      <p:font typeface="方正黑体_GBK" panose="03000509000000000000" pitchFamily="65" charset="-122"/>
      <p:regular r:id="rId18"/>
    </p:embeddedFont>
    <p:embeddedFont>
      <p:font typeface="方正楷体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华文宋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大标宋_GBK" panose="03000509000000000000" pitchFamily="65" charset="-122"/>
      <p:regular r:id="rId27"/>
    </p:embeddedFont>
    <p:embeddedFont>
      <p:font typeface="方正大标宋简体" panose="02000000000000000000" pitchFamily="2" charset="-122"/>
      <p:regular r:id="rId28"/>
    </p:embeddedFont>
    <p:embeddedFont>
      <p:font typeface="方正隶变_GBK" panose="03000509000000000000" pitchFamily="65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font" Target="fonts/font2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45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慈母情深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27A875-C023-43D9-B7FD-8C7D81B0BB98}"/>
              </a:ext>
            </a:extLst>
          </p:cNvPr>
          <p:cNvSpPr/>
          <p:nvPr/>
        </p:nvSpPr>
        <p:spPr>
          <a:xfrm>
            <a:off x="439947" y="946407"/>
            <a:ext cx="11071968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给下面加点字选择正确的读音。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颓败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tuí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缝纫机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yèn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rèn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褐色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kě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hè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   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疲惫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bèi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pèi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耽误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chén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dān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衣兜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dōu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ěr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884ADA-C38D-4A47-8870-669F1F5A7989}"/>
              </a:ext>
            </a:extLst>
          </p:cNvPr>
          <p:cNvSpPr txBox="1"/>
          <p:nvPr/>
        </p:nvSpPr>
        <p:spPr>
          <a:xfrm>
            <a:off x="439947" y="25454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4F24B6-70A1-426E-9FDC-2B987BF3893C}"/>
              </a:ext>
            </a:extLst>
          </p:cNvPr>
          <p:cNvSpPr txBox="1"/>
          <p:nvPr/>
        </p:nvSpPr>
        <p:spPr>
          <a:xfrm>
            <a:off x="5487406" y="25454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BD7F74-F6E2-4945-945F-8E1F2654688A}"/>
              </a:ext>
            </a:extLst>
          </p:cNvPr>
          <p:cNvSpPr txBox="1"/>
          <p:nvPr/>
        </p:nvSpPr>
        <p:spPr>
          <a:xfrm>
            <a:off x="439946" y="36246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5B30AE-8FD5-4B4C-B8C7-465E7988ADDC}"/>
              </a:ext>
            </a:extLst>
          </p:cNvPr>
          <p:cNvSpPr txBox="1"/>
          <p:nvPr/>
        </p:nvSpPr>
        <p:spPr>
          <a:xfrm>
            <a:off x="420824" y="25425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E71B42D-F392-47D5-AEE9-104BA6E1B5A7}"/>
              </a:ext>
            </a:extLst>
          </p:cNvPr>
          <p:cNvSpPr txBox="1"/>
          <p:nvPr/>
        </p:nvSpPr>
        <p:spPr>
          <a:xfrm>
            <a:off x="5581565" y="35990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24D6468-0C9D-44D0-B4D3-D0B940A3ECC4}"/>
              </a:ext>
            </a:extLst>
          </p:cNvPr>
          <p:cNvSpPr txBox="1"/>
          <p:nvPr/>
        </p:nvSpPr>
        <p:spPr>
          <a:xfrm>
            <a:off x="439946" y="46638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9DCAB9-2A9A-4CA1-A522-7FADB4404D24}"/>
              </a:ext>
            </a:extLst>
          </p:cNvPr>
          <p:cNvSpPr txBox="1"/>
          <p:nvPr/>
        </p:nvSpPr>
        <p:spPr>
          <a:xfrm>
            <a:off x="5478779" y="464657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CE31E56-48D2-4665-90BB-CF9B05F077CA}"/>
              </a:ext>
            </a:extLst>
          </p:cNvPr>
          <p:cNvSpPr txBox="1"/>
          <p:nvPr/>
        </p:nvSpPr>
        <p:spPr>
          <a:xfrm>
            <a:off x="1544117" y="23898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546DFF-5297-4835-B7E0-BA23DA5DD83C}"/>
              </a:ext>
            </a:extLst>
          </p:cNvPr>
          <p:cNvSpPr txBox="1"/>
          <p:nvPr/>
        </p:nvSpPr>
        <p:spPr>
          <a:xfrm>
            <a:off x="7905951" y="23802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91D0FC-F616-4AF1-BD97-5A9713E4AE47}"/>
              </a:ext>
            </a:extLst>
          </p:cNvPr>
          <p:cNvSpPr txBox="1"/>
          <p:nvPr/>
        </p:nvSpPr>
        <p:spPr>
          <a:xfrm>
            <a:off x="2433835" y="34193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3519411-F776-480E-8D23-82E6D4B504A0}"/>
              </a:ext>
            </a:extLst>
          </p:cNvPr>
          <p:cNvSpPr txBox="1"/>
          <p:nvPr/>
        </p:nvSpPr>
        <p:spPr>
          <a:xfrm>
            <a:off x="6370449" y="34463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AA9AB2E-B1E2-4B8D-AEA1-F208550AD846}"/>
              </a:ext>
            </a:extLst>
          </p:cNvPr>
          <p:cNvSpPr txBox="1"/>
          <p:nvPr/>
        </p:nvSpPr>
        <p:spPr>
          <a:xfrm>
            <a:off x="3161423" y="44029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56C6AD-82B5-4397-A32C-609BEECB3FF1}"/>
              </a:ext>
            </a:extLst>
          </p:cNvPr>
          <p:cNvSpPr txBox="1"/>
          <p:nvPr/>
        </p:nvSpPr>
        <p:spPr>
          <a:xfrm>
            <a:off x="6413579" y="44766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379179-96A5-4DF9-9A81-776C7B855A71}"/>
              </a:ext>
            </a:extLst>
          </p:cNvPr>
          <p:cNvSpPr/>
          <p:nvPr/>
        </p:nvSpPr>
        <p:spPr>
          <a:xfrm>
            <a:off x="505459" y="966421"/>
            <a:ext cx="1107981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883E91-805C-4648-801E-E88A882E57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1807501"/>
            <a:ext cx="10757139" cy="129233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4F2746B-C0E3-4AF0-A225-D5D61F522543}"/>
              </a:ext>
            </a:extLst>
          </p:cNvPr>
          <p:cNvSpPr/>
          <p:nvPr/>
        </p:nvSpPr>
        <p:spPr>
          <a:xfrm>
            <a:off x="1215049" y="178820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吊车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4FB3143-8E06-4AAC-9599-2DC6CED7F22C}"/>
              </a:ext>
            </a:extLst>
          </p:cNvPr>
          <p:cNvSpPr/>
          <p:nvPr/>
        </p:nvSpPr>
        <p:spPr>
          <a:xfrm>
            <a:off x="1071454" y="24419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昂首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56062E-89AD-4740-A44E-E267A55832A3}"/>
              </a:ext>
            </a:extLst>
          </p:cNvPr>
          <p:cNvSpPr/>
          <p:nvPr/>
        </p:nvSpPr>
        <p:spPr>
          <a:xfrm>
            <a:off x="3486851" y="183232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忙碌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39CE527-AB0F-44EE-A3F1-413087AB2116}"/>
              </a:ext>
            </a:extLst>
          </p:cNvPr>
          <p:cNvSpPr/>
          <p:nvPr/>
        </p:nvSpPr>
        <p:spPr>
          <a:xfrm>
            <a:off x="3486851" y="247266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绿色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E3DACA1-7B1A-462F-AE6D-8892F0FEC728}"/>
              </a:ext>
            </a:extLst>
          </p:cNvPr>
          <p:cNvSpPr/>
          <p:nvPr/>
        </p:nvSpPr>
        <p:spPr>
          <a:xfrm>
            <a:off x="5591695" y="182165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噪音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FD95F8-4661-498B-BB87-3F00B0F328D8}"/>
              </a:ext>
            </a:extLst>
          </p:cNvPr>
          <p:cNvSpPr/>
          <p:nvPr/>
        </p:nvSpPr>
        <p:spPr>
          <a:xfrm>
            <a:off x="5591695" y="244334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急躁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CD4C4F4-D1AC-4684-AA70-E744B2D021C1}"/>
              </a:ext>
            </a:extLst>
          </p:cNvPr>
          <p:cNvSpPr/>
          <p:nvPr/>
        </p:nvSpPr>
        <p:spPr>
          <a:xfrm>
            <a:off x="7782802" y="18161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竞赛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27CB607-0C06-4887-8A62-BD135D2EC228}"/>
              </a:ext>
            </a:extLst>
          </p:cNvPr>
          <p:cNvSpPr/>
          <p:nvPr/>
        </p:nvSpPr>
        <p:spPr>
          <a:xfrm>
            <a:off x="7782801" y="24387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竟然</a:t>
            </a: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8689973-DFD2-49E7-9490-132DAE6981D9}"/>
              </a:ext>
            </a:extLst>
          </p:cNvPr>
          <p:cNvSpPr/>
          <p:nvPr/>
        </p:nvSpPr>
        <p:spPr>
          <a:xfrm>
            <a:off x="9968341" y="180750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暑天</a:t>
            </a: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3B91F85-D139-4D78-8916-70BB0BA893F5}"/>
              </a:ext>
            </a:extLst>
          </p:cNvPr>
          <p:cNvSpPr/>
          <p:nvPr/>
        </p:nvSpPr>
        <p:spPr>
          <a:xfrm>
            <a:off x="9968340" y="243871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著名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D2DAFB-D4EA-4A5D-9A1F-8957F4CB5E1F}"/>
              </a:ext>
            </a:extLst>
          </p:cNvPr>
          <p:cNvSpPr/>
          <p:nvPr/>
        </p:nvSpPr>
        <p:spPr>
          <a:xfrm>
            <a:off x="448576" y="946407"/>
            <a:ext cx="11309227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三、先补全词语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再按要求完成练习。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失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落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酷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炎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震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欲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形容声音很大的词语是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。我还能写出一个这样的词语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选词填空。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我想那本书想得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就急着到噪声</a:t>
            </a:r>
            <a:endParaRPr lang="en-US" altLang="zh-CN" sz="340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的车间去找母亲要钱。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A3784D-3379-418F-BA10-32663B74E076}"/>
              </a:ext>
            </a:extLst>
          </p:cNvPr>
          <p:cNvSpPr/>
          <p:nvPr/>
        </p:nvSpPr>
        <p:spPr>
          <a:xfrm>
            <a:off x="1313764" y="18860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E08DDEB-5FAB-4B44-A653-EDA86FAE3DA7}"/>
              </a:ext>
            </a:extLst>
          </p:cNvPr>
          <p:cNvSpPr/>
          <p:nvPr/>
        </p:nvSpPr>
        <p:spPr>
          <a:xfrm>
            <a:off x="3094791" y="18860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FED8CE-3199-49B9-92FD-9ABBE9DD40C2}"/>
              </a:ext>
            </a:extLst>
          </p:cNvPr>
          <p:cNvSpPr/>
          <p:nvPr/>
        </p:nvSpPr>
        <p:spPr>
          <a:xfrm>
            <a:off x="5263041" y="18860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5B49AD9-45CD-410B-8B1C-11797C87BB05}"/>
              </a:ext>
            </a:extLst>
          </p:cNvPr>
          <p:cNvSpPr/>
          <p:nvPr/>
        </p:nvSpPr>
        <p:spPr>
          <a:xfrm>
            <a:off x="6972326" y="18860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51F09A-D4D3-46CB-92F5-21BEF22035B5}"/>
              </a:ext>
            </a:extLst>
          </p:cNvPr>
          <p:cNvSpPr/>
          <p:nvPr/>
        </p:nvSpPr>
        <p:spPr>
          <a:xfrm>
            <a:off x="9063695" y="18876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0C87732-4683-42E4-B5C1-CD56509E858B}"/>
              </a:ext>
            </a:extLst>
          </p:cNvPr>
          <p:cNvSpPr/>
          <p:nvPr/>
        </p:nvSpPr>
        <p:spPr>
          <a:xfrm>
            <a:off x="10696100" y="18876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C31D1B5-8BCC-401D-AEFB-0F35FF51C5AE}"/>
              </a:ext>
            </a:extLst>
          </p:cNvPr>
          <p:cNvSpPr/>
          <p:nvPr/>
        </p:nvSpPr>
        <p:spPr>
          <a:xfrm>
            <a:off x="5468063" y="26069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震耳欲聋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18BB55F-A488-4995-81A0-9073DD2279BF}"/>
              </a:ext>
            </a:extLst>
          </p:cNvPr>
          <p:cNvSpPr/>
          <p:nvPr/>
        </p:nvSpPr>
        <p:spPr>
          <a:xfrm>
            <a:off x="3026788" y="33990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响彻云霄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9C85326-9388-4A0E-9861-B174C2C0CA88}"/>
              </a:ext>
            </a:extLst>
          </p:cNvPr>
          <p:cNvSpPr/>
          <p:nvPr/>
        </p:nvSpPr>
        <p:spPr>
          <a:xfrm>
            <a:off x="4986979" y="48877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失魂落魄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7F3EF59-AD20-4BE3-927C-6E4E9F0C4CE5}"/>
              </a:ext>
            </a:extLst>
          </p:cNvPr>
          <p:cNvSpPr/>
          <p:nvPr/>
        </p:nvSpPr>
        <p:spPr>
          <a:xfrm>
            <a:off x="1611554" y="57091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震耳欲聋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07F16E-B9F0-45AA-9770-DE84C5062F2E}"/>
              </a:ext>
            </a:extLst>
          </p:cNvPr>
          <p:cNvSpPr/>
          <p:nvPr/>
        </p:nvSpPr>
        <p:spPr>
          <a:xfrm>
            <a:off x="505460" y="861095"/>
            <a:ext cx="11131574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四、选出下列句子使用的描写方法。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神态描写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语言描写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动作描写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谁叫我们是当妈的呀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我挺高兴他爱看书的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母亲掏衣兜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掏出一卷揉得皱皱的毛票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用皲裂的手数着。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褐色的口罩上方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一双眼神疲惫的眼睛吃惊地望着我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我的母亲的眼睛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69A48F-5D50-4767-945F-027A13C418E6}"/>
              </a:ext>
            </a:extLst>
          </p:cNvPr>
          <p:cNvSpPr/>
          <p:nvPr/>
        </p:nvSpPr>
        <p:spPr>
          <a:xfrm>
            <a:off x="10114814" y="2586387"/>
            <a:ext cx="450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2B31A2-1B64-4D4F-9A27-53F335A73902}"/>
              </a:ext>
            </a:extLst>
          </p:cNvPr>
          <p:cNvSpPr/>
          <p:nvPr/>
        </p:nvSpPr>
        <p:spPr>
          <a:xfrm>
            <a:off x="1594489" y="4147767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D7468E-0E59-4189-884B-747A28910DA5}"/>
              </a:ext>
            </a:extLst>
          </p:cNvPr>
          <p:cNvSpPr/>
          <p:nvPr/>
        </p:nvSpPr>
        <p:spPr>
          <a:xfrm>
            <a:off x="4728535" y="5709144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F2226E-0BF8-43E3-90CA-2468622F764C}"/>
              </a:ext>
            </a:extLst>
          </p:cNvPr>
          <p:cNvSpPr/>
          <p:nvPr/>
        </p:nvSpPr>
        <p:spPr>
          <a:xfrm>
            <a:off x="505459" y="946408"/>
            <a:ext cx="11226466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五、判断下列说法是否正确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正确的打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错误的打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课文赞扬了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求知若渴的精神。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母亲支持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买书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带来了深远的影响。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课文不仅写出了母亲关心儿子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也写出了儿子对母亲的敬爱之情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这才是真正的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慈母情深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课文多处运用反复的写法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起到深化主题的作用。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6CF030-D749-44A0-B50C-C4DE98DA80C3}"/>
              </a:ext>
            </a:extLst>
          </p:cNvPr>
          <p:cNvSpPr txBox="1"/>
          <p:nvPr/>
        </p:nvSpPr>
        <p:spPr>
          <a:xfrm>
            <a:off x="8120038" y="184935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b="1">
              <a:solidFill>
                <a:srgbClr val="E72582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18315D-5B53-49D6-9014-D605021D0481}"/>
              </a:ext>
            </a:extLst>
          </p:cNvPr>
          <p:cNvSpPr txBox="1"/>
          <p:nvPr/>
        </p:nvSpPr>
        <p:spPr>
          <a:xfrm>
            <a:off x="10114312" y="25153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362F5B-3CA3-4CE0-B30A-12A414C16F63}"/>
              </a:ext>
            </a:extLst>
          </p:cNvPr>
          <p:cNvSpPr txBox="1"/>
          <p:nvPr/>
        </p:nvSpPr>
        <p:spPr>
          <a:xfrm>
            <a:off x="7529596" y="40986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B6874F-968A-4E8B-8347-153272295AD9}"/>
              </a:ext>
            </a:extLst>
          </p:cNvPr>
          <p:cNvSpPr txBox="1"/>
          <p:nvPr/>
        </p:nvSpPr>
        <p:spPr>
          <a:xfrm>
            <a:off x="10459369" y="48146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478</Words>
  <Application>Microsoft Office PowerPoint</Application>
  <PresentationFormat>宽屏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方正黑体_GBK</vt:lpstr>
      <vt:lpstr>微软雅黑</vt:lpstr>
      <vt:lpstr>方正大标宋简体</vt:lpstr>
      <vt:lpstr>方正书宋_GBK</vt:lpstr>
      <vt:lpstr>方正楷体_GBK</vt:lpstr>
      <vt:lpstr>楷体</vt:lpstr>
      <vt:lpstr>方正大标宋_GBK</vt:lpstr>
      <vt:lpstr>Arial</vt:lpstr>
      <vt:lpstr>Wingdings</vt:lpstr>
      <vt:lpstr>NEU-XT</vt:lpstr>
      <vt:lpstr>NEU-HZ</vt:lpstr>
      <vt:lpstr>方正小标宋_GBK</vt:lpstr>
      <vt:lpstr>等线</vt:lpstr>
      <vt:lpstr>NEU-BZ</vt:lpstr>
      <vt:lpstr>方正隶变_GBK</vt:lpstr>
      <vt:lpstr>华文宋体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2025-11-20T10:55:09Z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