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498" r:id="rId7"/>
    <p:sldId id="543" r:id="rId8"/>
    <p:sldId id="545" r:id="rId9"/>
    <p:sldId id="546" r:id="rId10"/>
    <p:sldId id="539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方正大标宋_GBK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书宋_GBK" pitchFamily="65" charset="-122"/>
      <p:regular r:id="rId20"/>
    </p:embeddedFont>
    <p:embeddedFont>
      <p:font typeface="方正仿宋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方正隶变_GBK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</a:t>
            </a:r>
            <a:r>
              <a:rPr lang="en-US" altLang="zh-CN" sz="6000" b="1" baseline="30000" dirty="0" smtClean="0">
                <a:latin typeface="方正书宋_GBK" pitchFamily="65" charset="-122"/>
                <a:ea typeface="方正书宋_GBK" pitchFamily="65" charset="-122"/>
              </a:rPr>
              <a:t>*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400" b="1" dirty="0" smtClean="0">
                <a:latin typeface="方正大标宋_GBK" charset="-122"/>
                <a:ea typeface="方正大标宋_GBK" charset="-122"/>
              </a:rPr>
              <a:t>“</a:t>
            </a:r>
            <a:r>
              <a:rPr lang="zh-CN" altLang="zh-CN" sz="5400" b="1" dirty="0">
                <a:latin typeface="方正大标宋_GBK" charset="-122"/>
                <a:ea typeface="方正大标宋_GBK" charset="-122"/>
              </a:rPr>
              <a:t>精彩极了</a:t>
            </a:r>
            <a:r>
              <a:rPr lang="en-US" altLang="zh-CN" sz="5400" b="1" dirty="0">
                <a:latin typeface="方正大标宋_GBK" charset="-122"/>
                <a:ea typeface="方正大标宋_GBK" charset="-122"/>
              </a:rPr>
              <a:t>”</a:t>
            </a:r>
            <a:r>
              <a:rPr lang="zh-CN" altLang="zh-CN" sz="5400" b="1" dirty="0">
                <a:latin typeface="方正大标宋_GBK" charset="-122"/>
                <a:ea typeface="方正大标宋_GBK" charset="-122"/>
              </a:rPr>
              <a:t>和</a:t>
            </a:r>
            <a:r>
              <a:rPr lang="en-US" altLang="zh-CN" sz="5400" b="1" dirty="0">
                <a:latin typeface="方正大标宋_GBK" charset="-122"/>
                <a:ea typeface="方正大标宋_GBK" charset="-122"/>
              </a:rPr>
              <a:t>“</a:t>
            </a:r>
            <a:r>
              <a:rPr lang="zh-CN" altLang="zh-CN" sz="5400" b="1" dirty="0">
                <a:latin typeface="方正大标宋_GBK" charset="-122"/>
                <a:ea typeface="方正大标宋_GBK" charset="-122"/>
              </a:rPr>
              <a:t>糟糕透了</a:t>
            </a:r>
            <a:r>
              <a:rPr lang="en-US" altLang="zh-CN" sz="5400" b="1" dirty="0">
                <a:latin typeface="方正大标宋_GBK" charset="-122"/>
                <a:ea typeface="方正大标宋_GBK" charset="-122"/>
              </a:rPr>
              <a:t>”</a:t>
            </a:r>
            <a:endParaRPr lang="zh-CN" altLang="zh-CN" sz="5400" b="1" dirty="0">
              <a:latin typeface="方正大标宋_GBK" charset="-122"/>
              <a:ea typeface="方正大标宋_GBK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92188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从场景描写中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我感受到了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读画线句子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说一说母亲在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面前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为什么装出一副若无其事的样子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0189" y="941768"/>
            <a:ext cx="53913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母亲对孩子深深的爱与牵挂</a:t>
            </a:r>
            <a:endParaRPr lang="zh-CN" altLang="en-US" b="1" spc="-15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553" y="3307918"/>
            <a:ext cx="1041786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因为母亲不想让孩子为她的身体担心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所以装出一副若无其事的样子。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1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47998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1544383"/>
            <a:ext cx="108050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一、下列每小题词语中都有一个加点字的</a:t>
            </a: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读音</a:t>
            </a:r>
            <a:endParaRPr lang="en-US" altLang="zh-CN" sz="3400" dirty="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方正黑体_GBK"/>
                <a:cs typeface="Times New Roman"/>
              </a:rPr>
              <a:t>是错误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的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画出并改正在括号里。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腼腆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出版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糟糕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zāo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慈祥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xiáng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谨慎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jǐn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鼓励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歧途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誊写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téng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3492" y="35646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42529" y="35622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1424" y="43434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39625" y="43651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9419" y="51081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39624" y="51081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1029" y="58967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89422" y="59387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91777" y="4060177"/>
            <a:ext cx="9092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tiǎn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84938" y="5634635"/>
            <a:ext cx="5229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qí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3872398"/>
            <a:ext cx="119074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03512" y="6237312"/>
            <a:ext cx="832654" cy="91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62678"/>
            <a:ext cx="107351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 spc="-15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黑体_GBK"/>
                <a:cs typeface="Times New Roman"/>
              </a:rPr>
              <a:t>根据画横线的意思在括号里填相应的四字词语。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放学后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急迫得不能等待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地想把奖状拿给父亲看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因为这次作文比赛我得了一等奖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所以我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十分</a:t>
            </a:r>
            <a:r>
              <a:rPr lang="zh-CN" altLang="zh-CN" sz="3400" u="sng" dirty="0" smtClean="0">
                <a:latin typeface="Calibri"/>
                <a:ea typeface="宋体"/>
                <a:cs typeface="Times New Roman"/>
              </a:rPr>
              <a:t>得意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期待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着父亲的表扬。可当父亲看到奖状时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只是淡淡地说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希望你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还是像从前</a:t>
            </a:r>
            <a:r>
              <a:rPr lang="zh-CN" altLang="zh-CN" sz="3400" u="sng" dirty="0" smtClean="0">
                <a:latin typeface="Calibri"/>
                <a:ea typeface="宋体"/>
                <a:cs typeface="Times New Roman"/>
              </a:rPr>
              <a:t>一样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努力。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4443" y="18404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迫不及待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得意扬扬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504" y="49023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一如既往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1081900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三、根据课文内容选择正确答案的序号填空。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诗只有十行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可我觉得他读了几个小时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这句话理解正确的两项是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父亲会写剧本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但并不懂诗。　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父亲读诗非常认真仔细。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心情紧张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觉得时间过得非常慢。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父亲真的读了几个小时。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2454" y="2604252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3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46938"/>
            <a:ext cx="108022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父母对巴迪同一首诗的评价截然不同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原因是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母亲比父亲更爱自己的孩子。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母亲希望巴迪成为诗人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父亲不希望。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父亲欣赏诗的水平比母亲的高。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母亲想鼓励孩子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父亲则要鞭策孩子。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71250" y="10014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3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15" y="1525127"/>
            <a:ext cx="10913500" cy="507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小标宋_GBK"/>
                <a:cs typeface="Times New Roman"/>
              </a:rPr>
              <a:t>母亲的目光 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家乡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坐落在一个山沟沟里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读书是要爬上一道弯弯的山坳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再走一段路才到学校。路的两旁杂草丛生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虫蛇经常出没。母亲总是早早起来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弄好早餐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把我们送到坳口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母亲瘦小的身影越来越淡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我感觉仍有一股灼热之光扫过来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那样充满期盼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那样的深情。期末考试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我终于拿了全班第一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捧回了奖状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母亲那期盼的目光大放光彩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口里连连称赞。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870904"/>
            <a:ext cx="10777057" cy="569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走出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了大山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在小城讨一口饭吃。母亲为此感到骄傲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但回家的次数少了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母亲的心更牵挂着我。于是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一到收获季节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便背着一大袋新米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赶着数里的山路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又经过两个多小时车子的颠簸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才浑身疲惫地赶到城里。门铃一响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我打开门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是母亲那忧虑的目光上下把我打量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左瞧右看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那熟悉的目光将我抚摩了一遍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没发现什么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才进屋坐下。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母亲是越来越老了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瘦小的背更加弯了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一到冷天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她便咳得厉害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可在我面前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她又装出一副若无其事的样子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目光仍是那样坚定。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34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49864"/>
            <a:ext cx="1057572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从哪些地方可以看出母亲到小城去看望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时的一路艰辛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             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画出相关语句。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F01A440-A123-43C6-A367-A756052D3857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2427215" y="2029629"/>
            <a:ext cx="1210051" cy="2135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5250" y="2611857"/>
            <a:ext cx="10709946" cy="157145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于是</a:t>
            </a:r>
            <a:r>
              <a:rPr lang="en-US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一到收获季节</a:t>
            </a:r>
            <a:r>
              <a:rPr lang="en-US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便背着一大袋新米</a:t>
            </a:r>
            <a:r>
              <a:rPr lang="en-US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赶着数里的山路</a:t>
            </a:r>
            <a:r>
              <a:rPr lang="en-US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又经过两个多小时车子的颠簸</a:t>
            </a:r>
            <a:r>
              <a:rPr lang="en-US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Heavy" dirty="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  <a:latin typeface="Calibri"/>
                <a:ea typeface="方正楷体_GBK"/>
                <a:cs typeface="Times New Roman"/>
              </a:rPr>
              <a:t>才浑身疲惫地赶到城里。</a:t>
            </a:r>
            <a:endParaRPr lang="zh-CN" altLang="en-US" u="wavyHeavy" dirty="0">
              <a:solidFill>
                <a:srgbClr val="E72582"/>
              </a:solidFill>
              <a:uFill>
                <a:solidFill>
                  <a:srgbClr val="E72582"/>
                </a:solidFill>
              </a:u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340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0157" y="854613"/>
            <a:ext cx="1078048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短文主要描写了哪几个场景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这些场景中母亲的目光分别是什么样的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264991"/>
              </p:ext>
            </p:extLst>
          </p:nvPr>
        </p:nvGraphicFramePr>
        <p:xfrm>
          <a:off x="770942" y="2516606"/>
          <a:ext cx="10554196" cy="2955481"/>
        </p:xfrm>
        <a:graphic>
          <a:graphicData uri="http://schemas.openxmlformats.org/drawingml/2006/table">
            <a:tbl>
              <a:tblPr firstRow="1" firstCol="1" bandRow="1"/>
              <a:tblGrid>
                <a:gridCol w="5277098"/>
                <a:gridCol w="5277098"/>
              </a:tblGrid>
              <a:tr h="13255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场景</a:t>
                      </a:r>
                      <a:r>
                        <a:rPr lang="en-US" sz="3400" dirty="0"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1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</a:t>
                      </a:r>
                      <a:r>
                        <a:rPr lang="en-US" altLang="zh-CN" sz="3400" u="sng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3400" dirty="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目光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期盼、深情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场景</a:t>
                      </a:r>
                      <a:r>
                        <a:rPr lang="en-US" sz="34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3</a:t>
                      </a:r>
                      <a:r>
                        <a:rPr lang="en-US" sz="3400" dirty="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</a:t>
                      </a:r>
                      <a:r>
                        <a:rPr lang="en-US" altLang="zh-CN" sz="3400" u="sng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endParaRPr lang="en-US" altLang="zh-CN" sz="3400" dirty="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目光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忧虑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3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场景</a:t>
                      </a:r>
                      <a:r>
                        <a:rPr lang="en-US" sz="34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2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拿回奖状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endParaRPr lang="en-US" altLang="zh-CN" sz="3400" dirty="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目光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</a:t>
                      </a:r>
                      <a:r>
                        <a:rPr lang="en-US" sz="3400" u="sng" dirty="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场景</a:t>
                      </a:r>
                      <a:r>
                        <a:rPr lang="en-US" sz="34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4</a:t>
                      </a:r>
                      <a:r>
                        <a:rPr lang="en-US" sz="3400" dirty="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</a:t>
                      </a:r>
                      <a:r>
                        <a:rPr lang="en-US" altLang="zh-CN" sz="3400" u="sng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en-US" altLang="zh-CN" sz="3400" dirty="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400" dirty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目光</a:t>
                      </a:r>
                      <a:r>
                        <a:rPr lang="en-US" sz="3400" dirty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3400" u="sng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087088" y="254834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送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8026" y="47353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大放光彩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4124" y="25448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进城看望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64124" y="402129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隐藏咳嗽</a:t>
            </a:r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71790" y="47377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3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638</Words>
  <Application>Microsoft Office PowerPoint</Application>
  <PresentationFormat>自定义</PresentationFormat>
  <Paragraphs>85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方正小标宋_GBK</vt:lpstr>
      <vt:lpstr>方正黑体_GBK</vt:lpstr>
      <vt:lpstr>华文宋体</vt:lpstr>
      <vt:lpstr>方正大标宋_GBK</vt:lpstr>
      <vt:lpstr>汉仪雅酷黑 95W</vt:lpstr>
      <vt:lpstr>微软雅黑</vt:lpstr>
      <vt:lpstr>方正大标宋简体</vt:lpstr>
      <vt:lpstr>方正书宋_GBK</vt:lpstr>
      <vt:lpstr>方正仿宋_GBK</vt:lpstr>
      <vt:lpstr>NEU-XT</vt:lpstr>
      <vt:lpstr>Calibri</vt:lpstr>
      <vt:lpstr>NEU-BZ</vt:lpstr>
      <vt:lpstr>方正楷体_GBK</vt:lpstr>
      <vt:lpstr>NEU-HZ</vt:lpstr>
      <vt:lpstr>方正隶变_GBK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248</cp:revision>
  <dcterms:created xsi:type="dcterms:W3CDTF">2019-06-19T02:08:00Z</dcterms:created>
  <dcterms:modified xsi:type="dcterms:W3CDTF">2025-09-18T01:07:52Z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