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40" r:id="rId4"/>
    <p:sldId id="545" r:id="rId5"/>
    <p:sldId id="546" r:id="rId6"/>
    <p:sldId id="559" r:id="rId7"/>
    <p:sldId id="547" r:id="rId8"/>
    <p:sldId id="548" r:id="rId9"/>
    <p:sldId id="560" r:id="rId10"/>
    <p:sldId id="549" r:id="rId11"/>
    <p:sldId id="550" r:id="rId12"/>
    <p:sldId id="551" r:id="rId13"/>
    <p:sldId id="552" r:id="rId14"/>
    <p:sldId id="561" r:id="rId15"/>
    <p:sldId id="553" r:id="rId16"/>
    <p:sldId id="554" r:id="rId17"/>
    <p:sldId id="498" r:id="rId18"/>
    <p:sldId id="539" r:id="rId19"/>
    <p:sldId id="427" r:id="rId20"/>
  </p:sldIdLst>
  <p:sldSz cx="12192000" cy="6858000"/>
  <p:notesSz cx="6858000" cy="9144000"/>
  <p:embeddedFontLst>
    <p:embeddedFont>
      <p:font typeface="方正小标宋_GBK" pitchFamily="65" charset="-122"/>
      <p:regular r:id="rId21"/>
    </p:embeddedFont>
    <p:embeddedFont>
      <p:font typeface="方正隶变_GBK" charset="-122"/>
      <p:regular r:id="rId22"/>
    </p:embeddedFont>
    <p:embeddedFont>
      <p:font typeface="华文宋体" pitchFamily="2" charset="-122"/>
      <p:regular r:id="rId23"/>
    </p:embeddedFont>
    <p:embeddedFont>
      <p:font typeface="方正仿宋_GBK" pitchFamily="65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黑体_GBK" pitchFamily="65" charset="-122"/>
      <p:regular r:id="rId29"/>
    </p:embeddedFont>
    <p:embeddedFont>
      <p:font typeface="方正书宋_GBK" pitchFamily="65" charset="-122"/>
      <p:regular r:id="rId30"/>
    </p:embeddedFont>
    <p:embeddedFont>
      <p:font typeface="楷体" pitchFamily="49" charset="-122"/>
      <p:regular r:id="rId31"/>
    </p:embeddedFont>
    <p:embeddedFont>
      <p:font typeface="方正楷体_GBK" pitchFamily="65" charset="-122"/>
      <p:regular r:id="rId32"/>
    </p:embeddedFont>
    <p:embeddedFont>
      <p:font typeface="NEU-XT" pitchFamily="18" charset="-122"/>
      <p:regular r:id="rId33"/>
    </p:embeddedFont>
    <p:embeddedFont>
      <p:font typeface="NEU-HZ" pitchFamily="2" charset="-122"/>
      <p:regular r:id="rId34"/>
      <p:italic r:id="rId35"/>
    </p:embeddedFont>
    <p:embeddedFont>
      <p:font typeface="方正大标宋_GBK" charset="-122"/>
      <p:regular r:id="rId36"/>
    </p:embeddedFont>
    <p:embeddedFont>
      <p:font typeface="方正大标宋简体" charset="-122"/>
      <p:regular r:id="rId37"/>
    </p:embeddedFont>
    <p:embeddedFont>
      <p:font typeface="微软雅黑" pitchFamily="34" charset="-122"/>
      <p:regular r:id="rId38"/>
      <p:bold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96" y="-18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牛郎织女（一）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42338"/>
            <a:ext cx="10835780" cy="605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四、阅读课文片段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牛郎照看那头牛挺周到。一来是牛跟他亲密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二来呢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牛那么勤勤恳恳地干活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不好好照看它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怎么对得起它呢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他总是挑很好的草地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让牛吃嫩嫩的青草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家里吃的干草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筛得一点儿土也没有。牛渴了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他就牵着它到小溪的上游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让它喝干净的水。夏天天气热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就在树林里休息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冬天天气冷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就在山坡上晒太阳。他把牛身上刷得干干净净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不沾一点儿草叶、土粒。夏天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一把蒲扇不离手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把成群乱转的牛虻都赶跑了。牛棚也打扫得干干净净。在干干净净的地方住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牛舒服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自己也舒服。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609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牛郎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随口哼几支小曲儿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没人听他的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可是牛摇摇耳朵闭闭眼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好像听得挺有味儿。牛郎心里想什么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嘴里就说出来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没人听他的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可是牛咧开嘴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笑嘻嘻的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好像明白他的意思。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他常常把看见的、听见的事告诉牛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有时候跟它商量一些事。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牛好像全了解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虽然没说话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可是眉开眼笑的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他也就满意了。自然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有时候他还觉得美中不足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要是牛能说话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把了解的和想说的都一五一十地说出来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那该多好呢。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41079"/>
            <a:ext cx="110455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写出下列词语的近义词。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亲密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　周到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　舒服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眉开眼笑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用九个字左右概括选文的内容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4088" y="17684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亲热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9192" y="17714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周全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72608" y="17684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舒适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6781" y="25415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喜笑颜开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1307" y="3240336"/>
            <a:ext cx="43005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牛郎和老牛相依为命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文段中画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的情节写得很简略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请你发挥想象把这情节说具体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并写下来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252" y="2431245"/>
            <a:ext cx="113830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老牛啊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我今天听到村东头的王大叔说河对岸的青草又肥又嫩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咱们明天去那里吃大餐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顺便打点柴回来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你说好不好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不过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过河没桥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河水有点凉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你行吗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41079"/>
            <a:ext cx="1092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牛郎精心照看老牛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从哪些事可以看出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多选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挑很好的草地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让牛吃嫩嫩的青草。　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不让老牛干活。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牵着它到小溪的上游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让它喝干净的水。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用蒲扇给老牛赶牛虻。</a:t>
            </a:r>
          </a:p>
        </p:txBody>
      </p:sp>
      <p:sp>
        <p:nvSpPr>
          <p:cNvPr id="6" name="矩形 5"/>
          <p:cNvSpPr/>
          <p:nvPr/>
        </p:nvSpPr>
        <p:spPr>
          <a:xfrm>
            <a:off x="8450995" y="1017872"/>
            <a:ext cx="11272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ACD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9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9131"/>
            <a:ext cx="1076027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文中具体写了牛郎和老牛相处的情景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对此理解错误的一项是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写牛郎和老牛关系密切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表现牛郎善良、勤劳的品质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为下文老牛帮助牛郎和织女结合的情节作铺垫。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写牛郎和老牛关系密切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反衬了牛郎孤苦无依的苦闷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突出牛郎命运的不幸。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写牛郎和老牛关系密切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是为了反衬哥哥嫂子对老牛的冷漠无情。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写牛郎和老牛关系密切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突出了他们之间相互依靠以及老牛善解人意的情感。</a:t>
            </a:r>
          </a:p>
        </p:txBody>
      </p:sp>
      <p:sp>
        <p:nvSpPr>
          <p:cNvPr id="6" name="矩形 5"/>
          <p:cNvSpPr/>
          <p:nvPr/>
        </p:nvSpPr>
        <p:spPr>
          <a:xfrm>
            <a:off x="2340134" y="14380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780"/>
            <a:ext cx="110064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牛郎还觉得美中不足的事情是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5871" y="841079"/>
            <a:ext cx="103415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牛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不会说话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不能和他交流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DA7A15-1912-4047-A776-83B4C1A3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1007"/>
            <a:ext cx="3415687" cy="6159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4" y="1506928"/>
            <a:ext cx="10651222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一、请根据提示猜民间故事。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白蛇传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八仙过海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梁山伯与祝英台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孟姜女哭长城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秦始皇　长城　痛哭　塌陷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雷锋塔　断桥　西湖　许仙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化蝶　同窗　祝家庄　马文才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蓝采和　曹国舅　铁拐李　何仙姑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55691" y="38934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2599" y="4584243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A 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0501" y="53141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27389" y="61061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0904"/>
            <a:ext cx="10945512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二、民间故事往往具有不可思议的故事情节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请你从上述民间故事中任选一个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找出你认为最不可思议的情节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向大家讲述一下吧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523" y="2673908"/>
            <a:ext cx="10820328" cy="381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《梁山伯与祝英台》中最不可思议的情节是梁山伯和祝英台双双化蝶。祝英台被迫出嫁时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绕道去梁山伯墓前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她下轿在梁山伯墓前痛哭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突然天上风雨雷电大作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坟墓爆裂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祝英台跳入坟中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坟墓又重新合在了一起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两只形影相随的蝴蝶从坟墓中飞出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人们都说那是梁山伯和祝英台的化身。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4E7470-052F-435D-B73D-89E9EEB6B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86" y="933531"/>
            <a:ext cx="3829826" cy="610852"/>
          </a:xfrm>
          <a:prstGeom prst="rect">
            <a:avLst/>
          </a:prstGeom>
        </p:spPr>
      </p:pic>
      <p:pic>
        <p:nvPicPr>
          <p:cNvPr id="8" name="image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664108" y="933531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2496" y="1544383"/>
            <a:ext cx="1077705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一、小明为下面两幅图重新配了文字解说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你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读一读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4445" y="3140974"/>
            <a:ext cx="3345108" cy="18362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71912" y="2963222"/>
            <a:ext cx="730903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ɡē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sǎo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把他当成眼中钉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让他知好歹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dǎi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xī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赶紧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chénɡ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lì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yè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离开这儿。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86176" y="31280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哥嫂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4320" y="46694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成家立业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91798" y="39775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1912" y="2963222"/>
            <a:ext cx="7309030" cy="23218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38995" y="41241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445" y="5796759"/>
            <a:ext cx="97754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读拼音写字词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并用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选出加点字的正确读音。</a:t>
            </a: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03480" y="5613308"/>
            <a:ext cx="88168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1431866"/>
            <a:ext cx="2549733" cy="1873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4987" y="830322"/>
            <a:ext cx="799692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织女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织锦的生活像关监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jiān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jān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狱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yú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yù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tànɡ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偷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liū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出来很值得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却不想自己被落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dirty="0" err="1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là</a:t>
            </a:r>
            <a:r>
              <a:rPr lang="en-US" altLang="zh-CN" sz="3400" dirty="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luò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7512" y="841078"/>
            <a:ext cx="8244462" cy="24872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9743" y="17600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95015" y="17459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71621" y="10697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509992" y="18687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53486" y="25293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28319" y="11828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813386" y="12531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03073" y="27814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3955" y="3546097"/>
            <a:ext cx="97754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读拼音写字词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并用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选出加点字的正确读音。</a:t>
            </a: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422990" y="3362646"/>
            <a:ext cx="88168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161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216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文中的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好歹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一词是由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构成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这样的词我也能写一个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句中有个三字俗语</a:t>
            </a:r>
            <a:r>
              <a:rPr lang="en-US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spc="-15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spc="-15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spc="-15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</a:t>
            </a:r>
            <a:r>
              <a:rPr lang="zh-CN" altLang="zh-CN" sz="3400" u="sng" spc="-15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u="sng" spc="-15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en-US" altLang="zh-CN" sz="3400" spc="-15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与它的意思相同的俗语是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1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绊脚石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墙头草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肉中刺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应声虫</a:t>
            </a:r>
            <a:r>
              <a:rPr lang="en-US" altLang="zh-CN" sz="3400" dirty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9334" y="975208"/>
            <a:ext cx="38746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两个意思相反的字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0984" y="17725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动静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5759" y="25363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眼中钉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06666" y="2486058"/>
            <a:ext cx="45228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最痛恨、最厌恶的人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07811" y="33676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6629"/>
            <a:ext cx="107602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下列词语与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一五一十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意思不同的一项是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原原本本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一清二楚　　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有头有尾　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推心置腹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2131" y="1774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6629"/>
            <a:ext cx="1076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下列句子中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没有语病的一句是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《牛郎织女》的作者是叶圣陶先生整理的。　　　　 　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我会默写和背诵有关牛郎织女的古诗。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我们在生活中要有认识错误和改正错误的勇气。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即使天上没什么好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你也不用回去了。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7230450" y="10517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92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792"/>
            <a:ext cx="108280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《牛郎织女》的故事深深感动了地上的一对蜗牛夫妻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它们想了一些名句准备送给牛郎织女。下列最不适合送给牛郎织女的一项是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身无彩凤双飞翼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心有灵犀一点通。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两情若是久长时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又岂在朝朝暮暮。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莫愁前路无知己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天下谁人不识君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愿有岁月可回首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且以深情共白头。</a:t>
            </a:r>
          </a:p>
        </p:txBody>
      </p:sp>
      <p:sp>
        <p:nvSpPr>
          <p:cNvPr id="6" name="矩形 5"/>
          <p:cNvSpPr/>
          <p:nvPr/>
        </p:nvSpPr>
        <p:spPr>
          <a:xfrm>
            <a:off x="4990807" y="25783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85255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三、按要求完成句子练习。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把这个想法跟别的仙女说了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别的仙女也都说早有这种想法。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文中的这句话把众仙女商量去人间的情节写得很简略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请你发挥想象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把她们的对话写具体。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织　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天上没有自由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又看不见什么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我想到人间去看看。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仙女甲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对呀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3205176" y="5662825"/>
            <a:ext cx="65092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听说人间有好多好玩的东西呢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07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67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9" y="861094"/>
            <a:ext cx="1085255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把这个想法跟别的仙女说了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别的仙女也都说早有这种想法。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文中的这句话把众仙女商量去人间的情节写得很简略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请你发挥想象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把她们的对话写具体。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织　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天上没有自由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又看不见什么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我想到人间去看看。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仙女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乙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我也想去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我们找个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偷偷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溜去人间看看吧。</a:t>
            </a:r>
            <a:r>
              <a:rPr lang="en-US" altLang="zh-CN" sz="3400" dirty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众仙女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2941" y="4607845"/>
            <a:ext cx="47090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王母娘娘不注意的时候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8791" y="6013917"/>
            <a:ext cx="96793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好呀好呀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我们一起去人间自由自在地玩玩吧</a:t>
            </a:r>
            <a:r>
              <a:rPr lang="en-US" altLang="zh-CN" sz="3400" b="1" dirty="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69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837</Words>
  <Application>Microsoft Office PowerPoint</Application>
  <PresentationFormat>自定义</PresentationFormat>
  <Paragraphs>145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方正小标宋_GBK</vt:lpstr>
      <vt:lpstr>方正隶变_GBK</vt:lpstr>
      <vt:lpstr>华文宋体</vt:lpstr>
      <vt:lpstr>方正仿宋_GBK</vt:lpstr>
      <vt:lpstr>NEU-BZ</vt:lpstr>
      <vt:lpstr>汉仪雅酷黑 95W</vt:lpstr>
      <vt:lpstr>方正黑体_GBK</vt:lpstr>
      <vt:lpstr>Wingdings</vt:lpstr>
      <vt:lpstr>方正书宋_GBK</vt:lpstr>
      <vt:lpstr>楷体</vt:lpstr>
      <vt:lpstr>Times New Roman</vt:lpstr>
      <vt:lpstr>方正楷体_GBK</vt:lpstr>
      <vt:lpstr>NEU-XT</vt:lpstr>
      <vt:lpstr>NEU-HZ</vt:lpstr>
      <vt:lpstr>方正大标宋_GBK</vt:lpstr>
      <vt:lpstr>方正大标宋简体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251</cp:revision>
  <dcterms:created xsi:type="dcterms:W3CDTF">2019-06-19T02:08:00Z</dcterms:created>
  <dcterms:modified xsi:type="dcterms:W3CDTF">2025-09-07T01:25:35Z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