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516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华文宋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大标宋_GBK" panose="03000509000000000000" pitchFamily="65" charset="-122"/>
      <p:regular r:id="rId26"/>
    </p:embeddedFont>
    <p:embeddedFont>
      <p:font typeface="方正大标宋简体" panose="02000000000000000000" pitchFamily="2" charset="-122"/>
      <p:regular r:id="rId27"/>
    </p:embeddedFont>
    <p:embeddedFont>
      <p:font typeface="方正隶变_GBK" panose="03000509000000000000" pitchFamily="65" charset="-122"/>
      <p:regular r:id="rId28"/>
    </p:embeddedFont>
    <p:embeddedFont>
      <p:font typeface="方正小标宋_GBK" panose="03000509000000000000" pitchFamily="65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51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古诗词三首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911A1B-78F9-4370-9671-03E78C3E7CD4}"/>
              </a:ext>
            </a:extLst>
          </p:cNvPr>
          <p:cNvSpPr/>
          <p:nvPr/>
        </p:nvSpPr>
        <p:spPr>
          <a:xfrm>
            <a:off x="505459" y="946406"/>
            <a:ext cx="11006455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那畔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bàn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榆关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空山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kōnɡ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kònɡ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秋暝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mínɡ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mín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wán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huàn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松间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25AF84-ACC8-434C-8A88-9F1D84FE0B2E}"/>
              </a:ext>
            </a:extLst>
          </p:cNvPr>
          <p:cNvSpPr txBox="1"/>
          <p:nvPr/>
        </p:nvSpPr>
        <p:spPr>
          <a:xfrm>
            <a:off x="912332" y="25540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5A6360-6665-4C28-BD0E-6241CAD0D51D}"/>
              </a:ext>
            </a:extLst>
          </p:cNvPr>
          <p:cNvSpPr txBox="1"/>
          <p:nvPr/>
        </p:nvSpPr>
        <p:spPr>
          <a:xfrm>
            <a:off x="5573669" y="25540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896664-405F-4688-BAB7-73895BCC7BB2}"/>
              </a:ext>
            </a:extLst>
          </p:cNvPr>
          <p:cNvSpPr txBox="1"/>
          <p:nvPr/>
        </p:nvSpPr>
        <p:spPr>
          <a:xfrm>
            <a:off x="488207" y="35895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C3C335-B9C2-40D7-ABC0-3D5B466BE38D}"/>
              </a:ext>
            </a:extLst>
          </p:cNvPr>
          <p:cNvSpPr txBox="1"/>
          <p:nvPr/>
        </p:nvSpPr>
        <p:spPr>
          <a:xfrm>
            <a:off x="5930031" y="35895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EA7B32-F026-4CD0-B501-1D0F0501AD25}"/>
              </a:ext>
            </a:extLst>
          </p:cNvPr>
          <p:cNvSpPr txBox="1"/>
          <p:nvPr/>
        </p:nvSpPr>
        <p:spPr>
          <a:xfrm>
            <a:off x="516564" y="46249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645978-3D36-4D26-BC66-2D4E66F10C8F}"/>
              </a:ext>
            </a:extLst>
          </p:cNvPr>
          <p:cNvSpPr txBox="1"/>
          <p:nvPr/>
        </p:nvSpPr>
        <p:spPr>
          <a:xfrm>
            <a:off x="5930031" y="46249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BC0EEB-50E2-42F2-A58C-0D6564E78775}"/>
              </a:ext>
            </a:extLst>
          </p:cNvPr>
          <p:cNvSpPr txBox="1"/>
          <p:nvPr/>
        </p:nvSpPr>
        <p:spPr>
          <a:xfrm>
            <a:off x="1884713" y="24013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6800F19-892E-478D-9C60-6A0F66AF1960}"/>
              </a:ext>
            </a:extLst>
          </p:cNvPr>
          <p:cNvSpPr txBox="1"/>
          <p:nvPr/>
        </p:nvSpPr>
        <p:spPr>
          <a:xfrm>
            <a:off x="6632500" y="23501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BC2114-D253-4057-B9BE-64145D1D8C25}"/>
              </a:ext>
            </a:extLst>
          </p:cNvPr>
          <p:cNvSpPr txBox="1"/>
          <p:nvPr/>
        </p:nvSpPr>
        <p:spPr>
          <a:xfrm>
            <a:off x="2065867" y="34691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2417BB-9305-4B78-8DCB-32DE2CE38342}"/>
              </a:ext>
            </a:extLst>
          </p:cNvPr>
          <p:cNvSpPr txBox="1"/>
          <p:nvPr/>
        </p:nvSpPr>
        <p:spPr>
          <a:xfrm>
            <a:off x="7073340" y="34691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803BC1-7511-415F-9AC7-3E04F659C23C}"/>
              </a:ext>
            </a:extLst>
          </p:cNvPr>
          <p:cNvSpPr txBox="1"/>
          <p:nvPr/>
        </p:nvSpPr>
        <p:spPr>
          <a:xfrm>
            <a:off x="2947547" y="44190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85CF-E02E-446C-BC41-D5C6909F64C7}"/>
              </a:ext>
            </a:extLst>
          </p:cNvPr>
          <p:cNvSpPr txBox="1"/>
          <p:nvPr/>
        </p:nvSpPr>
        <p:spPr>
          <a:xfrm>
            <a:off x="6788890" y="44546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523AA3-3C21-481B-93BB-078D5B4AF7C5}"/>
              </a:ext>
            </a:extLst>
          </p:cNvPr>
          <p:cNvSpPr/>
          <p:nvPr/>
        </p:nvSpPr>
        <p:spPr>
          <a:xfrm>
            <a:off x="505460" y="861094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EC0A971-C1DB-46A3-A533-95F0F9E2B0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7" y="1853227"/>
            <a:ext cx="11226458" cy="150743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B811103-1FC7-4ED1-BD0C-F28E8BCB1654}"/>
              </a:ext>
            </a:extLst>
          </p:cNvPr>
          <p:cNvSpPr/>
          <p:nvPr/>
        </p:nvSpPr>
        <p:spPr>
          <a:xfrm>
            <a:off x="1289918" y="19249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发愁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AF4951-7B97-441E-9D03-128E2B1602C9}"/>
              </a:ext>
            </a:extLst>
          </p:cNvPr>
          <p:cNvSpPr/>
          <p:nvPr/>
        </p:nvSpPr>
        <p:spPr>
          <a:xfrm>
            <a:off x="1289918" y="271432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怒火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668855-5D56-4074-911C-AE08536B6337}"/>
              </a:ext>
            </a:extLst>
          </p:cNvPr>
          <p:cNvSpPr/>
          <p:nvPr/>
        </p:nvSpPr>
        <p:spPr>
          <a:xfrm>
            <a:off x="4228953" y="192499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山寺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E6E2E74-37AA-4D45-88BF-1017A0FF0A25}"/>
              </a:ext>
            </a:extLst>
          </p:cNvPr>
          <p:cNvSpPr/>
          <p:nvPr/>
        </p:nvSpPr>
        <p:spPr>
          <a:xfrm>
            <a:off x="4228953" y="271432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等待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A512AF8-4666-4655-9131-0020821CEE94}"/>
              </a:ext>
            </a:extLst>
          </p:cNvPr>
          <p:cNvSpPr/>
          <p:nvPr/>
        </p:nvSpPr>
        <p:spPr>
          <a:xfrm>
            <a:off x="7224449" y="192499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泊车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DF0D9E4-187B-4382-B00B-F2714A206D15}"/>
              </a:ext>
            </a:extLst>
          </p:cNvPr>
          <p:cNvSpPr/>
          <p:nvPr/>
        </p:nvSpPr>
        <p:spPr>
          <a:xfrm>
            <a:off x="7167988" y="271431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大伯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6EFD37C-0959-4031-96C9-12898A91517E}"/>
              </a:ext>
            </a:extLst>
          </p:cNvPr>
          <p:cNvSpPr/>
          <p:nvPr/>
        </p:nvSpPr>
        <p:spPr>
          <a:xfrm>
            <a:off x="10163484" y="192499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河畔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4A3CB01-BBDC-4101-8AE5-EE1927C8D7A5}"/>
              </a:ext>
            </a:extLst>
          </p:cNvPr>
          <p:cNvSpPr/>
          <p:nvPr/>
        </p:nvSpPr>
        <p:spPr>
          <a:xfrm>
            <a:off x="10184055" y="269430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搅拌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D5A14CE-79C8-426C-9591-B2EE85316F3A}"/>
              </a:ext>
            </a:extLst>
          </p:cNvPr>
          <p:cNvSpPr/>
          <p:nvPr/>
        </p:nvSpPr>
        <p:spPr>
          <a:xfrm>
            <a:off x="505459" y="861095"/>
            <a:ext cx="10941793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三、下列选项中说法不正确的一项是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《山居秋暝》的作者是王维。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《枫桥夜泊》是一首七言绝句。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《长相思》中体现中心的词句是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聒碎乡心梦不成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故园无此声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雪一更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读音是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gèng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F038F3-C3E3-4F05-8B0A-FF2F41D8B7D0}"/>
              </a:ext>
            </a:extLst>
          </p:cNvPr>
          <p:cNvSpPr/>
          <p:nvPr/>
        </p:nvSpPr>
        <p:spPr>
          <a:xfrm>
            <a:off x="8147190" y="1036508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8473C6-E4FF-462E-AA64-3FF99DD0ECD5}"/>
              </a:ext>
            </a:extLst>
          </p:cNvPr>
          <p:cNvSpPr/>
          <p:nvPr/>
        </p:nvSpPr>
        <p:spPr>
          <a:xfrm>
            <a:off x="505460" y="861095"/>
            <a:ext cx="10881408" cy="518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四、解释下列字词在诗词中的意思。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浣女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歇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聒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19D6622-F644-4F20-8DCD-141F497B2288}"/>
              </a:ext>
            </a:extLst>
          </p:cNvPr>
          <p:cNvSpPr/>
          <p:nvPr/>
        </p:nvSpPr>
        <p:spPr>
          <a:xfrm>
            <a:off x="1282708" y="2301714"/>
            <a:ext cx="46634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日落时分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天色将晚。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3158C10-A1B5-451E-A9CF-87BBF8CA22C7}"/>
              </a:ext>
            </a:extLst>
          </p:cNvPr>
          <p:cNvSpPr/>
          <p:nvPr/>
        </p:nvSpPr>
        <p:spPr>
          <a:xfrm>
            <a:off x="1659504" y="3325181"/>
            <a:ext cx="37834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洗衣物的女子。　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7228F0-9B23-4FB8-92D1-B9FAEA752EC7}"/>
              </a:ext>
            </a:extLst>
          </p:cNvPr>
          <p:cNvSpPr/>
          <p:nvPr/>
        </p:nvSpPr>
        <p:spPr>
          <a:xfrm>
            <a:off x="1546138" y="435788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尽。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EE5849C-71A3-468B-8DFB-399A0D5A10F3}"/>
              </a:ext>
            </a:extLst>
          </p:cNvPr>
          <p:cNvSpPr/>
          <p:nvPr/>
        </p:nvSpPr>
        <p:spPr>
          <a:xfrm>
            <a:off x="1408271" y="5401368"/>
            <a:ext cx="52084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声音嘈杂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文中指风雪声。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9FD5547-FA1B-4777-8136-47DD03A16D26}"/>
              </a:ext>
            </a:extLst>
          </p:cNvPr>
          <p:cNvSpPr/>
          <p:nvPr/>
        </p:nvSpPr>
        <p:spPr>
          <a:xfrm>
            <a:off x="505460" y="946407"/>
            <a:ext cx="10829649" cy="4153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五、读下面的诗词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画出静态描写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             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画出动态描写。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明月松间照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清泉石上流。　　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竹喧归浣女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莲动下渔舟。</a:t>
            </a:r>
          </a:p>
        </p:txBody>
      </p:sp>
      <p:pic>
        <p:nvPicPr>
          <p:cNvPr id="8" name="image67.jpeg">
            <a:extLst>
              <a:ext uri="{FF2B5EF4-FFF2-40B4-BE49-F238E27FC236}">
                <a16:creationId xmlns:a16="http://schemas.microsoft.com/office/drawing/2014/main" id="{5FFD2B1E-7093-4A72-9583-1DD30DD91D3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384641" y="1275476"/>
            <a:ext cx="1234476" cy="54704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6D1BDE-1C93-41FF-86F9-0EBD8C0610F3}"/>
              </a:ext>
            </a:extLst>
          </p:cNvPr>
          <p:cNvCxnSpPr>
            <a:cxnSpLocks/>
          </p:cNvCxnSpPr>
          <p:nvPr/>
        </p:nvCxnSpPr>
        <p:spPr>
          <a:xfrm>
            <a:off x="951071" y="3909355"/>
            <a:ext cx="215443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2" name="Picture 3">
            <a:extLst>
              <a:ext uri="{FF2B5EF4-FFF2-40B4-BE49-F238E27FC236}">
                <a16:creationId xmlns:a16="http://schemas.microsoft.com/office/drawing/2014/main" id="{B6945769-1C44-46AB-ACEB-46F3340EE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4" r="68092" b="32145"/>
          <a:stretch/>
        </p:blipFill>
        <p:spPr bwMode="auto">
          <a:xfrm>
            <a:off x="3232176" y="3932504"/>
            <a:ext cx="2236971" cy="199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882BBCB9-6756-4CAA-9598-58F857925C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4" r="68092" b="32145"/>
          <a:stretch/>
        </p:blipFill>
        <p:spPr bwMode="auto">
          <a:xfrm>
            <a:off x="909804" y="4968693"/>
            <a:ext cx="2236971" cy="199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719EC0AE-716B-4FB5-8688-4A8C0A4388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4" r="68092" b="32145"/>
          <a:stretch/>
        </p:blipFill>
        <p:spPr bwMode="auto">
          <a:xfrm>
            <a:off x="3232176" y="4980081"/>
            <a:ext cx="2236971" cy="199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2D97ED-9A4E-477F-A6C1-A5F956280AED}"/>
              </a:ext>
            </a:extLst>
          </p:cNvPr>
          <p:cNvSpPr/>
          <p:nvPr/>
        </p:nvSpPr>
        <p:spPr>
          <a:xfrm>
            <a:off x="505460" y="946407"/>
            <a:ext cx="10036019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六、补充诗句。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天气晚来秋。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身向榆关那畔行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聒碎乡心梦不成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夜半钟声到客船。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3F0C5B-55E8-4B41-84E7-2C2C122DAE55}"/>
              </a:ext>
            </a:extLst>
          </p:cNvPr>
          <p:cNvSpPr/>
          <p:nvPr/>
        </p:nvSpPr>
        <p:spPr>
          <a:xfrm>
            <a:off x="1469337" y="180138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空山新雨后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C2F7F3-CFF2-4094-A579-4E9D55246928}"/>
              </a:ext>
            </a:extLst>
          </p:cNvPr>
          <p:cNvSpPr/>
          <p:nvPr/>
        </p:nvSpPr>
        <p:spPr>
          <a:xfrm>
            <a:off x="1303853" y="257166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山一程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572A4F-DD7A-4E01-A665-A841CD4F249B}"/>
              </a:ext>
            </a:extLst>
          </p:cNvPr>
          <p:cNvSpPr/>
          <p:nvPr/>
        </p:nvSpPr>
        <p:spPr>
          <a:xfrm>
            <a:off x="3926284" y="257166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水一程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3898A8C-67DB-4E2C-BAFB-AEDFB13265F5}"/>
              </a:ext>
            </a:extLst>
          </p:cNvPr>
          <p:cNvSpPr/>
          <p:nvPr/>
        </p:nvSpPr>
        <p:spPr>
          <a:xfrm>
            <a:off x="867836" y="33630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夜深千帐灯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06E21B3-F9EC-4B54-9891-0689AC15BF19}"/>
              </a:ext>
            </a:extLst>
          </p:cNvPr>
          <p:cNvSpPr/>
          <p:nvPr/>
        </p:nvSpPr>
        <p:spPr>
          <a:xfrm>
            <a:off x="4987333" y="334193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风一更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0BDA11E-541B-4F1E-9171-D14F400A8A6E}"/>
              </a:ext>
            </a:extLst>
          </p:cNvPr>
          <p:cNvSpPr/>
          <p:nvPr/>
        </p:nvSpPr>
        <p:spPr>
          <a:xfrm>
            <a:off x="7264706" y="334193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雪一更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2129E79-625C-4D9C-9F81-29019A5D0C65}"/>
              </a:ext>
            </a:extLst>
          </p:cNvPr>
          <p:cNvSpPr/>
          <p:nvPr/>
        </p:nvSpPr>
        <p:spPr>
          <a:xfrm>
            <a:off x="4439172" y="409000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故园无此声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9C72EE-2860-4241-836A-5E0B6FD35374}"/>
              </a:ext>
            </a:extLst>
          </p:cNvPr>
          <p:cNvSpPr/>
          <p:nvPr/>
        </p:nvSpPr>
        <p:spPr>
          <a:xfrm>
            <a:off x="4509766" y="489777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江枫渔火对愁眠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645816-9878-4D99-9BC3-86BE4230DE48}"/>
              </a:ext>
            </a:extLst>
          </p:cNvPr>
          <p:cNvSpPr/>
          <p:nvPr/>
        </p:nvSpPr>
        <p:spPr>
          <a:xfrm>
            <a:off x="1188596" y="564584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姑苏城外寒山寺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58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474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NEU-HZ</vt:lpstr>
      <vt:lpstr>Calibri</vt:lpstr>
      <vt:lpstr>方正大标宋_GBK</vt:lpstr>
      <vt:lpstr>NEU-XT</vt:lpstr>
      <vt:lpstr>方正隶变_GBK</vt:lpstr>
      <vt:lpstr>方正书宋_GBK</vt:lpstr>
      <vt:lpstr>NEU-BZ</vt:lpstr>
      <vt:lpstr>华文宋体</vt:lpstr>
      <vt:lpstr>楷体</vt:lpstr>
      <vt:lpstr>Wingdings</vt:lpstr>
      <vt:lpstr>Arial</vt:lpstr>
      <vt:lpstr>方正小标宋_GBK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2025-11-21T00:04:35Z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