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HZ" panose="02010600010101010101" pitchFamily="2" charset="-122"/>
      <p:regular r:id="rId8"/>
      <p:italic r:id="rId9"/>
    </p:embeddedFont>
    <p:embeddedFont>
      <p:font typeface="方正黑体_GBK" panose="03000509000000000000" pitchFamily="65" charset="-122"/>
      <p:regular r:id="rId10"/>
    </p:embeddedFont>
    <p:embeddedFont>
      <p:font typeface="方正书宋_GBK" panose="03000509000000000000" pitchFamily="65" charset="-122"/>
      <p:regular r:id="rId11"/>
    </p:embeddedFont>
    <p:embeddedFont>
      <p:font typeface="华文宋体" panose="02010600040101010101" pitchFamily="2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00000000000000000" pitchFamily="2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55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月 迹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1756A5B-F3D8-40EF-B7BB-7BACF7CECB83}"/>
              </a:ext>
            </a:extLst>
          </p:cNvPr>
          <p:cNvSpPr/>
          <p:nvPr/>
        </p:nvSpPr>
        <p:spPr>
          <a:xfrm>
            <a:off x="505459" y="861094"/>
            <a:ext cx="10864155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一、下列多音字的读音相同的一项是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新鲜　鲜嫩　鲜活　　　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静悄悄　悄无声息　低声悄语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屏息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屏障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	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屏幕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积累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劳累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果实累累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9F47FC-DB4D-4283-AA18-200EAA0918B8}"/>
              </a:ext>
            </a:extLst>
          </p:cNvPr>
          <p:cNvSpPr/>
          <p:nvPr/>
        </p:nvSpPr>
        <p:spPr>
          <a:xfrm>
            <a:off x="8379492" y="1223413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8905D4-DA40-40C0-9133-55EFC5DEE13D}"/>
              </a:ext>
            </a:extLst>
          </p:cNvPr>
          <p:cNvSpPr txBox="1"/>
          <p:nvPr/>
        </p:nvSpPr>
        <p:spPr>
          <a:xfrm>
            <a:off x="1251838" y="24763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3E9C83-E20D-4277-91ED-92539ACF0D6F}"/>
              </a:ext>
            </a:extLst>
          </p:cNvPr>
          <p:cNvSpPr txBox="1"/>
          <p:nvPr/>
        </p:nvSpPr>
        <p:spPr>
          <a:xfrm>
            <a:off x="2108531" y="24763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B5443E-A6A3-4E61-86E7-A7D631C2371A}"/>
              </a:ext>
            </a:extLst>
          </p:cNvPr>
          <p:cNvSpPr txBox="1"/>
          <p:nvPr/>
        </p:nvSpPr>
        <p:spPr>
          <a:xfrm>
            <a:off x="3417065" y="247637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211166-1335-4A3F-BAFD-29C24B693DD2}"/>
              </a:ext>
            </a:extLst>
          </p:cNvPr>
          <p:cNvSpPr txBox="1"/>
          <p:nvPr/>
        </p:nvSpPr>
        <p:spPr>
          <a:xfrm>
            <a:off x="1312220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8556CE-D56A-44ED-9B22-6431ED2238F3}"/>
              </a:ext>
            </a:extLst>
          </p:cNvPr>
          <p:cNvSpPr txBox="1"/>
          <p:nvPr/>
        </p:nvSpPr>
        <p:spPr>
          <a:xfrm>
            <a:off x="2588931" y="3535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3E57F0-721D-40F4-9DE9-81129965111E}"/>
              </a:ext>
            </a:extLst>
          </p:cNvPr>
          <p:cNvSpPr txBox="1"/>
          <p:nvPr/>
        </p:nvSpPr>
        <p:spPr>
          <a:xfrm>
            <a:off x="5612179" y="35719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49FF29-8DC7-4DE4-8363-E9A69A5F9FD2}"/>
              </a:ext>
            </a:extLst>
          </p:cNvPr>
          <p:cNvSpPr txBox="1"/>
          <p:nvPr/>
        </p:nvSpPr>
        <p:spPr>
          <a:xfrm>
            <a:off x="822386" y="45763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CD52ED7-8E05-4568-B2DF-93F4242D2348}"/>
              </a:ext>
            </a:extLst>
          </p:cNvPr>
          <p:cNvSpPr txBox="1"/>
          <p:nvPr/>
        </p:nvSpPr>
        <p:spPr>
          <a:xfrm>
            <a:off x="2347390" y="45763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9D6D4C-0F57-4A86-AADD-9445EAD24384}"/>
              </a:ext>
            </a:extLst>
          </p:cNvPr>
          <p:cNvSpPr txBox="1"/>
          <p:nvPr/>
        </p:nvSpPr>
        <p:spPr>
          <a:xfrm>
            <a:off x="4119534" y="45763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497B26-25E8-49E1-AF44-03FEA3A00FA1}"/>
              </a:ext>
            </a:extLst>
          </p:cNvPr>
          <p:cNvSpPr txBox="1"/>
          <p:nvPr/>
        </p:nvSpPr>
        <p:spPr>
          <a:xfrm>
            <a:off x="1251838" y="56263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FC4317-17F3-4D2C-B027-B8C75CF55939}"/>
              </a:ext>
            </a:extLst>
          </p:cNvPr>
          <p:cNvSpPr txBox="1"/>
          <p:nvPr/>
        </p:nvSpPr>
        <p:spPr>
          <a:xfrm>
            <a:off x="2753493" y="56324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8B0A4EE-C263-422A-8C4D-29BBDDB6D348}"/>
              </a:ext>
            </a:extLst>
          </p:cNvPr>
          <p:cNvSpPr txBox="1"/>
          <p:nvPr/>
        </p:nvSpPr>
        <p:spPr>
          <a:xfrm>
            <a:off x="4779686" y="56237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6CCD68-3EEA-457A-98D5-6C993B679ADD}"/>
              </a:ext>
            </a:extLst>
          </p:cNvPr>
          <p:cNvSpPr/>
          <p:nvPr/>
        </p:nvSpPr>
        <p:spPr>
          <a:xfrm>
            <a:off x="505460" y="946408"/>
            <a:ext cx="11006454" cy="518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果然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突然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竟然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固然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噢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月亮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是这么多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只要你愿意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它就有了哩。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就在院子里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但再也不是那么一个满满的圆了。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觉得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我们有了月亮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那无边无际的天空也是我们的了。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重要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但是适当的放松休息也是必不可少的。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D9226F0-CAF6-45DD-A7AC-6604D9A6D8BC}"/>
              </a:ext>
            </a:extLst>
          </p:cNvPr>
          <p:cNvSpPr/>
          <p:nvPr/>
        </p:nvSpPr>
        <p:spPr>
          <a:xfrm>
            <a:off x="2677569" y="261902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竟然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7128BF5-6A94-47EA-9AF0-08773251850B}"/>
              </a:ext>
            </a:extLst>
          </p:cNvPr>
          <p:cNvSpPr/>
          <p:nvPr/>
        </p:nvSpPr>
        <p:spPr>
          <a:xfrm>
            <a:off x="1728770" y="330913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D06492-631E-473D-87F7-EE3F39FE37B9}"/>
              </a:ext>
            </a:extLst>
          </p:cNvPr>
          <p:cNvSpPr/>
          <p:nvPr/>
        </p:nvSpPr>
        <p:spPr>
          <a:xfrm>
            <a:off x="1819871" y="40846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突然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9ECDED2-3C61-422B-9A65-AA88FE85CFF5}"/>
              </a:ext>
            </a:extLst>
          </p:cNvPr>
          <p:cNvSpPr/>
          <p:nvPr/>
        </p:nvSpPr>
        <p:spPr>
          <a:xfrm>
            <a:off x="2174867" y="55503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固然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8F2B48-D8AD-451E-8EBA-53B4A7E209EC}"/>
              </a:ext>
            </a:extLst>
          </p:cNvPr>
          <p:cNvSpPr/>
          <p:nvPr/>
        </p:nvSpPr>
        <p:spPr>
          <a:xfrm>
            <a:off x="505459" y="861095"/>
            <a:ext cx="10898661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三、写出下面的句子是动态描写还是静态描写。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原来月亮是长了腿的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爬着那竹帘格儿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先是一个白道儿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再是半圆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渐渐地爬得高了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穿衣镜上的圆便满盈了。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院子的中央处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是那棵粗粗的桂树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疏疏的枝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疏疏的叶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桂花还没有开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却有了累累的骨朵儿了。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30CAAB-33A5-4A22-BDA7-6127DC28AE29}"/>
              </a:ext>
            </a:extLst>
          </p:cNvPr>
          <p:cNvSpPr/>
          <p:nvPr/>
        </p:nvSpPr>
        <p:spPr>
          <a:xfrm>
            <a:off x="1057618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动态描写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0CC767-9C3B-4D50-BF47-9F5F723730E7}"/>
              </a:ext>
            </a:extLst>
          </p:cNvPr>
          <p:cNvSpPr/>
          <p:nvPr/>
        </p:nvSpPr>
        <p:spPr>
          <a:xfrm>
            <a:off x="7993255" y="496792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静态描写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4897E2-FAC7-40D8-8C41-C801C6B9E5BD}"/>
              </a:ext>
            </a:extLst>
          </p:cNvPr>
          <p:cNvSpPr/>
          <p:nvPr/>
        </p:nvSpPr>
        <p:spPr>
          <a:xfrm>
            <a:off x="569343" y="861094"/>
            <a:ext cx="10869283" cy="5169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四、下列对课文的理解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最准确的一项是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课文描绘了月亮行走的轨迹。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月亮在作者心中留下了美好的痕迹。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课文记叙了孩子们追寻月亮踪迹的趣事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表现了孩童奇特敏锐的观察力和丰富的想象力。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6035C6-5497-478D-AD6E-8FA4F4998990}"/>
              </a:ext>
            </a:extLst>
          </p:cNvPr>
          <p:cNvSpPr/>
          <p:nvPr/>
        </p:nvSpPr>
        <p:spPr>
          <a:xfrm>
            <a:off x="8923947" y="1197534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367</Words>
  <Application>Microsoft Office PowerPoint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方正大标宋_GBK</vt:lpstr>
      <vt:lpstr>微软雅黑</vt:lpstr>
      <vt:lpstr>华文宋体</vt:lpstr>
      <vt:lpstr>Arial</vt:lpstr>
      <vt:lpstr>Wingdings</vt:lpstr>
      <vt:lpstr>方正黑体_GBK</vt:lpstr>
      <vt:lpstr>方正隶变_GBK</vt:lpstr>
      <vt:lpstr>NEU-HZ</vt:lpstr>
      <vt:lpstr>方正书宋_GBK</vt:lpstr>
      <vt:lpstr>方正小标宋_GBK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2025-11-21T00:42:46Z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