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11" r:id="rId3"/>
    <p:sldId id="512" r:id="rId4"/>
    <p:sldId id="518" r:id="rId5"/>
    <p:sldId id="513" r:id="rId6"/>
    <p:sldId id="427" r:id="rId7"/>
  </p:sldIdLst>
  <p:sldSz cx="12192000" cy="6858000"/>
  <p:notesSz cx="6858000" cy="9144000"/>
  <p:embeddedFontLst>
    <p:embeddedFont>
      <p:font typeface="NEU-BZ" panose="02010600010101010101" pitchFamily="2" charset="-122"/>
      <p:regular r:id="rId8"/>
      <p:bold r:id="rId9"/>
      <p:italic r:id="rId10"/>
      <p:boldItalic r:id="rId11"/>
    </p:embeddedFont>
    <p:embeddedFont>
      <p:font typeface="NEU-HZ" panose="02010600010101010101" pitchFamily="2" charset="-122"/>
      <p:regular r:id="rId12"/>
      <p:italic r:id="rId13"/>
    </p:embeddedFont>
    <p:embeddedFont>
      <p:font typeface="NEU-XT" panose="02020503000000020003" pitchFamily="18" charset="-122"/>
      <p:regular r:id="rId14"/>
    </p:embeddedFont>
    <p:embeddedFont>
      <p:font typeface="方正仿宋_GBK" panose="03000509000000000000" pitchFamily="65" charset="-122"/>
      <p:regular r:id="rId15"/>
    </p:embeddedFont>
    <p:embeddedFont>
      <p:font typeface="方正书宋_GBK" panose="03000509000000000000" pitchFamily="65" charset="-122"/>
      <p:regular r:id="rId16"/>
    </p:embeddedFont>
    <p:embeddedFont>
      <p:font typeface="华文宋体" panose="02010600040101010101" pitchFamily="2" charset="-122"/>
      <p:regular r:id="rId17"/>
    </p:embeddedFont>
    <p:embeddedFont>
      <p:font typeface="楷体" panose="02010609060101010101" pitchFamily="49" charset="-122"/>
      <p:regular r:id="rId18"/>
    </p:embeddedFont>
    <p:embeddedFont>
      <p:font typeface="方正大标宋_GBK" panose="03000509000000000000" pitchFamily="65" charset="-122"/>
      <p:regular r:id="rId19"/>
    </p:embeddedFont>
    <p:embeddedFont>
      <p:font typeface="方正大标宋简体" panose="02000000000000000000" pitchFamily="2" charset="-122"/>
      <p:regular r:id="rId20"/>
    </p:embeddedFont>
    <p:embeddedFont>
      <p:font typeface="方正隶变_GBK" panose="03000509000000000000" pitchFamily="65" charset="-122"/>
      <p:regular r:id="rId21"/>
    </p:embeddedFont>
    <p:embeddedFont>
      <p:font typeface="方正小标宋_GBK" panose="03000509000000000000" pitchFamily="65" charset="-122"/>
      <p:regular r:id="rId22"/>
    </p:embeddedFont>
    <p:embeddedFont>
      <p:font typeface="微软雅黑" panose="020B0503020204020204" pitchFamily="34" charset="-122"/>
      <p:regular r:id="rId23"/>
      <p:bold r:id="rId24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111" d="100"/>
          <a:sy n="111" d="100"/>
        </p:scale>
        <p:origin x="582" y="96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font" Target="fonts/font11.fntdata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font" Target="fonts/font14.fntdata"/><Relationship Id="rId7" Type="http://schemas.openxmlformats.org/officeDocument/2006/relationships/slide" Target="slides/slide6.xml"/><Relationship Id="rId12" Type="http://schemas.openxmlformats.org/officeDocument/2006/relationships/font" Target="fonts/font5.fntdata"/><Relationship Id="rId17" Type="http://schemas.openxmlformats.org/officeDocument/2006/relationships/font" Target="fonts/font10.fntdata"/><Relationship Id="rId25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font" Target="fonts/font9.fntdata"/><Relationship Id="rId20" Type="http://schemas.openxmlformats.org/officeDocument/2006/relationships/font" Target="fonts/font13.fntdata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24" Type="http://schemas.openxmlformats.org/officeDocument/2006/relationships/font" Target="fonts/font17.fntdata"/><Relationship Id="rId5" Type="http://schemas.openxmlformats.org/officeDocument/2006/relationships/slide" Target="slides/slide4.xml"/><Relationship Id="rId15" Type="http://schemas.openxmlformats.org/officeDocument/2006/relationships/font" Target="fonts/font8.fntdata"/><Relationship Id="rId23" Type="http://schemas.openxmlformats.org/officeDocument/2006/relationships/font" Target="fonts/font16.fntdata"/><Relationship Id="rId28" Type="http://schemas.openxmlformats.org/officeDocument/2006/relationships/theme" Target="theme/theme1.xml"/><Relationship Id="rId10" Type="http://schemas.openxmlformats.org/officeDocument/2006/relationships/font" Target="fonts/font3.fntdata"/><Relationship Id="rId19" Type="http://schemas.openxmlformats.org/officeDocument/2006/relationships/font" Target="fonts/font12.fntdata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Relationship Id="rId22" Type="http://schemas.openxmlformats.org/officeDocument/2006/relationships/font" Target="fonts/font15.fntdata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2025/11/20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2025/11/20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2025/11/20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2025/11/20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2025/11/20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2025/11/20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2025/11/20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2025/11/20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2025/11/20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2025/11/20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2025/11/20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2025/11/20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5" Type="http://schemas.openxmlformats.org/officeDocument/2006/relationships/slide" Target="slide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zh-CN" sz="6000" b="1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48 </a:t>
            </a:r>
            <a:r>
              <a:rPr lang="zh-CN" altLang="en-US" sz="6000" b="1"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“精彩极了”和“糟糕透了”</a:t>
            </a:r>
            <a:endParaRPr lang="zh-CN" altLang="en-US" sz="6000" b="1" dirty="0">
              <a:latin typeface="方正大标宋_GBK" panose="03000509000000000000" pitchFamily="65" charset="-122"/>
              <a:ea typeface="方正大标宋_GBK" panose="03000509000000000000" pitchFamily="65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五年级语文上册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0783EA05-02E3-D554-D072-A5E2AB2674A7}"/>
              </a:ext>
            </a:extLst>
          </p:cNvPr>
          <p:cNvSpPr txBox="1"/>
          <p:nvPr/>
        </p:nvSpPr>
        <p:spPr>
          <a:xfrm>
            <a:off x="5121987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8AF9F6B3-6406-416F-93AF-BED63C4E3284}"/>
              </a:ext>
            </a:extLst>
          </p:cNvPr>
          <p:cNvSpPr/>
          <p:nvPr/>
        </p:nvSpPr>
        <p:spPr>
          <a:xfrm>
            <a:off x="505459" y="946408"/>
            <a:ext cx="11006455" cy="46966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8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一、用</a:t>
            </a:r>
            <a:r>
              <a:rPr lang="en-US" altLang="zh-CN" sz="340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en-US" altLang="zh-CN" sz="340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􀳫</a:t>
            </a:r>
            <a:r>
              <a:rPr lang="en-US" altLang="zh-CN" sz="340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给加点字选择正确的读音。</a:t>
            </a:r>
            <a:endParaRPr lang="zh-CN" altLang="zh-CN" sz="340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8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誊写</a:t>
            </a:r>
            <a:r>
              <a:rPr lang="en-US" altLang="zh-CN" sz="340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yù</a:t>
            </a:r>
            <a:r>
              <a:rPr lang="zh-CN" altLang="zh-CN" sz="340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téng </a:t>
            </a:r>
            <a:r>
              <a:rPr lang="en-US" altLang="zh-CN" sz="340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40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40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鼓励</a:t>
            </a:r>
            <a:r>
              <a:rPr lang="en-US" altLang="zh-CN" sz="340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lì</a:t>
            </a:r>
            <a:r>
              <a:rPr lang="en-US" altLang="zh-CN" sz="3400">
                <a:solidFill>
                  <a:srgbClr val="FF00FF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340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nì</a:t>
            </a:r>
            <a:r>
              <a:rPr lang="en-US" altLang="zh-CN" sz="340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endParaRPr lang="en-US" altLang="zh-CN" sz="3400">
              <a:solidFill>
                <a:srgbClr val="000000"/>
              </a:solidFill>
              <a:latin typeface="NEU-XT" panose="02020503000000020003" pitchFamily="18" charset="-12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8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篇章</a:t>
            </a:r>
            <a:r>
              <a:rPr lang="en-US" altLang="zh-CN" sz="340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biān</a:t>
            </a:r>
            <a:r>
              <a:rPr lang="zh-CN" altLang="zh-CN" sz="340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piān</a:t>
            </a:r>
            <a:r>
              <a:rPr lang="en-US" altLang="zh-CN" sz="3400">
                <a:solidFill>
                  <a:srgbClr val="FF00FF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40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            </a:t>
            </a:r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出版</a:t>
            </a:r>
            <a:r>
              <a:rPr lang="en-US" altLang="zh-CN" sz="340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bǎn</a:t>
            </a:r>
            <a:r>
              <a:rPr lang="en-US" altLang="zh-CN" sz="3400">
                <a:solidFill>
                  <a:srgbClr val="FF00FF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340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fàn</a:t>
            </a:r>
            <a:r>
              <a:rPr lang="en-US" altLang="zh-CN" sz="340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endParaRPr lang="en-US" altLang="zh-CN" sz="340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8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吉祥</a:t>
            </a:r>
            <a:r>
              <a:rPr lang="en-US" altLang="zh-CN" sz="340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xiáng</a:t>
            </a:r>
            <a:r>
              <a:rPr lang="en-US" altLang="zh-CN" sz="3400">
                <a:solidFill>
                  <a:srgbClr val="FF00FF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340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yàng</a:t>
            </a:r>
            <a:r>
              <a:rPr lang="en-US" altLang="zh-CN" sz="340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40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	         </a:t>
            </a:r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歧途</a:t>
            </a:r>
            <a:r>
              <a:rPr lang="en-US" altLang="zh-CN" sz="340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qī</a:t>
            </a:r>
            <a:r>
              <a:rPr lang="zh-CN" altLang="zh-CN" sz="340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qí</a:t>
            </a:r>
            <a:r>
              <a:rPr lang="en-US" altLang="zh-CN" sz="3400">
                <a:solidFill>
                  <a:srgbClr val="FF00FF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40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8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谨慎</a:t>
            </a:r>
            <a:r>
              <a:rPr lang="en-US" altLang="zh-CN" sz="340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qín</a:t>
            </a:r>
            <a:r>
              <a:rPr lang="zh-CN" altLang="zh-CN" sz="340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jǐn</a:t>
            </a:r>
            <a:r>
              <a:rPr lang="en-US" altLang="zh-CN" sz="3400">
                <a:solidFill>
                  <a:srgbClr val="FF00FF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40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40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	                 </a:t>
            </a:r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腼腆</a:t>
            </a:r>
            <a:r>
              <a:rPr lang="en-US" altLang="zh-CN" sz="340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miǎn</a:t>
            </a:r>
            <a:r>
              <a:rPr lang="en-US" altLang="zh-CN" sz="340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40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tiǎn</a:t>
            </a:r>
            <a:r>
              <a:rPr lang="en-US" altLang="zh-CN" sz="3400">
                <a:solidFill>
                  <a:srgbClr val="FF00FF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340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miàn</a:t>
            </a:r>
            <a:r>
              <a:rPr lang="en-US" altLang="zh-CN" sz="340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40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diǎn</a:t>
            </a:r>
            <a:r>
              <a:rPr lang="en-US" altLang="zh-CN" sz="340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279B822D-F27C-4999-A786-68C6668A8506}"/>
              </a:ext>
            </a:extLst>
          </p:cNvPr>
          <p:cNvSpPr txBox="1"/>
          <p:nvPr/>
        </p:nvSpPr>
        <p:spPr>
          <a:xfrm>
            <a:off x="479581" y="2347030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62B9C2BA-00F1-419F-B4D6-11004570E306}"/>
              </a:ext>
            </a:extLst>
          </p:cNvPr>
          <p:cNvSpPr txBox="1"/>
          <p:nvPr/>
        </p:nvSpPr>
        <p:spPr>
          <a:xfrm>
            <a:off x="5539164" y="2350436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632EDA06-3EE7-4206-9094-1CCFBDBA8194}"/>
              </a:ext>
            </a:extLst>
          </p:cNvPr>
          <p:cNvSpPr txBox="1"/>
          <p:nvPr/>
        </p:nvSpPr>
        <p:spPr>
          <a:xfrm>
            <a:off x="488207" y="3291746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A2978139-933F-43A4-AF23-A59A999D701A}"/>
              </a:ext>
            </a:extLst>
          </p:cNvPr>
          <p:cNvSpPr txBox="1"/>
          <p:nvPr/>
        </p:nvSpPr>
        <p:spPr>
          <a:xfrm>
            <a:off x="5441791" y="3291746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DD70A8A2-8CD5-4129-B9FF-0417771545F1}"/>
              </a:ext>
            </a:extLst>
          </p:cNvPr>
          <p:cNvSpPr txBox="1"/>
          <p:nvPr/>
        </p:nvSpPr>
        <p:spPr>
          <a:xfrm>
            <a:off x="916413" y="4238154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CB52E391-FDB6-4DB9-B58E-01C4CEC56AEE}"/>
              </a:ext>
            </a:extLst>
          </p:cNvPr>
          <p:cNvSpPr txBox="1"/>
          <p:nvPr/>
        </p:nvSpPr>
        <p:spPr>
          <a:xfrm>
            <a:off x="5136367" y="4241560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09437445-854A-4040-8C2B-2E246C9103D8}"/>
              </a:ext>
            </a:extLst>
          </p:cNvPr>
          <p:cNvSpPr txBox="1"/>
          <p:nvPr/>
        </p:nvSpPr>
        <p:spPr>
          <a:xfrm>
            <a:off x="529272" y="5179342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283C8EC2-7EDB-4865-80D8-AA7A11D7C120}"/>
              </a:ext>
            </a:extLst>
          </p:cNvPr>
          <p:cNvSpPr txBox="1"/>
          <p:nvPr/>
        </p:nvSpPr>
        <p:spPr>
          <a:xfrm>
            <a:off x="5090556" y="5205220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E2F06489-347E-4CFF-B63D-A4660B7437BB}"/>
              </a:ext>
            </a:extLst>
          </p:cNvPr>
          <p:cNvSpPr txBox="1"/>
          <p:nvPr/>
        </p:nvSpPr>
        <p:spPr>
          <a:xfrm>
            <a:off x="5516346" y="5222472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404C8AA9-C43A-4BBF-9D30-76CA02738DF1}"/>
              </a:ext>
            </a:extLst>
          </p:cNvPr>
          <p:cNvSpPr txBox="1"/>
          <p:nvPr/>
        </p:nvSpPr>
        <p:spPr>
          <a:xfrm>
            <a:off x="2919767" y="2270693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b="1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b="1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9CFCA72A-148E-4003-8D1C-8B1D2F99C0A3}"/>
              </a:ext>
            </a:extLst>
          </p:cNvPr>
          <p:cNvSpPr txBox="1"/>
          <p:nvPr/>
        </p:nvSpPr>
        <p:spPr>
          <a:xfrm>
            <a:off x="6008686" y="2189259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b="1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b="1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65FEE554-76C1-4305-A423-9E46571DBE15}"/>
              </a:ext>
            </a:extLst>
          </p:cNvPr>
          <p:cNvSpPr txBox="1"/>
          <p:nvPr/>
        </p:nvSpPr>
        <p:spPr>
          <a:xfrm>
            <a:off x="3259810" y="3069697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b="1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b="1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352466B2-3431-4BC0-84FC-0FD49C12C3A0}"/>
              </a:ext>
            </a:extLst>
          </p:cNvPr>
          <p:cNvSpPr txBox="1"/>
          <p:nvPr/>
        </p:nvSpPr>
        <p:spPr>
          <a:xfrm>
            <a:off x="6449526" y="3143547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b="1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b="1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9009CCE6-8377-41AA-9055-D7CD694D2DC4}"/>
              </a:ext>
            </a:extLst>
          </p:cNvPr>
          <p:cNvSpPr txBox="1"/>
          <p:nvPr/>
        </p:nvSpPr>
        <p:spPr>
          <a:xfrm>
            <a:off x="2124341" y="4126810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b="1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b="1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FF23D34D-E11E-4C85-A39A-94BFF5333814}"/>
              </a:ext>
            </a:extLst>
          </p:cNvPr>
          <p:cNvSpPr txBox="1"/>
          <p:nvPr/>
        </p:nvSpPr>
        <p:spPr>
          <a:xfrm>
            <a:off x="6906452" y="4097835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b="1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b="1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16C42242-F9F9-45B7-85D3-53C3909E8D30}"/>
              </a:ext>
            </a:extLst>
          </p:cNvPr>
          <p:cNvSpPr txBox="1"/>
          <p:nvPr/>
        </p:nvSpPr>
        <p:spPr>
          <a:xfrm>
            <a:off x="2565181" y="5007984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b="1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b="1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2EA10259-C3DC-46AF-B7CB-E8541C293C4A}"/>
              </a:ext>
            </a:extLst>
          </p:cNvPr>
          <p:cNvSpPr txBox="1"/>
          <p:nvPr/>
        </p:nvSpPr>
        <p:spPr>
          <a:xfrm>
            <a:off x="7507689" y="4999358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b="1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b="1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76930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B54D6076-B8B9-412B-B9B5-64A11102FED6}"/>
              </a:ext>
            </a:extLst>
          </p:cNvPr>
          <p:cNvSpPr/>
          <p:nvPr/>
        </p:nvSpPr>
        <p:spPr>
          <a:xfrm>
            <a:off x="505460" y="861095"/>
            <a:ext cx="11006454" cy="47359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二、按要求完成练习。</a:t>
            </a:r>
            <a:endParaRPr lang="zh-CN" altLang="zh-CN" sz="340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1</a:t>
            </a:r>
            <a:r>
              <a:rPr lang="en-US" altLang="zh-CN" sz="340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几年后</a:t>
            </a:r>
            <a:r>
              <a:rPr lang="en-US" altLang="zh-CN" sz="340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当我再拿起那首诗</a:t>
            </a:r>
            <a:r>
              <a:rPr lang="en-US" altLang="zh-CN" sz="340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不得不承认父亲是对的。</a:t>
            </a:r>
            <a:r>
              <a:rPr lang="en-US" altLang="zh-CN" sz="340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改为肯定句</a:t>
            </a:r>
            <a:r>
              <a:rPr lang="en-US" altLang="zh-CN" sz="340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b="1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几年后</a:t>
            </a:r>
            <a:r>
              <a:rPr lang="en-US" altLang="zh-CN" sz="3400" b="1">
                <a:solidFill>
                  <a:srgbClr val="E72582"/>
                </a:solidFill>
                <a:latin typeface="方正仿宋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当我再拿起那首诗</a:t>
            </a:r>
            <a:r>
              <a:rPr lang="en-US" altLang="zh-CN" sz="3400" b="1">
                <a:solidFill>
                  <a:srgbClr val="E72582"/>
                </a:solidFill>
                <a:latin typeface="方正仿宋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只得承认父亲是对的。</a:t>
            </a:r>
            <a:r>
              <a:rPr lang="zh-CN" altLang="zh-CN" sz="3400" b="1">
                <a:solidFill>
                  <a:srgbClr val="E72582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b="1">
                <a:solidFill>
                  <a:srgbClr val="E72582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b="1">
              <a:solidFill>
                <a:srgbClr val="E72582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2</a:t>
            </a:r>
            <a:r>
              <a:rPr lang="en-US" altLang="zh-CN" sz="340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难道世界上糟糕的诗还不够多吗</a:t>
            </a:r>
            <a:r>
              <a:rPr lang="en-US" altLang="zh-CN" sz="340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?(</a:t>
            </a:r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改为陈述句</a:t>
            </a:r>
            <a:r>
              <a:rPr lang="en-US" altLang="zh-CN" sz="340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b="1">
                <a:solidFill>
                  <a:srgbClr val="E72582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400" b="1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世界上糟糕的诗已经够多了。</a:t>
            </a:r>
            <a:r>
              <a:rPr lang="zh-CN" altLang="zh-CN" sz="3400" b="1">
                <a:solidFill>
                  <a:srgbClr val="E72582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b="1">
                <a:solidFill>
                  <a:srgbClr val="E72582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b="1">
              <a:solidFill>
                <a:srgbClr val="E72582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387867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B54D6076-B8B9-412B-B9B5-64A11102FED6}"/>
              </a:ext>
            </a:extLst>
          </p:cNvPr>
          <p:cNvSpPr/>
          <p:nvPr/>
        </p:nvSpPr>
        <p:spPr>
          <a:xfrm>
            <a:off x="505460" y="861095"/>
            <a:ext cx="11006454" cy="23814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3</a:t>
            </a:r>
            <a:r>
              <a:rPr lang="en-US" altLang="zh-CN" sz="340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我的诗写得很糟糕。　母亲仍一直鼓励我。</a:t>
            </a:r>
            <a:r>
              <a:rPr lang="en-US" altLang="zh-CN" sz="340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用恰当的关联词连成一句话</a:t>
            </a:r>
            <a:r>
              <a:rPr lang="en-US" altLang="zh-CN" sz="340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b="1">
                <a:solidFill>
                  <a:srgbClr val="E72582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400" b="1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虽然我的诗写得很糟糕</a:t>
            </a:r>
            <a:r>
              <a:rPr lang="en-US" altLang="zh-CN" sz="3400" b="1">
                <a:solidFill>
                  <a:srgbClr val="E72582"/>
                </a:solidFill>
                <a:latin typeface="方正仿宋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但母亲仍一直鼓励我。</a:t>
            </a:r>
            <a:r>
              <a:rPr lang="zh-CN" altLang="zh-CN" sz="3400" b="1">
                <a:solidFill>
                  <a:srgbClr val="E72582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b="1">
                <a:solidFill>
                  <a:srgbClr val="E72582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b="1">
              <a:solidFill>
                <a:srgbClr val="E72582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942495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5BD62A0E-851C-426A-A2DE-176ADEC05D62}"/>
              </a:ext>
            </a:extLst>
          </p:cNvPr>
          <p:cNvSpPr/>
          <p:nvPr/>
        </p:nvSpPr>
        <p:spPr>
          <a:xfrm>
            <a:off x="505459" y="861095"/>
            <a:ext cx="10795815" cy="48536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三、课文内容回放。</a:t>
            </a:r>
            <a:endParaRPr lang="zh-CN" altLang="zh-CN" sz="340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　《</a:t>
            </a:r>
            <a:r>
              <a:rPr lang="en-US" altLang="zh-CN" sz="340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精彩极了</a:t>
            </a:r>
            <a:r>
              <a:rPr lang="en-US" altLang="zh-CN" sz="340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和</a:t>
            </a:r>
            <a:r>
              <a:rPr lang="en-US" altLang="zh-CN" sz="340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糟糕透了</a:t>
            </a:r>
            <a:r>
              <a:rPr lang="en-US" altLang="zh-CN" sz="340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》一文中</a:t>
            </a:r>
            <a:r>
              <a:rPr lang="en-US" altLang="zh-CN" sz="340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讲了七八岁时</a:t>
            </a:r>
            <a:r>
              <a:rPr lang="en-US" altLang="zh-CN" sz="340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340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我</a:t>
            </a:r>
            <a:r>
              <a:rPr lang="en-US" altLang="zh-CN" sz="340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写</a:t>
            </a:r>
            <a:r>
              <a:rPr lang="zh-CN" altLang="zh-CN" sz="3400"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了</a:t>
            </a:r>
            <a:r>
              <a:rPr lang="zh-CN" altLang="zh-CN" sz="3400" u="sng"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   </a:t>
            </a:r>
            <a:r>
              <a:rPr lang="zh-CN" altLang="zh-CN" sz="3400" u="sng"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得到了两种截然不同的评价</a:t>
            </a:r>
            <a:r>
              <a:rPr lang="en-US" altLang="zh-CN" sz="3400"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400"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题目中的</a:t>
            </a:r>
            <a:r>
              <a:rPr lang="en-US" altLang="zh-CN" sz="3400"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400" u="sng"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</a:t>
            </a:r>
            <a:r>
              <a:rPr lang="zh-CN" altLang="zh-CN" sz="3400" u="sng"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400"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是表扬</a:t>
            </a:r>
            <a:r>
              <a:rPr lang="en-US" altLang="zh-CN" sz="3400"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这是</a:t>
            </a:r>
            <a:r>
              <a:rPr lang="zh-CN" altLang="zh-CN" sz="3400" u="sng"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400"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的评价</a:t>
            </a:r>
            <a:r>
              <a:rPr lang="en-US" altLang="zh-CN" sz="3400"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3400"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400"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我</a:t>
            </a:r>
            <a:r>
              <a:rPr lang="en-US" altLang="zh-CN" sz="3400"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400"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的反应是</a:t>
            </a:r>
            <a:r>
              <a:rPr lang="zh-CN" altLang="zh-CN" sz="3400" u="sng"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    </a:t>
            </a:r>
            <a:r>
              <a:rPr lang="zh-CN" altLang="zh-CN" sz="3400" u="sng"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;</a:t>
            </a:r>
            <a:r>
              <a:rPr lang="en-US" altLang="zh-CN" sz="3400"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400" u="sng"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      </a:t>
            </a:r>
            <a:r>
              <a:rPr lang="zh-CN" altLang="zh-CN" sz="3400" u="sng"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400"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是批评</a:t>
            </a:r>
            <a:r>
              <a:rPr lang="en-US" altLang="zh-CN" sz="3400"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这是</a:t>
            </a:r>
            <a:endParaRPr lang="en-US" altLang="zh-CN" sz="3400">
              <a:latin typeface="NEU-BZ" panose="02010600010101010101" pitchFamily="2" charset="-12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400" u="sng"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400" u="sng"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400"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的评价</a:t>
            </a:r>
            <a:r>
              <a:rPr lang="en-US" altLang="zh-CN" sz="3400"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3400"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400"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我</a:t>
            </a:r>
            <a:r>
              <a:rPr lang="en-US" altLang="zh-CN" sz="3400"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400"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的反应是</a:t>
            </a:r>
            <a:r>
              <a:rPr lang="zh-CN" altLang="zh-CN" sz="3400" u="sng"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 </a:t>
            </a:r>
            <a:r>
              <a:rPr lang="zh-CN" altLang="zh-CN" sz="3400" u="sng"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zh-CN" altLang="zh-CN" sz="3400"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。这两种截然不同的评价有一个共同的出发点</a:t>
            </a:r>
            <a:r>
              <a:rPr lang="en-US" altLang="zh-CN" sz="3400"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那就是</a:t>
            </a:r>
            <a:r>
              <a:rPr lang="zh-CN" altLang="zh-CN" sz="3400" u="sng"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</a:t>
            </a:r>
            <a:r>
              <a:rPr lang="zh-CN" altLang="zh-CN" sz="3400" u="sng"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400"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。</a:t>
            </a:r>
            <a:r>
              <a:rPr lang="en-US" altLang="zh-CN" sz="3400"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059FE247-873F-410D-B735-DFDDD47ADF01}"/>
              </a:ext>
            </a:extLst>
          </p:cNvPr>
          <p:cNvSpPr/>
          <p:nvPr/>
        </p:nvSpPr>
        <p:spPr>
          <a:xfrm>
            <a:off x="3169668" y="2233457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第一首诗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95FBBF8B-0682-466C-B821-987B1AE3A8C1}"/>
              </a:ext>
            </a:extLst>
          </p:cNvPr>
          <p:cNvSpPr/>
          <p:nvPr/>
        </p:nvSpPr>
        <p:spPr>
          <a:xfrm>
            <a:off x="2858950" y="2926210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精彩极了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2E346FEF-DB9C-412C-BFC6-2510BEEE2940}"/>
              </a:ext>
            </a:extLst>
          </p:cNvPr>
          <p:cNvSpPr/>
          <p:nvPr/>
        </p:nvSpPr>
        <p:spPr>
          <a:xfrm>
            <a:off x="7525006" y="2926209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母亲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76D7057C-2225-4672-ADF2-8FA2A0ED544F}"/>
              </a:ext>
            </a:extLst>
          </p:cNvPr>
          <p:cNvSpPr/>
          <p:nvPr/>
        </p:nvSpPr>
        <p:spPr>
          <a:xfrm>
            <a:off x="2634133" y="3618963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得意扬扬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7783EB3D-FE5D-4AEA-80CD-C7B38D8CAE20}"/>
              </a:ext>
            </a:extLst>
          </p:cNvPr>
          <p:cNvSpPr/>
          <p:nvPr/>
        </p:nvSpPr>
        <p:spPr>
          <a:xfrm>
            <a:off x="6003337" y="3561777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糟糕透了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15F9C3C3-9F02-492E-A437-8699952DA897}"/>
              </a:ext>
            </a:extLst>
          </p:cNvPr>
          <p:cNvSpPr/>
          <p:nvPr/>
        </p:nvSpPr>
        <p:spPr>
          <a:xfrm>
            <a:off x="1071405" y="4324349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父亲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BBFDDF86-C8C4-4657-A781-79848F282211}"/>
              </a:ext>
            </a:extLst>
          </p:cNvPr>
          <p:cNvSpPr/>
          <p:nvPr/>
        </p:nvSpPr>
        <p:spPr>
          <a:xfrm>
            <a:off x="7088989" y="4320470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失声痛哭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AC6148C7-B1A3-4062-808D-317DEB624BAB}"/>
              </a:ext>
            </a:extLst>
          </p:cNvPr>
          <p:cNvSpPr/>
          <p:nvPr/>
        </p:nvSpPr>
        <p:spPr>
          <a:xfrm>
            <a:off x="9506266" y="4936023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爱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2556355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部编版  五年级语文</a:t>
            </a:r>
            <a:r>
              <a:rPr lang="zh-CN" altLang="en-US" dirty="0">
                <a:solidFill>
                  <a:srgbClr val="FFFFFF"/>
                </a:solidFill>
                <a:latin typeface="微软雅黑"/>
              </a:rPr>
              <a:t>上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220</TotalTime>
  <Words>368</Words>
  <Application>Microsoft Office PowerPoint</Application>
  <PresentationFormat>宽屏</PresentationFormat>
  <Paragraphs>57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21" baseType="lpstr">
      <vt:lpstr>微软雅黑</vt:lpstr>
      <vt:lpstr>方正大标宋简体</vt:lpstr>
      <vt:lpstr>方正书宋_GBK</vt:lpstr>
      <vt:lpstr>楷体</vt:lpstr>
      <vt:lpstr>方正大标宋_GBK</vt:lpstr>
      <vt:lpstr>Arial</vt:lpstr>
      <vt:lpstr>方正仿宋_GBK</vt:lpstr>
      <vt:lpstr>Wingdings</vt:lpstr>
      <vt:lpstr>NEU-XT</vt:lpstr>
      <vt:lpstr>NEU-HZ</vt:lpstr>
      <vt:lpstr>方正小标宋_GBK</vt:lpstr>
      <vt:lpstr>NEU-BZ</vt:lpstr>
      <vt:lpstr>方正隶变_GBK</vt:lpstr>
      <vt:lpstr>华文宋体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Micorosoft</cp:lastModifiedBy>
  <cp:revision>256</cp:revision>
  <dcterms:created xsi:type="dcterms:W3CDTF">2019-06-19T02:08:00Z</dcterms:created>
  <dcterms:modified xsi:type="dcterms:W3CDTF">2025-11-20T11:33:52Z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