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06" r:id="rId4"/>
    <p:sldId id="507" r:id="rId5"/>
    <p:sldId id="508" r:id="rId6"/>
    <p:sldId id="427" r:id="rId7"/>
  </p:sldIdLst>
  <p:sldSz cx="12192000" cy="6858000"/>
  <p:notesSz cx="6858000" cy="9144000"/>
  <p:embeddedFontLst>
    <p:embeddedFont>
      <p:font typeface="方正小标宋_GBK" pitchFamily="65" charset="-122"/>
      <p:regular r:id="rId8"/>
    </p:embeddedFont>
    <p:embeddedFont>
      <p:font typeface="方正大标宋简体" charset="-122"/>
      <p:regular r:id="rId9"/>
    </p:embeddedFont>
    <p:embeddedFont>
      <p:font typeface="NEU-HZ" pitchFamily="2" charset="-122"/>
      <p:regular r:id="rId10"/>
      <p:italic r:id="rId11"/>
    </p:embeddedFont>
    <p:embeddedFont>
      <p:font typeface="方正隶变_GBK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黑体_GBK" pitchFamily="65" charset="-122"/>
      <p:regular r:id="rId17"/>
    </p:embeddedFont>
    <p:embeddedFont>
      <p:font typeface="方正仿宋_GBK" pitchFamily="65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书宋_GBK" pitchFamily="65" charset="-122"/>
      <p:regular r:id="rId21"/>
    </p:embeddedFont>
    <p:embeddedFont>
      <p:font typeface="NEU-XT" pitchFamily="18" charset="-122"/>
      <p:regular r:id="rId22"/>
    </p:embeddedFont>
    <p:embeddedFont>
      <p:font typeface="方正大标宋_GBK" charset="-122"/>
      <p:regular r:id="rId23"/>
    </p:embeddedFont>
    <p:embeddedFont>
      <p:font typeface="方正楷体_GBK" pitchFamily="65" charset="-122"/>
      <p:regular r:id="rId24"/>
    </p:embeddedFont>
    <p:embeddedFont>
      <p:font typeface="华文宋体" pitchFamily="2" charset="-122"/>
      <p:regular r:id="rId25"/>
    </p:embeddedFont>
    <p:embeddedFont>
      <p:font typeface="NEU-BZ" pitchFamily="2" charset="-122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2025/8/21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  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桂花雨（一）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655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1496915"/>
            <a:ext cx="10899140" cy="3734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561482" y="894834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722357"/>
              </p:ext>
            </p:extLst>
          </p:nvPr>
        </p:nvGraphicFramePr>
        <p:xfrm>
          <a:off x="720723" y="2076449"/>
          <a:ext cx="2060576" cy="1038225"/>
        </p:xfrm>
        <a:graphic>
          <a:graphicData uri="http://schemas.openxmlformats.org/drawingml/2006/table">
            <a:tbl>
              <a:tblPr firstRow="1" firstCol="1" bandRow="1"/>
              <a:tblGrid>
                <a:gridCol w="1030288"/>
                <a:gridCol w="1030288"/>
              </a:tblGrid>
              <a:tr h="10382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60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懂</a:t>
                      </a:r>
                      <a:endParaRPr lang="zh-CN" sz="60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60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事</a:t>
                      </a:r>
                      <a:endParaRPr lang="zh-CN" sz="6000" dirty="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2708074"/>
              </p:ext>
            </p:extLst>
          </p:nvPr>
        </p:nvGraphicFramePr>
        <p:xfrm>
          <a:off x="3585843" y="2080260"/>
          <a:ext cx="2022476" cy="1013460"/>
        </p:xfrm>
        <a:graphic>
          <a:graphicData uri="http://schemas.openxmlformats.org/drawingml/2006/table">
            <a:tbl>
              <a:tblPr firstRow="1" firstCol="1" bandRow="1"/>
              <a:tblGrid>
                <a:gridCol w="1011238"/>
                <a:gridCol w="1011238"/>
              </a:tblGrid>
              <a:tr h="101346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60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60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233395"/>
              </p:ext>
            </p:extLst>
          </p:nvPr>
        </p:nvGraphicFramePr>
        <p:xfrm>
          <a:off x="6450963" y="2080260"/>
          <a:ext cx="2045336" cy="1013460"/>
        </p:xfrm>
        <a:graphic>
          <a:graphicData uri="http://schemas.openxmlformats.org/drawingml/2006/table">
            <a:tbl>
              <a:tblPr firstRow="1" firstCol="1" bandRow="1"/>
              <a:tblGrid>
                <a:gridCol w="1022668"/>
                <a:gridCol w="1022668"/>
              </a:tblGrid>
              <a:tr h="101346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60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60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957403"/>
              </p:ext>
            </p:extLst>
          </p:nvPr>
        </p:nvGraphicFramePr>
        <p:xfrm>
          <a:off x="9323703" y="2080260"/>
          <a:ext cx="2045336" cy="1036320"/>
        </p:xfrm>
        <a:graphic>
          <a:graphicData uri="http://schemas.openxmlformats.org/drawingml/2006/table">
            <a:tbl>
              <a:tblPr firstRow="1" firstCol="1" bandRow="1"/>
              <a:tblGrid>
                <a:gridCol w="1022668"/>
                <a:gridCol w="1022668"/>
              </a:tblGrid>
              <a:tr h="103632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60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外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60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586945"/>
              </p:ext>
            </p:extLst>
          </p:nvPr>
        </p:nvGraphicFramePr>
        <p:xfrm>
          <a:off x="713103" y="4091940"/>
          <a:ext cx="2052956" cy="1021080"/>
        </p:xfrm>
        <a:graphic>
          <a:graphicData uri="http://schemas.openxmlformats.org/drawingml/2006/table">
            <a:tbl>
              <a:tblPr firstRow="1" firstCol="1" bandRow="1"/>
              <a:tblGrid>
                <a:gridCol w="1026478"/>
                <a:gridCol w="1026478"/>
              </a:tblGrid>
              <a:tr h="10210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60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糕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60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192958"/>
              </p:ext>
            </p:extLst>
          </p:nvPr>
        </p:nvGraphicFramePr>
        <p:xfrm>
          <a:off x="3593463" y="4107180"/>
          <a:ext cx="2030096" cy="998220"/>
        </p:xfrm>
        <a:graphic>
          <a:graphicData uri="http://schemas.openxmlformats.org/drawingml/2006/table">
            <a:tbl>
              <a:tblPr firstRow="1" firstCol="1" bandRow="1"/>
              <a:tblGrid>
                <a:gridCol w="1015048"/>
                <a:gridCol w="1015048"/>
              </a:tblGrid>
              <a:tr h="99822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60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饼</a:t>
                      </a:r>
                      <a:endParaRPr lang="zh-CN" sz="60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60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干</a:t>
                      </a:r>
                      <a:endParaRPr lang="zh-CN" sz="60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8938591"/>
              </p:ext>
            </p:extLst>
          </p:nvPr>
        </p:nvGraphicFramePr>
        <p:xfrm>
          <a:off x="6466203" y="4091940"/>
          <a:ext cx="2030096" cy="1036320"/>
        </p:xfrm>
        <a:graphic>
          <a:graphicData uri="http://schemas.openxmlformats.org/drawingml/2006/table">
            <a:tbl>
              <a:tblPr firstRow="1" firstCol="1" bandRow="1"/>
              <a:tblGrid>
                <a:gridCol w="1015048"/>
                <a:gridCol w="1015048"/>
              </a:tblGrid>
              <a:tr h="103632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60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浸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60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8599103"/>
              </p:ext>
            </p:extLst>
          </p:nvPr>
        </p:nvGraphicFramePr>
        <p:xfrm>
          <a:off x="9316083" y="4107180"/>
          <a:ext cx="2037716" cy="1005840"/>
        </p:xfrm>
        <a:graphic>
          <a:graphicData uri="http://schemas.openxmlformats.org/drawingml/2006/table">
            <a:tbl>
              <a:tblPr firstRow="1" firstCol="1" bandRow="1"/>
              <a:tblGrid>
                <a:gridCol w="1018858"/>
                <a:gridCol w="1018858"/>
              </a:tblGrid>
              <a:tr h="1005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60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缠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60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3"/>
            <a:ext cx="1092136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二、在括号里填上恰当的词语。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阴云　　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落下来　　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的香气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地摇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地寻找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            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地告诉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8417" y="22918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布满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8417" y="33337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使劲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77384" y="228445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纷纷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77384" y="333374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仔细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92134" y="22521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迷人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58784" y="333374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指指点点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1499" y="841079"/>
            <a:ext cx="1081087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三、按要求填空。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浸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字用音序查字法应先查音序</a:t>
            </a:r>
            <a:r>
              <a:rPr lang="zh-CN" altLang="zh-CN" sz="3400" u="sng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NEU-XT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再查音节</a:t>
            </a:r>
            <a:r>
              <a:rPr lang="zh-CN" altLang="zh-CN" sz="3400" u="sng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用部首查字法应先查部首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再查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画。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浸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在字典中的解释有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泡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使渗透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逐渐。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至少前后左右十几家邻居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没有不浸在桂花香里的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中的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浸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字应取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第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种解释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写出了桂花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的特点。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46134" y="160603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J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64976" y="1606033"/>
            <a:ext cx="6190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jìn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77909" y="24442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氵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16984" y="2444233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7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2773" y="47588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18738" y="475880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香气浓郁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74905"/>
            <a:ext cx="1082992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读句子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给加点词语选择正确的解释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将序号填在括号里。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泛指生物体发育到完备的阶段。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发展到完善的程度。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我的意见还很不成熟。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桂花成熟时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我总是缠着母亲问什么时候摇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桂花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5785658" y="34157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45926" y="41968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4084795" y="3663469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1867496" y="4429083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161</Words>
  <Application>Microsoft Office PowerPoint</Application>
  <PresentationFormat>自定义</PresentationFormat>
  <Paragraphs>61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Arial</vt:lpstr>
      <vt:lpstr>宋体</vt:lpstr>
      <vt:lpstr>汉仪雅酷黑 95W</vt:lpstr>
      <vt:lpstr>方正小标宋_GBK</vt:lpstr>
      <vt:lpstr>方正大标宋简体</vt:lpstr>
      <vt:lpstr>Times New Roman</vt:lpstr>
      <vt:lpstr>NEU-HZ</vt:lpstr>
      <vt:lpstr>方正隶变_GBK</vt:lpstr>
      <vt:lpstr>Calibri</vt:lpstr>
      <vt:lpstr>方正黑体_GBK</vt:lpstr>
      <vt:lpstr>方正仿宋_GBK</vt:lpstr>
      <vt:lpstr>微软雅黑</vt:lpstr>
      <vt:lpstr>方正书宋_GBK</vt:lpstr>
      <vt:lpstr>NEU-XT</vt:lpstr>
      <vt:lpstr>方正大标宋_GBK</vt:lpstr>
      <vt:lpstr>方正楷体_GBK</vt:lpstr>
      <vt:lpstr>Wingdings</vt:lpstr>
      <vt:lpstr>华文宋体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2025-08-21T02:22:50Z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