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515" r:id="rId7"/>
    <p:sldId id="427" r:id="rId8"/>
  </p:sldIdLst>
  <p:sldSz cx="12192000" cy="6858000"/>
  <p:notesSz cx="6858000" cy="9144000"/>
  <p:embeddedFontLst>
    <p:embeddedFont>
      <p:font typeface="方正楷体_GBK" pitchFamily="65" charset="-122"/>
      <p:regular r:id="rId9"/>
    </p:embeddedFont>
    <p:embeddedFont>
      <p:font typeface="方正隶变_GBK" charset="-122"/>
      <p:regular r:id="rId10"/>
    </p:embeddedFont>
    <p:embeddedFont>
      <p:font typeface="华文宋体" pitchFamily="2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方正书宋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NEU-HZ" pitchFamily="2" charset="-122"/>
      <p:regular r:id="rId19"/>
      <p:italic r:id="rId20"/>
    </p:embeddedFont>
    <p:embeddedFont>
      <p:font typeface="方正黑体_GBK" pitchFamily="65" charset="-122"/>
      <p:regular r:id="rId21"/>
    </p:embeddedFont>
    <p:embeddedFont>
      <p:font typeface="楷体" pitchFamily="49" charset="-122"/>
      <p:regular r:id="rId22"/>
    </p:embeddedFont>
    <p:embeddedFont>
      <p:font typeface="方正大标宋简体" charset="-122"/>
      <p:regular r:id="rId23"/>
    </p:embeddedFont>
    <p:embeddedFont>
      <p:font typeface="方正大标宋_GBK" charset="-122"/>
      <p:regular r:id="rId24"/>
    </p:embeddedFont>
    <p:embeddedFont>
      <p:font typeface="NEU-BZ" pitchFamily="2" charset="-122"/>
      <p:regular r:id="rId25"/>
      <p:bold r:id="rId26"/>
      <p:italic r:id="rId27"/>
      <p:boldItalic r:id="rId28"/>
    </p:embeddedFont>
    <p:embeddedFont>
      <p:font typeface="方正仿宋_GBK" pitchFamily="65" charset="-122"/>
      <p:regular r:id="rId29"/>
    </p:embeddedFont>
    <p:embeddedFont>
      <p:font typeface="方正小标宋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49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31   </a:t>
            </a:r>
            <a:r>
              <a:rPr lang="zh-CN" altLang="zh-CN" sz="6000" dirty="0" smtClean="0">
                <a:latin typeface="Calibri"/>
                <a:ea typeface="方正小标宋_GBK"/>
                <a:cs typeface="Times New Roman"/>
              </a:rPr>
              <a:t>少年</a:t>
            </a:r>
            <a:r>
              <a:rPr lang="zh-CN" altLang="zh-CN" sz="6000" dirty="0">
                <a:latin typeface="Calibri"/>
                <a:ea typeface="方正小标宋_GBK"/>
                <a:cs typeface="Times New Roman"/>
              </a:rPr>
              <a:t>中国说 </a:t>
            </a:r>
            <a:r>
              <a:rPr lang="en-US" altLang="zh-CN" sz="6000" dirty="0">
                <a:latin typeface="方正小标宋_GBK"/>
                <a:ea typeface="宋体"/>
                <a:cs typeface="Times New Roman"/>
              </a:rPr>
              <a:t>(</a:t>
            </a:r>
            <a:r>
              <a:rPr lang="zh-CN" altLang="zh-CN" sz="6000" dirty="0">
                <a:latin typeface="Calibri"/>
                <a:ea typeface="方正小标宋_GBK"/>
                <a:cs typeface="Times New Roman"/>
              </a:rPr>
              <a:t>一</a:t>
            </a:r>
            <a:r>
              <a:rPr lang="en-US" altLang="zh-CN" sz="6000" dirty="0">
                <a:latin typeface="方正小标宋_GBK"/>
                <a:ea typeface="宋体"/>
                <a:cs typeface="Times New Roman"/>
              </a:rPr>
              <a:t>)</a:t>
            </a:r>
            <a:endParaRPr lang="zh-CN" altLang="zh-CN" sz="5400" dirty="0">
              <a:effectLst/>
              <a:latin typeface="Calibri"/>
              <a:ea typeface="宋体"/>
              <a:cs typeface="Times New Roman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6732" y="920584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" r="784"/>
          <a:stretch/>
        </p:blipFill>
        <p:spPr bwMode="auto">
          <a:xfrm>
            <a:off x="592772" y="1536136"/>
            <a:ext cx="10919143" cy="3416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8474820"/>
              </p:ext>
            </p:extLst>
          </p:nvPr>
        </p:nvGraphicFramePr>
        <p:xfrm>
          <a:off x="646269" y="2108008"/>
          <a:ext cx="4110288" cy="1071420"/>
        </p:xfrm>
        <a:graphic>
          <a:graphicData uri="http://schemas.openxmlformats.org/drawingml/2006/table">
            <a:tbl>
              <a:tblPr firstRow="1" firstCol="1" bandRow="1"/>
              <a:tblGrid>
                <a:gridCol w="1027572"/>
                <a:gridCol w="1027572"/>
                <a:gridCol w="1027572"/>
                <a:gridCol w="1027572"/>
              </a:tblGrid>
              <a:tr h="10714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一</a:t>
                      </a:r>
                      <a:endParaRPr lang="zh-CN" sz="54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泻</a:t>
                      </a:r>
                      <a:endParaRPr lang="zh-CN" sz="54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千</a:t>
                      </a:r>
                      <a:endParaRPr lang="zh-CN" sz="54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里</a:t>
                      </a:r>
                      <a:endParaRPr lang="zh-CN" sz="54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6650935"/>
              </p:ext>
            </p:extLst>
          </p:nvPr>
        </p:nvGraphicFramePr>
        <p:xfrm>
          <a:off x="6008687" y="2133175"/>
          <a:ext cx="2044744" cy="1037864"/>
        </p:xfrm>
        <a:graphic>
          <a:graphicData uri="http://schemas.openxmlformats.org/drawingml/2006/table">
            <a:tbl>
              <a:tblPr firstRow="1" firstCol="1" bandRow="1"/>
              <a:tblGrid>
                <a:gridCol w="1022372"/>
                <a:gridCol w="1022372"/>
              </a:tblGrid>
              <a:tr h="103786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试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验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298814"/>
              </p:ext>
            </p:extLst>
          </p:nvPr>
        </p:nvGraphicFramePr>
        <p:xfrm>
          <a:off x="9293922" y="2139192"/>
          <a:ext cx="2073160" cy="1031845"/>
        </p:xfrm>
        <a:graphic>
          <a:graphicData uri="http://schemas.openxmlformats.org/drawingml/2006/table">
            <a:tbl>
              <a:tblPr firstRow="1" firstCol="1" bandRow="1"/>
              <a:tblGrid>
                <a:gridCol w="1036580"/>
                <a:gridCol w="1036580"/>
              </a:tblGrid>
              <a:tr h="10318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皇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帝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3360896"/>
              </p:ext>
            </p:extLst>
          </p:nvPr>
        </p:nvGraphicFramePr>
        <p:xfrm>
          <a:off x="646269" y="3844529"/>
          <a:ext cx="2046596" cy="1037864"/>
        </p:xfrm>
        <a:graphic>
          <a:graphicData uri="http://schemas.openxmlformats.org/drawingml/2006/table">
            <a:tbl>
              <a:tblPr firstRow="1" firstCol="1" bandRow="1"/>
              <a:tblGrid>
                <a:gridCol w="1023298"/>
                <a:gridCol w="1023298"/>
              </a:tblGrid>
              <a:tr h="103786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步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履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829625"/>
              </p:ext>
            </p:extLst>
          </p:nvPr>
        </p:nvGraphicFramePr>
        <p:xfrm>
          <a:off x="3522297" y="3858936"/>
          <a:ext cx="2047992" cy="1023456"/>
        </p:xfrm>
        <a:graphic>
          <a:graphicData uri="http://schemas.openxmlformats.org/drawingml/2006/table">
            <a:tbl>
              <a:tblPr firstRow="1" firstCol="1" bandRow="1"/>
              <a:tblGrid>
                <a:gridCol w="1023996"/>
                <a:gridCol w="1023996"/>
              </a:tblGrid>
              <a:tr h="102345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疆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土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602184"/>
              </p:ext>
            </p:extLst>
          </p:nvPr>
        </p:nvGraphicFramePr>
        <p:xfrm>
          <a:off x="6416498" y="3886473"/>
          <a:ext cx="2006048" cy="995919"/>
        </p:xfrm>
        <a:graphic>
          <a:graphicData uri="http://schemas.openxmlformats.org/drawingml/2006/table">
            <a:tbl>
              <a:tblPr firstRow="1" firstCol="1" bandRow="1"/>
              <a:tblGrid>
                <a:gridCol w="1003024"/>
                <a:gridCol w="1003024"/>
              </a:tblGrid>
              <a:tr h="99591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潜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水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87924"/>
              </p:ext>
            </p:extLst>
          </p:nvPr>
        </p:nvGraphicFramePr>
        <p:xfrm>
          <a:off x="9293924" y="3852917"/>
          <a:ext cx="2039602" cy="1029475"/>
        </p:xfrm>
        <a:graphic>
          <a:graphicData uri="http://schemas.openxmlformats.org/drawingml/2006/table">
            <a:tbl>
              <a:tblPr firstRow="1" firstCol="1" bandRow="1"/>
              <a:tblGrid>
                <a:gridCol w="1019801"/>
                <a:gridCol w="1019801"/>
              </a:tblGrid>
              <a:tr h="102947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车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胎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69384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二、辨字组词。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潜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胎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         )</a:t>
            </a:r>
            <a:r>
              <a:rPr lang="zh-CN" altLang="zh-CN" sz="3400" dirty="0" smtClean="0">
                <a:latin typeface="方正书宋_GBK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疆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        </a:t>
            </a:r>
            <a:r>
              <a:rPr lang="zh-CN" altLang="zh-CN" sz="3400" dirty="0" smtClean="0">
                <a:latin typeface="方正书宋_GBK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方正书宋_GBK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皇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</a:t>
            </a:r>
            <a:r>
              <a:rPr lang="zh-CN" altLang="zh-CN" sz="3400" dirty="0" smtClean="0">
                <a:latin typeface="方正书宋_GBK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方正书宋_GBK"/>
                <a:ea typeface="宋体"/>
                <a:cs typeface="Times New Roman"/>
              </a:rPr>
              <a:t> </a:t>
            </a:r>
            <a:endParaRPr lang="en-US" altLang="zh-CN" sz="3400" dirty="0" smtClean="0">
              <a:latin typeface="方正书宋_GBK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替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 </a:t>
            </a:r>
            <a:r>
              <a:rPr lang="zh-CN" altLang="zh-CN" sz="3400" dirty="0" smtClean="0">
                <a:latin typeface="方正书宋_GBK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        )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        </a:t>
            </a:r>
            <a:r>
              <a:rPr lang="zh-CN" altLang="zh-CN" sz="3400" dirty="0" smtClean="0">
                <a:latin typeface="方正书宋_GBK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僵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</a:t>
            </a:r>
            <a:r>
              <a:rPr lang="zh-CN" altLang="zh-CN" sz="3400" dirty="0" smtClean="0">
                <a:latin typeface="方正书宋_GBK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凰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       </a:t>
            </a:r>
            <a:r>
              <a:rPr lang="zh-CN" altLang="zh-CN" sz="3400" dirty="0" smtClean="0">
                <a:latin typeface="方正书宋_GBK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 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　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3359" y="18006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潜水</a:t>
            </a:r>
            <a:endParaRPr lang="zh-CN" altLang="en-US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3359" y="257892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代替</a:t>
            </a:r>
            <a:endParaRPr lang="zh-CN" altLang="en-US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37419" y="1800635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初胎 </a:t>
            </a:r>
            <a:endParaRPr lang="zh-CN" altLang="en-US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37419" y="257892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怡人</a:t>
            </a:r>
            <a:endParaRPr lang="zh-CN" altLang="en-US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50007" y="17924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新疆</a:t>
            </a:r>
            <a:endParaRPr lang="zh-CN" altLang="en-US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50007" y="25735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僵硬</a:t>
            </a:r>
            <a:endParaRPr lang="zh-CN" altLang="en-US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09957" y="18006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皇家</a:t>
            </a:r>
            <a:endParaRPr lang="zh-CN" altLang="en-US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134486" y="255993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凤凰</a:t>
            </a:r>
            <a:endParaRPr lang="zh-CN" altLang="en-US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3" y="871229"/>
            <a:ext cx="1068477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三、用</a:t>
            </a:r>
            <a:r>
              <a:rPr lang="en-US" altLang="zh-CN" sz="3400" dirty="0" smtClean="0">
                <a:latin typeface="NEU-BZ"/>
                <a:ea typeface="方正黑体_GBK"/>
                <a:cs typeface="Times New Roman"/>
              </a:rPr>
              <a:t>“      ”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选择加点字的正确解释。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故今日之责任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 smtClean="0">
                <a:latin typeface="Calibri"/>
                <a:ea typeface="方正仿宋_GBK"/>
                <a:cs typeface="Times New Roman"/>
              </a:rPr>
              <a:t>所以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原因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</a:t>
            </a:r>
            <a:endParaRPr lang="en-US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奇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花初胎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胎儿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 smtClean="0">
                <a:latin typeface="Calibri"/>
                <a:ea typeface="方正仿宋_GBK"/>
                <a:cs typeface="Times New Roman"/>
              </a:rPr>
              <a:t>孕育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来日方长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方才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还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dirty="0" smtClean="0">
                <a:latin typeface="Calibri"/>
                <a:ea typeface="方正仿宋_GBK"/>
                <a:cs typeface="Times New Roman"/>
              </a:rPr>
              <a:t>尚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地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履其黄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鞋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踩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dirty="0" smtClean="0">
                <a:latin typeface="Calibri"/>
                <a:ea typeface="方正仿宋_GBK"/>
                <a:cs typeface="Times New Roman"/>
              </a:rPr>
              <a:t>踏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1416" y="930948"/>
            <a:ext cx="76174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199600" y="185512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258323" y="267528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699163" y="342177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931152" y="422077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37337" y="207399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80237" y="286308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781792" y="363877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54156" y="442030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04" y="912195"/>
            <a:ext cx="466506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四、理解词义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连一连。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64998"/>
            <a:ext cx="10972800" cy="2907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005458" y="2118655"/>
            <a:ext cx="2585717" cy="114842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148333" y="3267075"/>
            <a:ext cx="2442842" cy="103822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3029591" y="2209800"/>
            <a:ext cx="2656834" cy="20955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5786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五、将下列句子补充完整。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少年独立则国独立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少年胜于欧洲则国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胜于欧洲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________</a:t>
            </a:r>
            <a:endParaRPr lang="en-US" altLang="zh-CN" sz="3400" dirty="0" smtClean="0">
              <a:latin typeface="方正书宋_GBK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美哉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!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壮哉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我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57698" y="1726262"/>
            <a:ext cx="399097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少年自由则国自由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9122" y="1583999"/>
            <a:ext cx="105060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少年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进步则国进步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9137" y="2373604"/>
            <a:ext cx="105060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少年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雄于地球则国雄于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地球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26533" y="408924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少年中国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64983" y="408924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与天不老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97808" y="484683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中国少年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36250" y="484683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与国无疆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189</Words>
  <Application>Microsoft Office PowerPoint</Application>
  <PresentationFormat>自定义</PresentationFormat>
  <Paragraphs>75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方正楷体_GBK</vt:lpstr>
      <vt:lpstr>方正隶变_GBK</vt:lpstr>
      <vt:lpstr>华文宋体</vt:lpstr>
      <vt:lpstr>汉仪雅酷黑 95W</vt:lpstr>
      <vt:lpstr>微软雅黑</vt:lpstr>
      <vt:lpstr>方正书宋_GBK</vt:lpstr>
      <vt:lpstr>Calibri</vt:lpstr>
      <vt:lpstr>NEU-HZ</vt:lpstr>
      <vt:lpstr>方正黑体_GBK</vt:lpstr>
      <vt:lpstr>楷体</vt:lpstr>
      <vt:lpstr>Wingdings</vt:lpstr>
      <vt:lpstr>方正大标宋简体</vt:lpstr>
      <vt:lpstr>方正大标宋_GBK</vt:lpstr>
      <vt:lpstr>NEU-BZ</vt:lpstr>
      <vt:lpstr>方正仿宋_GBK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246</cp:revision>
  <dcterms:created xsi:type="dcterms:W3CDTF">2019-06-19T02:08:00Z</dcterms:created>
  <dcterms:modified xsi:type="dcterms:W3CDTF">2025-09-08T02:13:55Z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