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11" r:id="rId3"/>
    <p:sldId id="506" r:id="rId4"/>
    <p:sldId id="507" r:id="rId5"/>
    <p:sldId id="508" r:id="rId6"/>
    <p:sldId id="509" r:id="rId7"/>
    <p:sldId id="510" r:id="rId8"/>
    <p:sldId id="427" r:id="rId9"/>
  </p:sldIdLst>
  <p:sldSz cx="12192000" cy="6858000"/>
  <p:notesSz cx="6858000" cy="9144000"/>
  <p:embeddedFontLst>
    <p:embeddedFont>
      <p:font typeface="微软雅黑" pitchFamily="34" charset="-122"/>
      <p:regular r:id="rId10"/>
      <p:bold r:id="rId11"/>
    </p:embeddedFont>
    <p:embeddedFont>
      <p:font typeface="方正黑体_GBK" pitchFamily="65" charset="-122"/>
      <p:regular r:id="rId12"/>
    </p:embeddedFont>
    <p:embeddedFont>
      <p:font typeface="方正小标宋_GBK" pitchFamily="65" charset="-122"/>
      <p:regular r:id="rId13"/>
    </p:embeddedFont>
    <p:embeddedFont>
      <p:font typeface="NEU-HZ" pitchFamily="2" charset="-122"/>
      <p:regular r:id="rId14"/>
      <p:italic r:id="rId15"/>
    </p:embeddedFont>
    <p:embeddedFont>
      <p:font typeface="NEU-BZ" pitchFamily="2" charset="-122"/>
      <p:regular r:id="rId16"/>
      <p:bold r:id="rId17"/>
      <p:italic r:id="rId18"/>
      <p:boldItalic r:id="rId19"/>
    </p:embeddedFont>
    <p:embeddedFont>
      <p:font typeface="方正仿宋_GBK" pitchFamily="65" charset="-122"/>
      <p:regular r:id="rId20"/>
    </p:embeddedFont>
    <p:embeddedFont>
      <p:font typeface="方正隶变_GBK" charset="-122"/>
      <p:regular r:id="rId21"/>
    </p:embeddedFont>
    <p:embeddedFont>
      <p:font typeface="方正书宋_GBK" pitchFamily="65" charset="-122"/>
      <p:regular r:id="rId22"/>
    </p:embeddedFont>
    <p:embeddedFont>
      <p:font typeface="方正大标宋简体" charset="-122"/>
      <p:regular r:id="rId23"/>
    </p:embeddedFont>
    <p:embeddedFont>
      <p:font typeface="方正大标宋_GBK" charset="-122"/>
      <p:regular r:id="rId24"/>
    </p:embeddedFont>
    <p:embeddedFont>
      <p:font typeface="方正楷体_GBK" pitchFamily="65" charset="-122"/>
      <p:regular r:id="rId25"/>
    </p:embeddedFont>
    <p:embeddedFont>
      <p:font typeface="仿宋" pitchFamily="49" charset="-122"/>
      <p:regular r:id="rId26"/>
    </p:embeddedFont>
    <p:embeddedFont>
      <p:font typeface="NEU-XT" pitchFamily="18" charset="-122"/>
      <p:regular r:id="rId27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xmlns="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000000"/>
    <a:srgbClr val="56BFBE"/>
    <a:srgbClr val="FFFFFF"/>
    <a:srgbClr val="D9F2F4"/>
    <a:srgbClr val="EEF9FA"/>
    <a:srgbClr val="88D2D0"/>
    <a:srgbClr val="DCDCDC"/>
    <a:srgbClr val="F0F0F0"/>
    <a:srgbClr val="E6E6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>
        <p:scale>
          <a:sx n="125" d="100"/>
          <a:sy n="125" d="100"/>
        </p:scale>
        <p:origin x="-102" y="342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4.fntdata"/><Relationship Id="rId18" Type="http://schemas.openxmlformats.org/officeDocument/2006/relationships/font" Target="fonts/font9.fntdata"/><Relationship Id="rId26" Type="http://schemas.openxmlformats.org/officeDocument/2006/relationships/font" Target="fonts/font17.fntdata"/><Relationship Id="rId3" Type="http://schemas.openxmlformats.org/officeDocument/2006/relationships/slide" Target="slides/slide2.xml"/><Relationship Id="rId21" Type="http://schemas.openxmlformats.org/officeDocument/2006/relationships/font" Target="fonts/font12.fntdata"/><Relationship Id="rId7" Type="http://schemas.openxmlformats.org/officeDocument/2006/relationships/slide" Target="slides/slide6.xml"/><Relationship Id="rId12" Type="http://schemas.openxmlformats.org/officeDocument/2006/relationships/font" Target="fonts/font3.fntdata"/><Relationship Id="rId17" Type="http://schemas.openxmlformats.org/officeDocument/2006/relationships/font" Target="fonts/font8.fntdata"/><Relationship Id="rId25" Type="http://schemas.openxmlformats.org/officeDocument/2006/relationships/font" Target="fonts/font16.fntdata"/><Relationship Id="rId2" Type="http://schemas.openxmlformats.org/officeDocument/2006/relationships/slide" Target="slides/slide1.xml"/><Relationship Id="rId16" Type="http://schemas.openxmlformats.org/officeDocument/2006/relationships/font" Target="fonts/font7.fntdata"/><Relationship Id="rId20" Type="http://schemas.openxmlformats.org/officeDocument/2006/relationships/font" Target="fonts/font11.fntdata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2.fntdata"/><Relationship Id="rId24" Type="http://schemas.openxmlformats.org/officeDocument/2006/relationships/font" Target="fonts/font15.fntdata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font" Target="fonts/font6.fntdata"/><Relationship Id="rId23" Type="http://schemas.openxmlformats.org/officeDocument/2006/relationships/font" Target="fonts/font14.fntdata"/><Relationship Id="rId28" Type="http://schemas.openxmlformats.org/officeDocument/2006/relationships/commentAuthors" Target="commentAuthors.xml"/><Relationship Id="rId10" Type="http://schemas.openxmlformats.org/officeDocument/2006/relationships/font" Target="fonts/font1.fntdata"/><Relationship Id="rId19" Type="http://schemas.openxmlformats.org/officeDocument/2006/relationships/font" Target="fonts/font10.fntdata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5.fntdata"/><Relationship Id="rId22" Type="http://schemas.openxmlformats.org/officeDocument/2006/relationships/font" Target="fonts/font13.fntdata"/><Relationship Id="rId27" Type="http://schemas.openxmlformats.org/officeDocument/2006/relationships/font" Target="fonts/font18.fntdata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2025/8/20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2025/8/20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2025/8/20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2025/8/20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2025/8/20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2025/8/20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2025/8/20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2025/8/20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2025/8/20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2025/8/20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2025/8/20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2025/8/20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2.xml"/><Relationship Id="rId1" Type="http://schemas.openxmlformats.org/officeDocument/2006/relationships/tags" Target="../tags/tag71.xml"/><Relationship Id="rId5" Type="http://schemas.openxmlformats.org/officeDocument/2006/relationships/slide" Target="slide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zh-CN" sz="6000" b="1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3  </a:t>
            </a:r>
            <a:r>
              <a:rPr lang="zh-CN" altLang="en-US" sz="6000" b="1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落花生 </a:t>
            </a:r>
            <a:r>
              <a:rPr lang="en-US" altLang="zh-CN" sz="6000" b="1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(</a:t>
            </a:r>
            <a:r>
              <a:rPr lang="zh-CN" altLang="en-US" sz="6000" b="1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一</a:t>
            </a:r>
            <a:r>
              <a:rPr lang="en-US" altLang="zh-CN" sz="6000" b="1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)</a:t>
            </a:r>
            <a:endParaRPr lang="zh-CN" altLang="en-US" sz="6000" b="1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五年级语文上册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0783EA05-02E3-D554-D072-A5E2AB2674A7}"/>
              </a:ext>
            </a:extLst>
          </p:cNvPr>
          <p:cNvSpPr txBox="1"/>
          <p:nvPr/>
        </p:nvSpPr>
        <p:spPr>
          <a:xfrm>
            <a:off x="5121987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86194" y="945751"/>
            <a:ext cx="422904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一、读拼音</a:t>
            </a:r>
            <a:r>
              <a:rPr lang="en-US" altLang="zh-CN" sz="3400" dirty="0">
                <a:solidFill>
                  <a:srgbClr val="000000"/>
                </a:solidFill>
                <a:latin typeface="方正黑体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写词语。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3042" y="1494192"/>
            <a:ext cx="10811289" cy="35715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矩形 7"/>
          <p:cNvSpPr/>
          <p:nvPr/>
        </p:nvSpPr>
        <p:spPr>
          <a:xfrm>
            <a:off x="814257" y="2078265"/>
            <a:ext cx="1303562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 smtClean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半</a:t>
            </a:r>
            <a:r>
              <a:rPr lang="en-US" altLang="zh-CN" sz="3400" b="1" dirty="0" smtClean="0">
                <a:solidFill>
                  <a:srgbClr val="E72582"/>
                </a:solidFill>
                <a:latin typeface="NEU-XT"/>
                <a:ea typeface="方正书宋_GBK"/>
                <a:cs typeface="Times New Roman"/>
              </a:rPr>
              <a:t>  </a:t>
            </a:r>
            <a:r>
              <a:rPr lang="zh-CN" altLang="zh-CN" sz="3400" b="1" dirty="0" smtClean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亩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778284" y="2078264"/>
            <a:ext cx="1303562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 smtClean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播</a:t>
            </a:r>
            <a:r>
              <a:rPr lang="en-US" altLang="zh-CN" sz="3400" b="1" dirty="0" smtClean="0">
                <a:solidFill>
                  <a:srgbClr val="E72582"/>
                </a:solidFill>
                <a:latin typeface="NEU-XT"/>
                <a:ea typeface="方正书宋_GBK"/>
                <a:cs typeface="Times New Roman"/>
              </a:rPr>
              <a:t>  </a:t>
            </a:r>
            <a:r>
              <a:rPr lang="zh-CN" altLang="zh-CN" sz="3400" b="1" dirty="0" smtClean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种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789932" y="2090632"/>
            <a:ext cx="1303562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 smtClean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吩</a:t>
            </a:r>
            <a:r>
              <a:rPr lang="en-US" altLang="zh-CN" sz="3400" b="1" dirty="0" smtClean="0">
                <a:solidFill>
                  <a:srgbClr val="E72582"/>
                </a:solidFill>
                <a:latin typeface="NEU-XT"/>
                <a:ea typeface="方正书宋_GBK"/>
                <a:cs typeface="Times New Roman"/>
              </a:rPr>
              <a:t>  </a:t>
            </a:r>
            <a:r>
              <a:rPr lang="zh-CN" altLang="zh-CN" sz="3400" b="1" dirty="0" smtClean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咐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9784801" y="2090631"/>
            <a:ext cx="1303562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 smtClean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深</a:t>
            </a:r>
            <a:r>
              <a:rPr lang="en-US" altLang="zh-CN" sz="3400" b="1" dirty="0" smtClean="0">
                <a:solidFill>
                  <a:srgbClr val="E72582"/>
                </a:solidFill>
                <a:latin typeface="NEU-XT"/>
                <a:ea typeface="方正书宋_GBK"/>
                <a:cs typeface="Times New Roman"/>
              </a:rPr>
              <a:t>  </a:t>
            </a:r>
            <a:r>
              <a:rPr lang="zh-CN" altLang="zh-CN" sz="3400" b="1" dirty="0" smtClean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夜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814257" y="3284072"/>
            <a:ext cx="1303562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 smtClean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茅</a:t>
            </a:r>
            <a:r>
              <a:rPr lang="en-US" altLang="zh-CN" sz="3400" b="1" dirty="0" smtClean="0">
                <a:solidFill>
                  <a:srgbClr val="E72582"/>
                </a:solidFill>
                <a:latin typeface="NEU-XT"/>
                <a:ea typeface="方正书宋_GBK"/>
                <a:cs typeface="Times New Roman"/>
              </a:rPr>
              <a:t>  </a:t>
            </a:r>
            <a:r>
              <a:rPr lang="zh-CN" altLang="zh-CN" sz="3400" b="1" dirty="0" smtClean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亭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778284" y="3279985"/>
            <a:ext cx="142539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 smtClean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榨</a:t>
            </a:r>
            <a:r>
              <a:rPr lang="en-US" altLang="zh-CN" sz="3400" b="1" dirty="0" smtClean="0">
                <a:solidFill>
                  <a:srgbClr val="E72582"/>
                </a:solidFill>
                <a:latin typeface="NEU-XT"/>
                <a:ea typeface="方正书宋_GBK"/>
                <a:cs typeface="Times New Roman"/>
              </a:rPr>
              <a:t>   </a:t>
            </a:r>
            <a:r>
              <a:rPr lang="zh-CN" altLang="zh-CN" sz="3400" b="1" dirty="0" smtClean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油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756376" y="3275683"/>
            <a:ext cx="1303562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 smtClean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体</a:t>
            </a:r>
            <a:r>
              <a:rPr lang="en-US" altLang="zh-CN" sz="3400" b="1" dirty="0" smtClean="0">
                <a:solidFill>
                  <a:srgbClr val="E72582"/>
                </a:solidFill>
                <a:latin typeface="NEU-XT"/>
                <a:ea typeface="方正书宋_GBK"/>
                <a:cs typeface="Times New Roman"/>
              </a:rPr>
              <a:t>  </a:t>
            </a:r>
            <a:r>
              <a:rPr lang="zh-CN" altLang="zh-CN" sz="3400" b="1" dirty="0" smtClean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面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9906629" y="3273586"/>
            <a:ext cx="127791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 smtClean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谈</a:t>
            </a:r>
            <a:r>
              <a:rPr lang="en-US" altLang="zh-CN" sz="3400" b="1" dirty="0" smtClean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  </a:t>
            </a:r>
            <a:r>
              <a:rPr lang="zh-CN" altLang="zh-CN" sz="3400" b="1" dirty="0" smtClean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话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839905" y="4464798"/>
            <a:ext cx="127791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 smtClean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广</a:t>
            </a:r>
            <a:r>
              <a:rPr lang="en-US" altLang="zh-CN" sz="3400" b="1" dirty="0" smtClean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  </a:t>
            </a:r>
            <a:r>
              <a:rPr lang="zh-CN" altLang="zh-CN" sz="34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播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3768013" y="4464798"/>
            <a:ext cx="142539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 smtClean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高</a:t>
            </a:r>
            <a:r>
              <a:rPr lang="en-US" altLang="zh-CN" sz="3400" b="1" dirty="0" smtClean="0">
                <a:solidFill>
                  <a:srgbClr val="E72582"/>
                </a:solidFill>
                <a:latin typeface="NEU-XT"/>
                <a:ea typeface="方正书宋_GBK"/>
                <a:cs typeface="Times New Roman"/>
              </a:rPr>
              <a:t>  </a:t>
            </a:r>
            <a:r>
              <a:rPr lang="zh-CN" altLang="zh-CN" sz="3400" b="1" dirty="0" smtClean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矮</a:t>
            </a:r>
            <a:r>
              <a:rPr lang="zh-CN" altLang="zh-CN" sz="3400" b="1" dirty="0" smtClean="0">
                <a:solidFill>
                  <a:srgbClr val="E72582"/>
                </a:solidFill>
                <a:ea typeface="NEU-BZ"/>
                <a:cs typeface="Times New Roman"/>
              </a:rPr>
              <a:t> 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6789932" y="4468777"/>
            <a:ext cx="1303562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 smtClean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浇</a:t>
            </a:r>
            <a:r>
              <a:rPr lang="en-US" altLang="zh-CN" sz="3400" b="1" dirty="0" smtClean="0">
                <a:solidFill>
                  <a:srgbClr val="E72582"/>
                </a:solidFill>
                <a:latin typeface="NEU-XT"/>
                <a:ea typeface="方正书宋_GBK"/>
                <a:cs typeface="Times New Roman"/>
              </a:rPr>
              <a:t>  </a:t>
            </a:r>
            <a:r>
              <a:rPr lang="zh-CN" altLang="zh-CN" sz="3400" b="1" dirty="0" smtClean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水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9805480" y="4468777"/>
            <a:ext cx="1303562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 smtClean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爱</a:t>
            </a:r>
            <a:r>
              <a:rPr lang="en-US" altLang="zh-CN" sz="3400" b="1" dirty="0" smtClean="0">
                <a:solidFill>
                  <a:srgbClr val="E72582"/>
                </a:solidFill>
                <a:latin typeface="NEU-XT"/>
                <a:ea typeface="方正书宋_GBK"/>
                <a:cs typeface="Times New Roman"/>
              </a:rPr>
              <a:t>  </a:t>
            </a:r>
            <a:r>
              <a:rPr lang="zh-CN" altLang="zh-CN" sz="3400" b="1" dirty="0" smtClean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慕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76930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40359" y="892282"/>
            <a:ext cx="10760280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二、比一比</a:t>
            </a:r>
            <a:r>
              <a:rPr lang="en-US" altLang="zh-CN" sz="3400" dirty="0">
                <a:solidFill>
                  <a:srgbClr val="000000"/>
                </a:solidFill>
                <a:latin typeface="方正黑体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再组词。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亭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A46AA6"/>
                </a:solidFill>
                <a:latin typeface="NEU-BZ"/>
                <a:ea typeface="方正仿宋_GBK"/>
                <a:cs typeface="Times New Roman"/>
              </a:rPr>
              <a:t> </a:t>
            </a:r>
            <a:r>
              <a:rPr lang="zh-CN" altLang="zh-CN" sz="3400" dirty="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</a:t>
            </a:r>
            <a:r>
              <a:rPr lang="en-US" altLang="zh-CN" sz="3400" dirty="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浇</a:t>
            </a:r>
            <a:r>
              <a:rPr lang="en-US" altLang="zh-CN" sz="3400" dirty="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          )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淡</a:t>
            </a:r>
            <a:r>
              <a:rPr lang="en-US" altLang="zh-CN" sz="3400" dirty="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          )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短</a:t>
            </a:r>
            <a:r>
              <a:rPr lang="en-US" altLang="zh-CN" sz="3400" dirty="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           )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咐</a:t>
            </a:r>
            <a:r>
              <a:rPr lang="en-US" altLang="zh-CN" sz="3400" dirty="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          )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停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A46AA6"/>
                </a:solidFill>
                <a:latin typeface="NEU-BZ"/>
                <a:ea typeface="方正仿宋_GBK"/>
                <a:cs typeface="Times New Roman"/>
              </a:rPr>
              <a:t> </a:t>
            </a:r>
            <a:r>
              <a:rPr lang="zh-CN" altLang="zh-CN" sz="3400" dirty="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</a:t>
            </a:r>
            <a:r>
              <a:rPr lang="en-US" altLang="zh-CN" sz="3400" dirty="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绕</a:t>
            </a:r>
            <a:r>
              <a:rPr lang="en-US" altLang="zh-CN" sz="3400" dirty="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          )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谈</a:t>
            </a:r>
            <a:r>
              <a:rPr lang="en-US" altLang="zh-CN" sz="3400" dirty="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          )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矮</a:t>
            </a:r>
            <a:r>
              <a:rPr lang="en-US" altLang="zh-CN" sz="3400" dirty="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           )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附</a:t>
            </a:r>
            <a:r>
              <a:rPr lang="en-US" altLang="zh-CN" sz="3400" dirty="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          )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291521" y="1807917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亭子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291521" y="2646503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停止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3465861" y="1807916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浇水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449083" y="2571747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绕道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646999" y="1809476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淡水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646999" y="2641878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谈话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7836526" y="1807056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长短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7836525" y="2643437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高矮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0093164" y="1843032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吩咐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0093163" y="2582731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附加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14636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15192" y="945426"/>
            <a:ext cx="10558943" cy="4801314"/>
          </a:xfrm>
          <a:prstGeom prst="rect">
            <a:avLst/>
          </a:prstGeom>
          <a:ln>
            <a:solidFill>
              <a:schemeClr val="tx1"/>
            </a:solidFill>
            <a:prstDash val="solid"/>
          </a:ln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三、给下面的句子加上恰当的标点符号。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1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我们姐弟几个都很</a:t>
            </a:r>
            <a:r>
              <a:rPr lang="zh-CN" altLang="zh-CN" sz="3400" dirty="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高兴</a:t>
            </a:r>
            <a:r>
              <a:rPr lang="en-US" altLang="zh-CN" sz="3400" dirty="0" smtClean="0">
                <a:solidFill>
                  <a:srgbClr val="A46AA6"/>
                </a:solidFill>
                <a:latin typeface="方正书宋_GBK"/>
                <a:ea typeface="方正书宋_GBK"/>
                <a:cs typeface="Times New Roman"/>
              </a:rPr>
              <a:t>      </a:t>
            </a:r>
            <a:r>
              <a:rPr lang="zh-CN" altLang="zh-CN" sz="3400" dirty="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买种</a:t>
            </a:r>
            <a:r>
              <a:rPr lang="en-US" altLang="zh-CN" sz="3400" dirty="0" smtClean="0">
                <a:solidFill>
                  <a:srgbClr val="A46AA6"/>
                </a:solidFill>
                <a:latin typeface="方正书宋_GBK"/>
                <a:ea typeface="方正书宋_GBK"/>
                <a:cs typeface="Times New Roman"/>
              </a:rPr>
              <a:t>      </a:t>
            </a:r>
            <a:r>
              <a:rPr lang="zh-CN" altLang="zh-CN" sz="3400" dirty="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翻地</a:t>
            </a:r>
            <a:r>
              <a:rPr lang="en-US" altLang="zh-CN" sz="3400" dirty="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A46AA6"/>
                </a:solidFill>
                <a:latin typeface="方正书宋_GBK"/>
                <a:ea typeface="方正书宋_GBK"/>
                <a:cs typeface="Times New Roman"/>
              </a:rPr>
              <a:t>     </a:t>
            </a:r>
            <a:r>
              <a:rPr lang="zh-CN" altLang="zh-CN" sz="3400" dirty="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播种</a:t>
            </a:r>
            <a:endParaRPr lang="en-US" altLang="zh-CN" sz="3400" dirty="0" smtClean="0">
              <a:solidFill>
                <a:srgbClr val="A46AA6"/>
              </a:solidFill>
              <a:latin typeface="方正书宋_GBK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浇水</a:t>
            </a:r>
            <a:r>
              <a:rPr lang="en-US" altLang="zh-CN" sz="3400" dirty="0">
                <a:solidFill>
                  <a:srgbClr val="A46AA6"/>
                </a:solidFill>
                <a:latin typeface="方正书宋_GBK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A46AA6"/>
                </a:solidFill>
                <a:latin typeface="方正书宋_GBK"/>
                <a:ea typeface="方正书宋_GBK"/>
                <a:cs typeface="Times New Roman"/>
              </a:rPr>
              <a:t>      </a:t>
            </a:r>
            <a:r>
              <a:rPr lang="zh-CN" altLang="zh-CN" sz="3400" dirty="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没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过</a:t>
            </a:r>
            <a:r>
              <a:rPr lang="zh-CN" altLang="zh-CN" sz="3400" dirty="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几个月</a:t>
            </a:r>
            <a:r>
              <a:rPr lang="en-US" altLang="zh-CN" sz="3400" dirty="0" smtClean="0">
                <a:solidFill>
                  <a:srgbClr val="A46AA6"/>
                </a:solidFill>
                <a:latin typeface="方正书宋_GBK"/>
                <a:ea typeface="方正书宋_GBK"/>
                <a:cs typeface="Times New Roman"/>
              </a:rPr>
              <a:t>      </a:t>
            </a:r>
            <a:r>
              <a:rPr lang="zh-CN" altLang="zh-CN" sz="3400" dirty="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居然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收获</a:t>
            </a:r>
            <a:r>
              <a:rPr lang="zh-CN" altLang="zh-CN" sz="3400" dirty="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了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2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它的果实埋在</a:t>
            </a:r>
            <a:r>
              <a:rPr lang="zh-CN" altLang="zh-CN" sz="3400" dirty="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地里</a:t>
            </a:r>
            <a:r>
              <a:rPr lang="en-US" altLang="zh-CN" sz="3400" dirty="0" smtClean="0">
                <a:solidFill>
                  <a:srgbClr val="A46AA6"/>
                </a:solidFill>
                <a:latin typeface="方正书宋_GBK"/>
                <a:ea typeface="方正书宋_GBK"/>
                <a:cs typeface="Times New Roman"/>
              </a:rPr>
              <a:t>      </a:t>
            </a:r>
            <a:r>
              <a:rPr lang="zh-CN" altLang="zh-CN" sz="3400" dirty="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不像桃子</a:t>
            </a:r>
            <a:r>
              <a:rPr lang="en-US" altLang="zh-CN" sz="3400" dirty="0" smtClean="0">
                <a:solidFill>
                  <a:srgbClr val="A46AA6"/>
                </a:solidFill>
                <a:latin typeface="NEU-BZ"/>
                <a:ea typeface="方正书宋_GBK"/>
                <a:cs typeface="Times New Roman"/>
              </a:rPr>
              <a:t>       </a:t>
            </a:r>
            <a:r>
              <a:rPr lang="zh-CN" altLang="zh-CN" sz="3400" dirty="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石榴</a:t>
            </a:r>
            <a:r>
              <a:rPr lang="en-US" altLang="zh-CN" sz="3400" dirty="0" smtClean="0">
                <a:solidFill>
                  <a:srgbClr val="A46AA6"/>
                </a:solidFill>
                <a:latin typeface="NEU-BZ"/>
                <a:ea typeface="方正书宋_GBK"/>
                <a:cs typeface="Times New Roman"/>
              </a:rPr>
              <a:t>      </a:t>
            </a:r>
            <a:r>
              <a:rPr lang="zh-CN" altLang="zh-CN" sz="3400" dirty="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苹果那</a:t>
            </a:r>
            <a:endParaRPr lang="en-US" altLang="zh-CN" sz="3400" dirty="0" smtClean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样</a:t>
            </a:r>
            <a:r>
              <a:rPr lang="en-US" altLang="zh-CN" sz="3400" dirty="0" smtClean="0">
                <a:solidFill>
                  <a:srgbClr val="A46AA6"/>
                </a:solidFill>
                <a:latin typeface="方正书宋_GBK"/>
                <a:ea typeface="方正书宋_GBK"/>
                <a:cs typeface="Times New Roman"/>
              </a:rPr>
              <a:t>      </a:t>
            </a:r>
            <a:r>
              <a:rPr lang="zh-CN" altLang="zh-CN" sz="3400" dirty="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把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鲜红嫩绿的果实高高地挂在枝</a:t>
            </a:r>
            <a:r>
              <a:rPr lang="zh-CN" altLang="zh-CN" sz="3400" dirty="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上</a:t>
            </a:r>
            <a:r>
              <a:rPr lang="en-US" altLang="zh-CN" sz="3400" dirty="0" smtClean="0">
                <a:solidFill>
                  <a:srgbClr val="A46AA6"/>
                </a:solidFill>
                <a:latin typeface="方正书宋_GBK"/>
                <a:ea typeface="方正书宋_GBK"/>
                <a:cs typeface="Times New Roman"/>
              </a:rPr>
              <a:t>      </a:t>
            </a:r>
            <a:r>
              <a:rPr lang="zh-CN" altLang="zh-CN" sz="3400" dirty="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使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人一见就生爱慕之</a:t>
            </a:r>
            <a:r>
              <a:rPr lang="zh-CN" altLang="zh-CN" sz="3400" dirty="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心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658783" y="2670749"/>
            <a:ext cx="517320" cy="520117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6914376" y="1924452"/>
            <a:ext cx="517320" cy="520117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400256" y="1913404"/>
            <a:ext cx="517320" cy="520117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9912424" y="1898164"/>
            <a:ext cx="517320" cy="520117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7331224" y="2636911"/>
            <a:ext cx="517320" cy="520117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511824" y="2636912"/>
            <a:ext cx="517320" cy="520117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190026" y="4280891"/>
            <a:ext cx="517320" cy="520117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7032104" y="3429000"/>
            <a:ext cx="517320" cy="520117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8544272" y="3429000"/>
            <a:ext cx="517320" cy="520117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8302049" y="4270147"/>
            <a:ext cx="517320" cy="520117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2914384" y="4964028"/>
            <a:ext cx="517320" cy="520117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5447928" y="1916832"/>
            <a:ext cx="517320" cy="520117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4576212" y="3429000"/>
            <a:ext cx="517320" cy="520117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5418205" y="1787292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仿宋" pitchFamily="49" charset="-122"/>
                <a:ea typeface="仿宋" pitchFamily="49" charset="-122"/>
              </a:rPr>
              <a:t>,</a:t>
            </a:r>
            <a:endParaRPr lang="zh-CN" altLang="en-US" sz="3600" dirty="0">
              <a:solidFill>
                <a:srgbClr val="E72582"/>
              </a:solidFill>
              <a:latin typeface="仿宋" pitchFamily="49" charset="-122"/>
              <a:ea typeface="仿宋" pitchFamily="49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6862386" y="1808004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仿宋" pitchFamily="49" charset="-122"/>
                <a:ea typeface="仿宋" pitchFamily="49" charset="-122"/>
              </a:rPr>
              <a:t>,</a:t>
            </a:r>
            <a:endParaRPr lang="zh-CN" altLang="en-US" sz="3600" dirty="0">
              <a:solidFill>
                <a:srgbClr val="E72582"/>
              </a:solidFill>
              <a:latin typeface="仿宋" pitchFamily="49" charset="-122"/>
              <a:ea typeface="仿宋" pitchFamily="49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8352960" y="1802448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仿宋" pitchFamily="49" charset="-122"/>
                <a:ea typeface="仿宋" pitchFamily="49" charset="-122"/>
              </a:rPr>
              <a:t>,</a:t>
            </a:r>
            <a:endParaRPr lang="zh-CN" altLang="en-US" sz="3600" dirty="0">
              <a:solidFill>
                <a:srgbClr val="E72582"/>
              </a:solidFill>
              <a:latin typeface="仿宋" pitchFamily="49" charset="-122"/>
              <a:ea typeface="仿宋" pitchFamily="49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9912424" y="1808004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仿宋" pitchFamily="49" charset="-122"/>
                <a:ea typeface="仿宋" pitchFamily="49" charset="-122"/>
              </a:rPr>
              <a:t>,</a:t>
            </a:r>
            <a:endParaRPr lang="zh-CN" altLang="en-US" sz="3600" dirty="0">
              <a:solidFill>
                <a:srgbClr val="E72582"/>
              </a:solidFill>
              <a:latin typeface="仿宋" pitchFamily="49" charset="-122"/>
              <a:ea typeface="仿宋" pitchFamily="49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1655315" y="2573804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仿宋" pitchFamily="49" charset="-122"/>
                <a:ea typeface="仿宋" pitchFamily="49" charset="-122"/>
              </a:rPr>
              <a:t>,</a:t>
            </a:r>
            <a:endParaRPr lang="zh-CN" altLang="en-US" sz="3600" dirty="0">
              <a:solidFill>
                <a:srgbClr val="E72582"/>
              </a:solidFill>
              <a:latin typeface="仿宋" pitchFamily="49" charset="-122"/>
              <a:ea typeface="仿宋" pitchFamily="49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4511824" y="2544535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仿宋" pitchFamily="49" charset="-122"/>
                <a:ea typeface="仿宋" pitchFamily="49" charset="-122"/>
              </a:rPr>
              <a:t>,</a:t>
            </a:r>
            <a:endParaRPr lang="zh-CN" altLang="en-US" sz="3600" dirty="0">
              <a:solidFill>
                <a:srgbClr val="E72582"/>
              </a:solidFill>
              <a:latin typeface="仿宋" pitchFamily="49" charset="-122"/>
              <a:ea typeface="仿宋" pitchFamily="49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7308308" y="2577075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dirty="0">
                <a:solidFill>
                  <a:srgbClr val="E72582"/>
                </a:solidFill>
                <a:latin typeface="仿宋" pitchFamily="49" charset="-122"/>
                <a:ea typeface="仿宋" pitchFamily="49" charset="-122"/>
              </a:rPr>
              <a:t>。</a:t>
            </a:r>
            <a:endParaRPr lang="zh-CN" altLang="en-US" sz="3600" dirty="0">
              <a:solidFill>
                <a:srgbClr val="E72582"/>
              </a:solidFill>
              <a:latin typeface="仿宋" pitchFamily="49" charset="-122"/>
              <a:ea typeface="仿宋" pitchFamily="49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4576212" y="3302785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仿宋" pitchFamily="49" charset="-122"/>
                <a:ea typeface="仿宋" pitchFamily="49" charset="-122"/>
              </a:rPr>
              <a:t>,</a:t>
            </a:r>
            <a:endParaRPr lang="zh-CN" altLang="en-US" sz="3600" dirty="0">
              <a:solidFill>
                <a:srgbClr val="E72582"/>
              </a:solidFill>
              <a:latin typeface="仿宋" pitchFamily="49" charset="-122"/>
              <a:ea typeface="仿宋" pitchFamily="49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6985142" y="3330035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dirty="0">
                <a:solidFill>
                  <a:srgbClr val="E72582"/>
                </a:solidFill>
                <a:latin typeface="仿宋" pitchFamily="49" charset="-122"/>
                <a:ea typeface="仿宋" pitchFamily="49" charset="-122"/>
              </a:rPr>
              <a:t>、</a:t>
            </a:r>
            <a:endParaRPr lang="zh-CN" altLang="en-US" sz="3600" dirty="0">
              <a:solidFill>
                <a:srgbClr val="E72582"/>
              </a:solidFill>
              <a:latin typeface="仿宋" pitchFamily="49" charset="-122"/>
              <a:ea typeface="仿宋" pitchFamily="49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8544272" y="3302786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dirty="0">
                <a:solidFill>
                  <a:srgbClr val="E72582"/>
                </a:solidFill>
                <a:latin typeface="仿宋" pitchFamily="49" charset="-122"/>
                <a:ea typeface="仿宋" pitchFamily="49" charset="-122"/>
              </a:rPr>
              <a:t>、</a:t>
            </a:r>
            <a:endParaRPr lang="zh-CN" altLang="en-US" sz="3600" dirty="0">
              <a:solidFill>
                <a:srgbClr val="E72582"/>
              </a:solidFill>
              <a:latin typeface="仿宋" pitchFamily="49" charset="-122"/>
              <a:ea typeface="仿宋" pitchFamily="49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1190026" y="4148517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仿宋" pitchFamily="49" charset="-122"/>
                <a:ea typeface="仿宋" pitchFamily="49" charset="-122"/>
              </a:rPr>
              <a:t>,</a:t>
            </a:r>
            <a:endParaRPr lang="zh-CN" altLang="en-US" sz="3600" dirty="0">
              <a:solidFill>
                <a:srgbClr val="E72582"/>
              </a:solidFill>
              <a:latin typeface="仿宋" pitchFamily="49" charset="-122"/>
              <a:ea typeface="仿宋" pitchFamily="49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8303824" y="4154677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仿宋" pitchFamily="49" charset="-122"/>
                <a:ea typeface="仿宋" pitchFamily="49" charset="-122"/>
              </a:rPr>
              <a:t>,</a:t>
            </a:r>
            <a:endParaRPr lang="zh-CN" altLang="en-US" sz="3600" dirty="0">
              <a:solidFill>
                <a:srgbClr val="E72582"/>
              </a:solidFill>
              <a:latin typeface="仿宋" pitchFamily="49" charset="-122"/>
              <a:ea typeface="仿宋" pitchFamily="49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2914383" y="4900920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dirty="0">
                <a:solidFill>
                  <a:srgbClr val="E72582"/>
                </a:solidFill>
                <a:latin typeface="仿宋" pitchFamily="49" charset="-122"/>
                <a:ea typeface="仿宋" pitchFamily="49" charset="-122"/>
              </a:rPr>
              <a:t>。</a:t>
            </a:r>
            <a:endParaRPr lang="zh-CN" altLang="en-US" sz="3600" dirty="0">
              <a:solidFill>
                <a:srgbClr val="E72582"/>
              </a:solidFill>
              <a:latin typeface="仿宋" pitchFamily="49" charset="-122"/>
              <a:ea typeface="仿宋" pitchFamily="49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14636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17220" y="869190"/>
            <a:ext cx="10736580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四、句子综合练习。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人要做有用的人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不要做只讲体面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而对别人没有好处的人。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1</a:t>
            </a:r>
            <a:r>
              <a:rPr lang="en-US" altLang="zh-CN" sz="36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.“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体面</a:t>
            </a:r>
            <a:r>
              <a:rPr lang="en-US" altLang="zh-CN" sz="36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”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有三种意思</a:t>
            </a:r>
            <a:r>
              <a:rPr lang="en-US" altLang="zh-CN" sz="36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:</a:t>
            </a:r>
            <a:r>
              <a:rPr lang="en-US" altLang="zh-CN" sz="36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①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面子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身份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体统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;</a:t>
            </a:r>
            <a:r>
              <a:rPr lang="en-US" altLang="zh-CN" sz="36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②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光荣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光彩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面子上好看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;</a:t>
            </a:r>
            <a:r>
              <a:rPr lang="en-US" altLang="zh-CN" sz="36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③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(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相貌或样子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)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好看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美丽。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句中</a:t>
            </a:r>
            <a:r>
              <a:rPr lang="en-US" altLang="zh-CN" sz="36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“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体面</a:t>
            </a:r>
            <a:r>
              <a:rPr lang="en-US" altLang="zh-CN" sz="36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”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的意思是</a:t>
            </a:r>
            <a:r>
              <a:rPr lang="en-US" altLang="zh-CN" sz="36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zh-CN" altLang="zh-CN" sz="3600" dirty="0">
                <a:solidFill>
                  <a:srgbClr val="A46AA6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600" dirty="0" smtClean="0">
                <a:solidFill>
                  <a:srgbClr val="A46AA6"/>
                </a:solidFill>
                <a:latin typeface="NEU-BZ"/>
                <a:ea typeface="方正书宋_GBK"/>
                <a:cs typeface="Times New Roman"/>
              </a:rPr>
              <a:t>     </a:t>
            </a:r>
            <a:r>
              <a:rPr lang="zh-CN" altLang="zh-CN" sz="3600" dirty="0">
                <a:solidFill>
                  <a:srgbClr val="A46AA6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6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。</a:t>
            </a:r>
            <a:r>
              <a:rPr lang="en-US" altLang="zh-CN" sz="36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填序号</a:t>
            </a:r>
            <a:r>
              <a:rPr lang="en-US" altLang="zh-CN" sz="36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076471" y="5111234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U-BZ"/>
                <a:ea typeface="方正书宋_GBK"/>
                <a:cs typeface="Times New Roman"/>
              </a:rPr>
              <a:t>③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14636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662940" y="870530"/>
            <a:ext cx="10690860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2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这句话要读出</a:t>
            </a:r>
            <a:r>
              <a:rPr lang="zh-CN" altLang="zh-CN" sz="3400" u="sng" dirty="0"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latin typeface="NEU-BZ"/>
                <a:ea typeface="方正书宋_GBK"/>
                <a:cs typeface="Times New Roman"/>
              </a:rPr>
              <a:t>    </a:t>
            </a:r>
            <a:r>
              <a:rPr lang="zh-CN" altLang="zh-CN" sz="3400" u="sng" dirty="0"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方正仿宋_GBK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A.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自豪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B.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疑感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C.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坚定</a:t>
            </a:r>
            <a:r>
              <a:rPr lang="en-US" altLang="zh-CN" sz="3400" dirty="0">
                <a:solidFill>
                  <a:srgbClr val="000000"/>
                </a:solidFill>
                <a:latin typeface="方正仿宋_GBK"/>
                <a:ea typeface="方正书宋_GBK"/>
                <a:cs typeface="Times New Roman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的语气。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3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.“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有用的人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”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指的是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zh-CN" altLang="zh-CN" sz="3400" dirty="0">
                <a:solidFill>
                  <a:srgbClr val="A46AA6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dirty="0" smtClean="0">
                <a:solidFill>
                  <a:srgbClr val="A46AA6"/>
                </a:solidFill>
                <a:latin typeface="NEU-BZ"/>
                <a:ea typeface="方正书宋_GBK"/>
                <a:cs typeface="Times New Roman"/>
              </a:rPr>
              <a:t>    </a:t>
            </a:r>
            <a:r>
              <a:rPr lang="zh-CN" altLang="zh-CN" sz="3400" dirty="0">
                <a:solidFill>
                  <a:srgbClr val="A46AA6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的人。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A.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有知识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有能力　　　</a:t>
            </a:r>
            <a:endParaRPr lang="en-US" altLang="zh-CN" sz="3400" dirty="0" smtClean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B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能为自己创造财富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C.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能给别人带来帮助</a:t>
            </a:r>
          </a:p>
        </p:txBody>
      </p:sp>
      <p:sp>
        <p:nvSpPr>
          <p:cNvPr id="8" name="矩形 7"/>
          <p:cNvSpPr/>
          <p:nvPr/>
        </p:nvSpPr>
        <p:spPr>
          <a:xfrm>
            <a:off x="4218635" y="965954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C</a:t>
            </a:r>
            <a:endParaRPr lang="zh-CN" altLang="en-US" sz="3400" b="1" dirty="0">
              <a:solidFill>
                <a:srgbClr val="E7258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064455" y="1750814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C</a:t>
            </a:r>
            <a:endParaRPr lang="zh-CN" altLang="en-US" sz="3400" b="1" dirty="0">
              <a:solidFill>
                <a:srgbClr val="E72582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14636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718566" y="1065014"/>
            <a:ext cx="1031885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4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句子仿写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cs typeface="Times New Roman"/>
              </a:rPr>
              <a:t>: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人要做</a:t>
            </a:r>
            <a:r>
              <a:rPr lang="zh-CN" altLang="zh-CN" sz="3400" u="sng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</a:t>
            </a:r>
            <a:r>
              <a:rPr lang="zh-CN" altLang="zh-CN" sz="3400" u="sng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的人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不要做</a:t>
            </a:r>
            <a:r>
              <a:rPr lang="zh-CN" altLang="zh-CN" sz="3400" u="sng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</a:t>
            </a:r>
            <a:r>
              <a:rPr lang="zh-CN" altLang="zh-CN" sz="3400" u="sng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的人。</a:t>
            </a:r>
            <a:endParaRPr lang="zh-CN" altLang="en-US" sz="3400" dirty="0"/>
          </a:p>
        </p:txBody>
      </p:sp>
      <p:sp>
        <p:nvSpPr>
          <p:cNvPr id="8" name="矩形 7"/>
          <p:cNvSpPr/>
          <p:nvPr/>
        </p:nvSpPr>
        <p:spPr>
          <a:xfrm>
            <a:off x="4485054" y="974764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自信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8272194" y="974764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懦弱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14636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部编版  五年级语文</a:t>
            </a:r>
            <a:r>
              <a:rPr lang="zh-CN" altLang="en-US" dirty="0">
                <a:solidFill>
                  <a:srgbClr val="FFFFFF"/>
                </a:solidFill>
                <a:latin typeface="微软雅黑"/>
              </a:rPr>
              <a:t>上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209</TotalTime>
  <Words>285</Words>
  <Application>Microsoft Office PowerPoint</Application>
  <PresentationFormat>自定义</PresentationFormat>
  <Paragraphs>79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27" baseType="lpstr">
      <vt:lpstr>Arial</vt:lpstr>
      <vt:lpstr>宋体</vt:lpstr>
      <vt:lpstr>微软雅黑</vt:lpstr>
      <vt:lpstr>方正黑体_GBK</vt:lpstr>
      <vt:lpstr>方正小标宋_GBK</vt:lpstr>
      <vt:lpstr>NEU-HZ</vt:lpstr>
      <vt:lpstr>NEU-BZ</vt:lpstr>
      <vt:lpstr>方正仿宋_GBK</vt:lpstr>
      <vt:lpstr>方正隶变_GBK</vt:lpstr>
      <vt:lpstr>Wingdings</vt:lpstr>
      <vt:lpstr>方正书宋_GBK</vt:lpstr>
      <vt:lpstr>方正大标宋简体</vt:lpstr>
      <vt:lpstr>方正大标宋_GBK</vt:lpstr>
      <vt:lpstr>方正楷体_GBK</vt:lpstr>
      <vt:lpstr>汉仪雅酷黑 95W</vt:lpstr>
      <vt:lpstr>Times New Roman</vt:lpstr>
      <vt:lpstr>仿宋</vt:lpstr>
      <vt:lpstr>NEU-XT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Micorosoft</cp:lastModifiedBy>
  <cp:revision>240</cp:revision>
  <dcterms:created xsi:type="dcterms:W3CDTF">2019-06-19T02:08:00Z</dcterms:created>
  <dcterms:modified xsi:type="dcterms:W3CDTF">2025-08-20T11:43:30Z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