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1" r:id="rId4"/>
    <p:sldId id="545" r:id="rId5"/>
    <p:sldId id="546" r:id="rId6"/>
    <p:sldId id="542" r:id="rId7"/>
    <p:sldId id="543" r:id="rId8"/>
    <p:sldId id="544" r:id="rId9"/>
    <p:sldId id="540" r:id="rId10"/>
    <p:sldId id="547" r:id="rId11"/>
    <p:sldId id="548" r:id="rId12"/>
    <p:sldId id="557" r:id="rId13"/>
    <p:sldId id="560" r:id="rId14"/>
    <p:sldId id="549" r:id="rId15"/>
    <p:sldId id="558" r:id="rId16"/>
    <p:sldId id="559" r:id="rId17"/>
    <p:sldId id="550" r:id="rId18"/>
    <p:sldId id="551" r:id="rId19"/>
    <p:sldId id="498" r:id="rId20"/>
    <p:sldId id="427" r:id="rId21"/>
  </p:sldIdLst>
  <p:sldSz cx="12192000" cy="6858000"/>
  <p:notesSz cx="6858000" cy="9144000"/>
  <p:embeddedFontLst>
    <p:embeddedFont>
      <p:font typeface="方正小标宋_GBK" pitchFamily="65" charset="-122"/>
      <p:regular r:id="rId22"/>
    </p:embeddedFont>
    <p:embeddedFont>
      <p:font typeface="方正隶变_GBK" charset="-122"/>
      <p:regular r:id="rId23"/>
    </p:embeddedFont>
    <p:embeddedFont>
      <p:font typeface="华文宋体" pitchFamily="2" charset="-122"/>
      <p:regular r:id="rId24"/>
    </p:embeddedFont>
    <p:embeddedFont>
      <p:font typeface="方正仿宋_GBK" pitchFamily="65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方正黑体_GBK" pitchFamily="65" charset="-122"/>
      <p:regular r:id="rId30"/>
    </p:embeddedFont>
    <p:embeddedFont>
      <p:font typeface="方正书宋_GBK" pitchFamily="65" charset="-122"/>
      <p:regular r:id="rId31"/>
    </p:embeddedFont>
    <p:embeddedFont>
      <p:font typeface="Cambria Math" pitchFamily="18" charset="0"/>
      <p:regular r:id="rId32"/>
    </p:embeddedFont>
    <p:embeddedFont>
      <p:font typeface="方正楷体_GBK" pitchFamily="65" charset="-122"/>
      <p:regular r:id="rId33"/>
    </p:embeddedFont>
    <p:embeddedFont>
      <p:font typeface="NEU-XT" pitchFamily="18" charset="-122"/>
      <p:regular r:id="rId34"/>
    </p:embeddedFont>
    <p:embeddedFont>
      <p:font typeface="NEU-HZ" pitchFamily="2" charset="-122"/>
      <p:regular r:id="rId35"/>
      <p:italic r:id="rId36"/>
    </p:embeddedFont>
    <p:embeddedFont>
      <p:font typeface="方正大标宋_GBK" charset="-122"/>
      <p:regular r:id="rId37"/>
    </p:embeddedFont>
    <p:embeddedFont>
      <p:font typeface="方正大标宋简体" charset="-122"/>
      <p:regular r:id="rId38"/>
    </p:embeddedFont>
    <p:embeddedFont>
      <p:font typeface="微软雅黑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10.TIF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猎人海力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布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97077" y="873054"/>
                <a:ext cx="11114837" cy="59311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NEU-HZ"/>
                    <a:ea typeface="方正书宋_GBK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他热心帮助别人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每次打猎回来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总是把猎物分给大家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自己只留下很少的一份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D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1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从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、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、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  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等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词语可以看出海力布乐于助人的品质。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这句话分为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A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、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B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、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C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、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D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四个分句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这四个分句都是围绕分句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来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/>
                    <a:ea typeface="方正书宋_GBK"/>
                    <a:cs typeface="Times New Roman"/>
                  </a:rPr>
                  <a:t>写的。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/>
                    <a:ea typeface="方正书宋_GBK"/>
                    <a:cs typeface="Times New Roman"/>
                  </a:rPr>
                  <a:t>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77" y="873054"/>
                <a:ext cx="11114837" cy="5931111"/>
              </a:xfrm>
              <a:prstGeom prst="rect">
                <a:avLst/>
              </a:prstGeom>
              <a:blipFill rotWithShape="1">
                <a:blip r:embed="rId5"/>
                <a:stretch>
                  <a:fillRect l="-1481" r="-713" b="-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533237" y="36686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6312" y="36546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总是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6899" y="36964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很少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60116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119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海力布什么珍宝也不要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他对龙王说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如果您真想给我点儿东西作纪念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请把您嘴里含着的那颗宝石送给我吧。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海力布为什么只要宝石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从这句话可以看出海力布是一个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067" y="3164589"/>
            <a:ext cx="1095586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因为那颗宝石可以让海力布听懂动物说的话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以便打到更多的猎物分给大家。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29462" y="4865152"/>
            <a:ext cx="42243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不贪恋财物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乐于助人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119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请把这句话的意思尽量简短地写下来。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可以摘录、删减、改写或概括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065" y="2592250"/>
            <a:ext cx="109218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海力布只想要龙王嘴里含着的那颗宝石。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2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5980"/>
            <a:ext cx="1085323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en-US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、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海力布听到这个消息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大吃一惊。他急忙跑回家对大家说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咱们赶快搬到别处去吧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这个地方不能住了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大家听了感到很奇怪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住得好好的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为什么要搬家呢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尽管海力布焦急地催促大家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可是谁也不相信他。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海力布急得掉下了眼泪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我可以发誓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我说的话千真万确。相信我的话吧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赶快搬走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再晚就来不及了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有个老人对海力布说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你是我们的好邻居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我们知道你从来不说谎话。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40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5980"/>
            <a:ext cx="10853234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今天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你让我们搬家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你总得说清楚哇。咱们在这山下住了好几代啦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老老小小这么多人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搬家可不容易呀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25000"/>
              </a:lnSpc>
              <a:spcAft>
                <a:spcPts val="0"/>
              </a:spcAft>
            </a:pP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知道着急也没有用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不把为什么要搬家说清楚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大家是不会相信的。再一迟延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灾难就要夺去乡亲们的生命。要救乡亲们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只有牺牲自己。他想到这里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就镇定地对大家说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今天晚上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这里的大山要崩塌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洪水要淹没大地。你们看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鸟都飞走了。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接着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他就把怎么得到宝石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怎么听见一群鸟议论避难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以及为什么不能把听来的消息告诉别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都原原本本照实说了。海力布刚说完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就变成了一块石头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63878"/>
            <a:ext cx="108022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请用简洁的语言概括这两个自然段的内容。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395" y="1648709"/>
            <a:ext cx="83858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海力布劝乡亲们搬家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但乡亲们不肯。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394" y="2431436"/>
            <a:ext cx="84697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海力布讲明了原因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最后变成了石头。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9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8169"/>
            <a:ext cx="108867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阅读选文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体会海力布和乡亲们的心理变化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并用简洁的词语概括出来。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97" y="2487578"/>
            <a:ext cx="9850309" cy="115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97" y="4026717"/>
            <a:ext cx="10147799" cy="110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096000" y="28553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焦急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3584" y="439284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奇怪</a:t>
            </a:r>
            <a:endParaRPr lang="zh-CN" altLang="en-US" sz="34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1653" y="439063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疑惑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69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41079"/>
            <a:ext cx="1081900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读画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完成练习。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海力布为什么会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急得掉下了眼泪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下列说法正确的是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海力布觉得自己平时热心帮助别人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现在到了危急时刻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乡亲们却不相信他的话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他非常伤心。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因为时间紧迫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灾难即将来临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海力布心系乡亲们的安危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劝乡亲们搬家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但是如果不把话说清楚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就没人相信他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如果说了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他就会变成石头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所以急得掉下了眼泪。</a:t>
            </a:r>
          </a:p>
        </p:txBody>
      </p:sp>
      <p:sp>
        <p:nvSpPr>
          <p:cNvPr id="6" name="矩形 5"/>
          <p:cNvSpPr/>
          <p:nvPr/>
        </p:nvSpPr>
        <p:spPr>
          <a:xfrm>
            <a:off x="1038704" y="25114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75504"/>
            <a:ext cx="1089672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此时海力布心里可能在想些什么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请你发挥想象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6283" y="1949396"/>
            <a:ext cx="1011691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灾难马上就要来临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可是大家都不相信我的话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这可怎么办哪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5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023" y="1506928"/>
            <a:ext cx="1107289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小练笔。左图是本文故事情节图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请任选一处情节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用自己的话写下来。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 rotWithShape="1">
          <a:blip r:embed="rId5"/>
          <a:srcRect l="3192" t="3487" r="9465"/>
          <a:stretch/>
        </p:blipFill>
        <p:spPr>
          <a:xfrm>
            <a:off x="505459" y="3103519"/>
            <a:ext cx="4370665" cy="23514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87193" y="2644440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:(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救龙女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有一天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海力布打猎时看见一只老鹰抓着一条小白蛇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他急忙救下了小白蛇。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891586"/>
            <a:ext cx="3829826" cy="610852"/>
          </a:xfrm>
          <a:prstGeom prst="rect">
            <a:avLst/>
          </a:prstGeom>
        </p:spPr>
      </p:pic>
      <p:pic>
        <p:nvPicPr>
          <p:cNvPr id="8" name="image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81554" y="861094"/>
            <a:ext cx="1655445" cy="14395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2086" y="1510202"/>
            <a:ext cx="10929507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根据语境写词语。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海力布接受了龙王的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chóu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得到了一颗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zhēn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的宝石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小白蛇反复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dīnɡ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他不能对别人说出动物说的话。后来他从鸟儿那里听说了大山要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bēnɡ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的消息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jiāo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劝说乡亲们搬家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躲避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zāi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nàn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甚至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fā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FF00FF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自己说的是实话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但是乡亲们不想走。海力布说出了原委后就变成了石头。</a:t>
            </a:r>
          </a:p>
        </p:txBody>
      </p:sp>
      <p:sp>
        <p:nvSpPr>
          <p:cNvPr id="10" name="矩形 9"/>
          <p:cNvSpPr/>
          <p:nvPr/>
        </p:nvSpPr>
        <p:spPr>
          <a:xfrm>
            <a:off x="7332867" y="2087465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酬谢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7062" y="2820464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珍贵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89781" y="2819071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叮嘱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20131" y="4168383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崩塌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4362" y="4124729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焦急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02914" y="4791172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灾难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4451" y="5437343"/>
            <a:ext cx="1059906" cy="7725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发誓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9618"/>
            <a:ext cx="107602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下列读音、书写完全正确的一项是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发誓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酬谢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叮嘱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shǔ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后悔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崩塌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慌话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牺牲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sī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迟廷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28767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67410" y="28515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25048" y="36149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82619" y="36149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9162" y="188313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1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792"/>
            <a:ext cx="107854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下列能概括句子的具体情境的成语是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海力布到深山去打猎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忽然听见天上有呼救声。他抬头一看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一只老鹰抓着一条小白蛇正从他头上方飞过。他急忙搭箭开弓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对准老鹰射去。老鹰受了伤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丢下小白蛇逃了。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奋不顾身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有勇有谋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舍己救人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见义勇为</a:t>
            </a:r>
          </a:p>
        </p:txBody>
      </p:sp>
      <p:sp>
        <p:nvSpPr>
          <p:cNvPr id="6" name="矩形 5"/>
          <p:cNvSpPr/>
          <p:nvPr/>
        </p:nvSpPr>
        <p:spPr>
          <a:xfrm>
            <a:off x="8296671" y="101860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52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1944"/>
            <a:ext cx="108441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如果要讲述《猎人海力布》的故事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下面做法不恰当的一项是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可以先讲故事的结局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设置悬念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引起听众的期待。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在讲故事时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可以配上相应的动作和表情。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宝石在故事中不是关键线索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没有必要把宝石的秘密讲清楚。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可以设身处地想象当时的情景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适当丰富故事的细节。</a:t>
            </a:r>
          </a:p>
        </p:txBody>
      </p:sp>
      <p:sp>
        <p:nvSpPr>
          <p:cNvPr id="6" name="矩形 5"/>
          <p:cNvSpPr/>
          <p:nvPr/>
        </p:nvSpPr>
        <p:spPr>
          <a:xfrm>
            <a:off x="2422859" y="17505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52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41079"/>
            <a:ext cx="108967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三、按查字典的要求填空。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字用部首查字法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应先查部首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查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。这个字的意思有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向客人敬酒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用财物报答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报酬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交际往来。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请给下面加点的字选择合适的解释。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3777" y="16814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6934" y="25415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1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3244409"/>
            <a:ext cx="108280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我是龙王的女儿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我爸爸会酬谢您。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他们在同一家工厂工作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同工同酬。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他不善于应酬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不知道怎么办才好。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壮志未酬三尺剑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故乡空隔万重山。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025" y="871067"/>
            <a:ext cx="10921890" cy="2373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字用部首查字法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应先查部首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查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画。这个字的意思有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向客人敬酒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用财物报答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报酬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实现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交际往来。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请给下面加点的字选择合适的解释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908218" y="9922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49599" y="99888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92050" y="34003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2049" y="4253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17320" y="4987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17319" y="57245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78321" y="36383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18890" y="44137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61958" y="51921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60064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1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7667"/>
            <a:ext cx="1091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小白蛇说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敬爱的猎人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您是我的救命恩人</a:t>
            </a:r>
            <a:r>
              <a:rPr lang="en-US" altLang="zh-CN" sz="3400" spc="-15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我要报答您。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变换人称是创造性地复述故事的一种方法。请根据下面的提示转述句子。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小白蛇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的口吻转述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我对猎人说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海力布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的口吻转述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小白蛇对我说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9418" y="3769365"/>
            <a:ext cx="10166937" cy="1484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是我的救命恩人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我要报答他。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910" y="5173695"/>
            <a:ext cx="10466665" cy="1484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是她的救命恩人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她要报答我。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1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022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我发现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在转述的过程中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标点发生了改变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表达的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却没有变。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9679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17993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意思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098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941</Words>
  <Application>Microsoft Office PowerPoint</Application>
  <PresentationFormat>自定义</PresentationFormat>
  <Paragraphs>146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方正小标宋_GBK</vt:lpstr>
      <vt:lpstr>方正隶变_GBK</vt:lpstr>
      <vt:lpstr>华文宋体</vt:lpstr>
      <vt:lpstr>方正仿宋_GBK</vt:lpstr>
      <vt:lpstr>NEU-BZ</vt:lpstr>
      <vt:lpstr>汉仪雅酷黑 95W</vt:lpstr>
      <vt:lpstr>方正黑体_GBK</vt:lpstr>
      <vt:lpstr>Wingdings</vt:lpstr>
      <vt:lpstr>方正书宋_GBK</vt:lpstr>
      <vt:lpstr>Cambria Math</vt:lpstr>
      <vt:lpstr>Times New Roman</vt:lpstr>
      <vt:lpstr>方正楷体_GBK</vt:lpstr>
      <vt:lpstr>NEU-XT</vt:lpstr>
      <vt:lpstr>NEU-HZ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250</cp:revision>
  <dcterms:created xsi:type="dcterms:W3CDTF">2019-06-19T02:08:00Z</dcterms:created>
  <dcterms:modified xsi:type="dcterms:W3CDTF">2025-09-07T00:40:49Z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