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8" r:id="rId3"/>
    <p:sldId id="489" r:id="rId4"/>
    <p:sldId id="540" r:id="rId5"/>
    <p:sldId id="541" r:id="rId6"/>
    <p:sldId id="543" r:id="rId7"/>
    <p:sldId id="542" r:id="rId8"/>
    <p:sldId id="545" r:id="rId9"/>
    <p:sldId id="546" r:id="rId10"/>
    <p:sldId id="547" r:id="rId11"/>
    <p:sldId id="548" r:id="rId12"/>
    <p:sldId id="549" r:id="rId13"/>
    <p:sldId id="544" r:id="rId14"/>
    <p:sldId id="520" r:id="rId15"/>
    <p:sldId id="539" r:id="rId16"/>
    <p:sldId id="550" r:id="rId17"/>
    <p:sldId id="551" r:id="rId18"/>
    <p:sldId id="552" r:id="rId19"/>
    <p:sldId id="427" r:id="rId20"/>
  </p:sldIdLst>
  <p:sldSz cx="12192000" cy="6858000"/>
  <p:notesSz cx="6858000" cy="9144000"/>
  <p:embeddedFontLs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书宋_GBK" pitchFamily="65" charset="-122"/>
      <p:regular r:id="rId25"/>
    </p:embeddedFont>
    <p:embeddedFont>
      <p:font typeface="方正大标宋_GBK" charset="-122"/>
      <p:regular r:id="rId26"/>
    </p:embeddedFont>
    <p:embeddedFont>
      <p:font typeface="方正大标宋简体" charset="-122"/>
      <p:regular r:id="rId27"/>
    </p:embeddedFont>
    <p:embeddedFont>
      <p:font typeface="方正小标宋_GBK" pitchFamily="65" charset="-122"/>
      <p:regular r:id="rId28"/>
    </p:embeddedFont>
    <p:embeddedFont>
      <p:font typeface="方正黑体_GBK" pitchFamily="65" charset="-122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NEU-HZ" pitchFamily="2" charset="-122"/>
      <p:regular r:id="rId34"/>
      <p:italic r:id="rId35"/>
    </p:embeddedFont>
    <p:embeddedFont>
      <p:font typeface="方正仿宋_GBK" pitchFamily="65" charset="-122"/>
      <p:regular r:id="rId36"/>
    </p:embeddedFont>
    <p:embeddedFont>
      <p:font typeface="微软雅黑" pitchFamily="34" charset="-122"/>
      <p:regular r:id="rId37"/>
      <p:bold r:id="rId38"/>
    </p:embeddedFont>
    <p:embeddedFont>
      <p:font typeface="方正楷体_GBK" pitchFamily="65" charset="-122"/>
      <p:regular r:id="rId39"/>
    </p:embeddedFont>
    <p:embeddedFont>
      <p:font typeface="方正隶变_GBK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1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zh-CN" altLang="zh-CN" sz="6000" b="1" dirty="0">
                <a:solidFill>
                  <a:srgbClr val="000000"/>
                </a:solidFill>
                <a:latin typeface="NEU-BZ"/>
                <a:ea typeface="方正大标宋_GBK"/>
                <a:cs typeface="Times New Roman"/>
              </a:rPr>
              <a:t>第四单元综合训练</a:t>
            </a:r>
            <a:endParaRPr lang="zh-CN" altLang="zh-CN" sz="4000" b="1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4510" y="863008"/>
            <a:ext cx="10848340" cy="569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下列句子中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标点符号使用不正确的一项是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那部书里着力描写的人物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如林冲、武松、鲁智深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都有极其生动的性格。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我国科学、文化、艺术、卫生、教育和新闻出版业有了很大的发展。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那山川、河流、树木、房屋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全都笼罩上了一层白茫茫的厚雪。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这翻滚的麦浪、这清清的河水、这大雁的歌唱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使年轻人深深陶醉了。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94041" y="9320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940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93182"/>
            <a:ext cx="1090231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五、日积月累。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西湖歌舞几时休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王师北定中原日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少年智则国智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少年富则国富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少年独立则国独立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少年进步则国进步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750" y="1792149"/>
            <a:ext cx="35337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山外青山楼外楼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6250" y="2556401"/>
            <a:ext cx="36195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家祭无忘告乃翁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67266" y="3341886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少年强则国强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19425" y="4125774"/>
            <a:ext cx="49720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少年自由则国自由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0575" y="4900275"/>
            <a:ext cx="53054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少年胜于欧洲则国胜于欧洲</a:t>
            </a:r>
            <a:endParaRPr lang="zh-CN" altLang="en-US" b="1" spc="-15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4700249"/>
            <a:ext cx="1031121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pc="-150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</a:t>
            </a:r>
            <a:r>
              <a:rPr lang="zh-CN" altLang="zh-CN" sz="3400" b="1" spc="-150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少年</a:t>
            </a:r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雄于地球则国雄于地球</a:t>
            </a:r>
            <a:endParaRPr lang="zh-CN" altLang="en-US" b="1" spc="-15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940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61094"/>
            <a:ext cx="1091184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六、阅读选文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有一天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两个强盗闯进了圆明园。一个强盗洗劫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另一个强盗放火。似乎得胜之后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便可以动手行窃了。对圆明园进行了大规模的劫掠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赃物由两个胜利者均分。我们看到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这整个事件还与额尔金的名字有关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这名字又使人不能不忆起巴特农神庙。从前对巴特农神庙怎么干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现在对圆明园也怎么干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只是更彻底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更漂亮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以至于荡然无存。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我们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940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0074" y="861094"/>
            <a:ext cx="10911841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所有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大教堂的财宝加在一起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也许还抵不上东方这座了不起的富丽堂皇的博物馆。那儿不仅仅有艺术珍品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还有大堆的金银制品。丰功伟绩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收获巨大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两个胜利者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一个塞满了腰包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这是看得见的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另一个装满了箱箧。他们手挽手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笑嘻嘻地回到了欧洲。这就是这两个强盗的故事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我们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欧洲人是文明人</a:t>
            </a:r>
            <a:r>
              <a:rPr lang="en-US" altLang="zh-CN" sz="36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中国人在我们眼中是野蛮人。这就是文明对野蛮所干的事情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166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9741"/>
            <a:ext cx="109054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将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受到历史制裁的这两个强盗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一个叫法兰西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另一个叫英吉利。不过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我要抗议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感谢您给了我这样一个抗议的机会。治人者的罪行不是治于人者的过错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政府有时会是强盗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而人民永远也不会是强盗。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用选文中的一个词语来形容被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洗劫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后的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圆明园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这充分揭露了侵略者的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5504" y="47896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荡然无存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18750" y="477877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野蛮和贪婪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70339"/>
            <a:ext cx="1092136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东方这座了不起的富丽堂皇的博物馆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是指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下文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中有个指代词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也是指它。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69192" y="94653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圆明圆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5600" y="17013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4" y="890354"/>
            <a:ext cx="1093089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文中多处运用反语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请找出两处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画出来。这些语句表达了作者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76650" y="1730141"/>
            <a:ext cx="69532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对强盗的野蛮行径的愤怒和谴责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374" y="2643272"/>
            <a:ext cx="10563225" cy="1571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从前对巴特农神庙怎么干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现在对圆明园也怎么干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只是更彻底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更漂亮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以至于荡然无存。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74" y="4325000"/>
            <a:ext cx="10448924" cy="1571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丰功伟绩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收获巨大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两个胜利者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一个塞满了腰包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这是看得见的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另一个装满了箱箧。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82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7918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选文节选自雨果的《就英法联军远征中国给巴特勒上尉的信》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选文是这封信的后半部分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而这封信运用了和《圆明园的毁灭》一样的写法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前半部分都是花费大量笔墨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后半部分都是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赞美巴特勒上尉　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描绘圆明园的辉煌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强烈谴责侵略者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33228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808" y="33214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82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4034" y="865380"/>
            <a:ext cx="10876915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七、习作平台。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光阴似箭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日月如梭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二十年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万事万物都会发生翻天覆地的变化。在你的想象中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我们的学校会有怎样的变化呢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请以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二十年后的母校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为题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先列提纲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再有详有略地写成一篇习作。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82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03039"/>
            <a:ext cx="1117201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一、默写龚自珍的《己亥杂诗》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注意行款整齐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书写正确。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87" y="1760041"/>
            <a:ext cx="5885815" cy="4688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398" y="2505177"/>
            <a:ext cx="5172077" cy="2595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10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434913" y="2505177"/>
            <a:ext cx="5077002" cy="264392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89517" y="2762362"/>
            <a:ext cx="620683" cy="2185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已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亥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杂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诗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00339" y="2164879"/>
            <a:ext cx="817853" cy="39641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九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州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生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气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恃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风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雷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 ，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0259" y="2183929"/>
            <a:ext cx="817853" cy="39641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万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马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齐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喑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究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可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哀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 </a:t>
            </a:r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。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60179" y="2179737"/>
            <a:ext cx="817853" cy="412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我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劝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天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公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重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抖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擞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 ，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91544" y="2199531"/>
            <a:ext cx="817853" cy="39641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不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拘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一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格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降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人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材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 </a:t>
            </a:r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。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43472" y="3573016"/>
            <a:ext cx="622286" cy="2185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龚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自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珍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诗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74132"/>
            <a:ext cx="1091184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二、把下列词语补充完整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并按要求完成练习。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闻名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心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虑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呕心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形</a:t>
            </a:r>
            <a:r>
              <a:rPr lang="zh-CN" altLang="en-US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烈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⑥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远扬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⑦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多端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⑧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多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按感情色彩分类。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褒义词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贬义词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1121" y="18815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3525" y="18448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61933" y="18448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10058" y="18815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65518" y="18815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沥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79576" y="18448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世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5025" y="26374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66233" y="26374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75317" y="26264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28608" y="26264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90783" y="26264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90134" y="265784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13020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75708" y="34289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46104" y="34276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995333" y="34262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79576" y="483731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①③⑤⑧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16016" y="485497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②④⑥⑦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7632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根据语境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从上面选出合适的词语填空。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诸葛亮是一个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他为匡扶蜀汉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政权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狐狸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用甜言蜜语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地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骗走了乌鸦嘴里的肉。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21958" y="17416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足智多谋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2083" y="252345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呕心沥血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76449" y="33037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诡计多端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84183" y="331192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处心积虑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166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41079"/>
            <a:ext cx="1080135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三、补全词语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并选词填空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民不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生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多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之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秋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流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失所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家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人亡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衣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足食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路不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拾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</a:t>
            </a:r>
            <a:endParaRPr lang="en-US" altLang="zh-CN" sz="3400" dirty="0" smtClean="0">
              <a:latin typeface="方正楷体_GBK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⑦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乐业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⑧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通人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和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在中华人民共和国成立之前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由于连年战争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中国人民过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生活。如今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中国发生了翻天覆地的变化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人们的生活日益改善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实现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愿望。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02897" y="17974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18908" y="18137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09833" y="179744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29395" y="25989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13315" y="25989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7083" y="25989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62720" y="33895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13316" y="33895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74398" y="49516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7384" y="49516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38208" y="57247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43183" y="57070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⑦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166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1499" y="869756"/>
            <a:ext cx="109404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四、根据要求选择。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下列关于体会文章表达情感的方法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不正确的一项是</a:t>
            </a:r>
            <a:r>
              <a:rPr lang="en-US" altLang="zh-CN" sz="3400" spc="-150" dirty="0" smtClean="0">
                <a:latin typeface="方正书宋_GBK"/>
                <a:ea typeface="宋体"/>
                <a:cs typeface="Times New Roman"/>
              </a:rPr>
              <a:t>(        </a:t>
            </a:r>
            <a:r>
              <a:rPr lang="en-US" altLang="zh-CN" sz="3400" spc="-15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15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借助资料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了解文章的写作背景。　 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结合相关资料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丰富对课文内容的认识。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通过朗读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把文章的情感表现出来。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跳出文本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根据自己的生活经验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大胆想象。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2384" y="1846461"/>
            <a:ext cx="479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pc="-150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166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2609" y="861094"/>
            <a:ext cx="1094930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朗读可以把课文中丰富的情感表现出来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请给下列课文选择相应的情感。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《示儿》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《题临安邸》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《少年中国说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节选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》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《圆明园的毁灭》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</a:t>
            </a:r>
            <a:endParaRPr lang="en-US" altLang="zh-CN" sz="3400" dirty="0" smtClean="0">
              <a:latin typeface="方正楷体_GBK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不满、愤慨　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悲伤、盼望　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痛惜、愤怒　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壮志豪情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27570" y="26257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21181" y="26257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84893" y="33844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63524" y="41800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166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905"/>
            <a:ext cx="108769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下列诗句没有表达爱国之情的是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我劝天公重抖擞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不拘一格降人材。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但使龙城飞将在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不教胡马度阴山。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一寸丹心图报国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两行清泪为思亲。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渡远荆门外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来从楚国游。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69991" y="1055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940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4" y="861094"/>
            <a:ext cx="107537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下面词语中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表达的意思与其他三项不同的是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民不聊生　多事之秋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政通人和　夜不闭户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国泰民安　人寿年丰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安居乐业　丰衣足食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87831" y="9987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940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875</Words>
  <Application>Microsoft Office PowerPoint</Application>
  <PresentationFormat>自定义</PresentationFormat>
  <Paragraphs>200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NEU-BZ</vt:lpstr>
      <vt:lpstr>方正书宋_GBK</vt:lpstr>
      <vt:lpstr>方正大标宋_GBK</vt:lpstr>
      <vt:lpstr>方正大标宋简体</vt:lpstr>
      <vt:lpstr>方正小标宋_GBK</vt:lpstr>
      <vt:lpstr>方正黑体_GBK</vt:lpstr>
      <vt:lpstr>Times New Roman</vt:lpstr>
      <vt:lpstr>Calibri</vt:lpstr>
      <vt:lpstr>NEU-HZ</vt:lpstr>
      <vt:lpstr>方正仿宋_GBK</vt:lpstr>
      <vt:lpstr>微软雅黑</vt:lpstr>
      <vt:lpstr>方正楷体_GBK</vt:lpstr>
      <vt:lpstr>汉仪雅酷黑 95W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252</cp:revision>
  <dcterms:created xsi:type="dcterms:W3CDTF">2019-06-19T02:08:00Z</dcterms:created>
  <dcterms:modified xsi:type="dcterms:W3CDTF">2025-09-09T00:37:56Z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