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520" r:id="rId4"/>
    <p:sldId id="540" r:id="rId5"/>
    <p:sldId id="541" r:id="rId6"/>
    <p:sldId id="542" r:id="rId7"/>
    <p:sldId id="544" r:id="rId8"/>
    <p:sldId id="545" r:id="rId9"/>
    <p:sldId id="546" r:id="rId10"/>
    <p:sldId id="547" r:id="rId11"/>
    <p:sldId id="548" r:id="rId12"/>
    <p:sldId id="549" r:id="rId13"/>
    <p:sldId id="550" r:id="rId14"/>
    <p:sldId id="551" r:id="rId15"/>
    <p:sldId id="498" r:id="rId16"/>
    <p:sldId id="552" r:id="rId17"/>
    <p:sldId id="427" r:id="rId18"/>
  </p:sldIdLst>
  <p:sldSz cx="12192000" cy="6858000"/>
  <p:notesSz cx="6858000" cy="9144000"/>
  <p:embeddedFontLst>
    <p:embeddedFont>
      <p:font typeface="华文宋体" pitchFamily="2" charset="-122"/>
      <p:regular r:id="rId19"/>
    </p:embeddedFont>
    <p:embeddedFont>
      <p:font typeface="NEU-BZ" pitchFamily="2" charset="-122"/>
      <p:regular r:id="rId20"/>
      <p:bold r:id="rId21"/>
      <p:italic r:id="rId22"/>
      <p:boldItalic r:id="rId23"/>
    </p:embeddedFont>
    <p:embeddedFont>
      <p:font typeface="方正大标宋_GBK" charset="-122"/>
      <p:regular r:id="rId24"/>
    </p:embeddedFont>
    <p:embeddedFont>
      <p:font typeface="方正仿宋_GBK" pitchFamily="65" charset="-122"/>
      <p:regular r:id="rId25"/>
    </p:embeddedFont>
    <p:embeddedFont>
      <p:font typeface="NEU-XT" pitchFamily="18" charset="-122"/>
      <p:regular r:id="rId26"/>
    </p:embeddedFont>
    <p:embeddedFont>
      <p:font typeface="Calibri" pitchFamily="34" charset="0"/>
      <p:regular r:id="rId27"/>
      <p:bold r:id="rId28"/>
      <p:italic r:id="rId29"/>
      <p:boldItalic r:id="rId30"/>
    </p:embeddedFont>
    <p:embeddedFont>
      <p:font typeface="方正楷体_GBK" pitchFamily="65" charset="-122"/>
      <p:regular r:id="rId31"/>
    </p:embeddedFont>
    <p:embeddedFont>
      <p:font typeface="方正隶变_GBK" charset="-122"/>
      <p:regular r:id="rId32"/>
    </p:embeddedFont>
    <p:embeddedFont>
      <p:font typeface="微软雅黑" pitchFamily="34" charset="-122"/>
      <p:regular r:id="rId33"/>
      <p:bold r:id="rId34"/>
    </p:embeddedFont>
    <p:embeddedFont>
      <p:font typeface="方正书宋_GBK" pitchFamily="65" charset="-122"/>
      <p:regular r:id="rId35"/>
    </p:embeddedFont>
    <p:embeddedFont>
      <p:font typeface="方正小标宋_GBK" pitchFamily="65" charset="-122"/>
      <p:regular r:id="rId36"/>
    </p:embeddedFont>
    <p:embeddedFont>
      <p:font typeface="NEU-HZ" pitchFamily="2" charset="-122"/>
      <p:regular r:id="rId37"/>
      <p:italic r:id="rId38"/>
    </p:embeddedFont>
    <p:embeddedFont>
      <p:font typeface="方正黑体_GBK" pitchFamily="65" charset="-122"/>
      <p:regular r:id="rId39"/>
    </p:embeddedFont>
    <p:embeddedFont>
      <p:font typeface="方正大标宋简体" charset="-122"/>
      <p:regular r:id="rId40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xmlns="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>
        <p:scale>
          <a:sx n="100" d="100"/>
          <a:sy n="100" d="100"/>
        </p:scale>
        <p:origin x="-492" y="-402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8.fntdata"/><Relationship Id="rId39" Type="http://schemas.openxmlformats.org/officeDocument/2006/relationships/font" Target="fonts/font21.fntdata"/><Relationship Id="rId3" Type="http://schemas.openxmlformats.org/officeDocument/2006/relationships/slide" Target="slides/slide2.xml"/><Relationship Id="rId21" Type="http://schemas.openxmlformats.org/officeDocument/2006/relationships/font" Target="fonts/font3.fntdata"/><Relationship Id="rId34" Type="http://schemas.openxmlformats.org/officeDocument/2006/relationships/font" Target="fonts/font16.fntdata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7.fntdata"/><Relationship Id="rId33" Type="http://schemas.openxmlformats.org/officeDocument/2006/relationships/font" Target="fonts/font15.fntdata"/><Relationship Id="rId38" Type="http://schemas.openxmlformats.org/officeDocument/2006/relationships/font" Target="fonts/font20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2.fntdata"/><Relationship Id="rId29" Type="http://schemas.openxmlformats.org/officeDocument/2006/relationships/font" Target="fonts/font11.fntdata"/><Relationship Id="rId41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6.fntdata"/><Relationship Id="rId32" Type="http://schemas.openxmlformats.org/officeDocument/2006/relationships/font" Target="fonts/font14.fntdata"/><Relationship Id="rId37" Type="http://schemas.openxmlformats.org/officeDocument/2006/relationships/font" Target="fonts/font19.fntdata"/><Relationship Id="rId40" Type="http://schemas.openxmlformats.org/officeDocument/2006/relationships/font" Target="fonts/font22.fntdata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5.fntdata"/><Relationship Id="rId28" Type="http://schemas.openxmlformats.org/officeDocument/2006/relationships/font" Target="fonts/font10.fntdata"/><Relationship Id="rId36" Type="http://schemas.openxmlformats.org/officeDocument/2006/relationships/font" Target="fonts/font18.fntdata"/><Relationship Id="rId10" Type="http://schemas.openxmlformats.org/officeDocument/2006/relationships/slide" Target="slides/slide9.xml"/><Relationship Id="rId19" Type="http://schemas.openxmlformats.org/officeDocument/2006/relationships/font" Target="fonts/font1.fntdata"/><Relationship Id="rId31" Type="http://schemas.openxmlformats.org/officeDocument/2006/relationships/font" Target="fonts/font13.fntdata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4.fntdata"/><Relationship Id="rId27" Type="http://schemas.openxmlformats.org/officeDocument/2006/relationships/font" Target="fonts/font9.fntdata"/><Relationship Id="rId30" Type="http://schemas.openxmlformats.org/officeDocument/2006/relationships/font" Target="fonts/font12.fntdata"/><Relationship Id="rId35" Type="http://schemas.openxmlformats.org/officeDocument/2006/relationships/font" Target="fonts/font17.fntdata"/><Relationship Id="rId43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2025/9/8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2025/9/8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2025/9/8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2025/9/8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2025/9/8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2025/9/8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2025/9/8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2025/9/8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2025/9/8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2025/9/8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2025/9/8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2025/9/8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3.xml"/><Relationship Id="rId4" Type="http://schemas.openxmlformats.org/officeDocument/2006/relationships/slide" Target="slide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4.xml"/><Relationship Id="rId4" Type="http://schemas.openxmlformats.org/officeDocument/2006/relationships/slide" Target="slide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5.xml"/><Relationship Id="rId4" Type="http://schemas.openxmlformats.org/officeDocument/2006/relationships/slide" Target="slide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6.xml"/><Relationship Id="rId4" Type="http://schemas.openxmlformats.org/officeDocument/2006/relationships/slide" Target="slide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7.xml"/><Relationship Id="rId4" Type="http://schemas.openxmlformats.org/officeDocument/2006/relationships/slide" Target="slide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8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9.xml"/><Relationship Id="rId4" Type="http://schemas.openxmlformats.org/officeDocument/2006/relationships/slide" Target="slide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81.xml"/><Relationship Id="rId1" Type="http://schemas.openxmlformats.org/officeDocument/2006/relationships/tags" Target="../tags/tag80.xml"/><Relationship Id="rId5" Type="http://schemas.openxmlformats.org/officeDocument/2006/relationships/slide" Target="slide3.xml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6" Type="http://schemas.openxmlformats.org/officeDocument/2006/relationships/image" Target="../media/image6.tif"/><Relationship Id="rId5" Type="http://schemas.openxmlformats.org/officeDocument/2006/relationships/image" Target="../media/image5.tif"/><Relationship Id="rId4" Type="http://schemas.openxmlformats.org/officeDocument/2006/relationships/image" Target="../media/image4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slide" Target="sl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slide" Target="slide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slide" Target="slide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5" Type="http://schemas.openxmlformats.org/officeDocument/2006/relationships/image" Target="../media/image7.png"/><Relationship Id="rId4" Type="http://schemas.openxmlformats.org/officeDocument/2006/relationships/slide" Target="slide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Relationship Id="rId4" Type="http://schemas.openxmlformats.org/officeDocument/2006/relationships/slide" Target="slide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Relationship Id="rId4" Type="http://schemas.openxmlformats.org/officeDocument/2006/relationships/slide" Target="slide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2.xml"/><Relationship Id="rId4" Type="http://schemas.openxmlformats.org/officeDocument/2006/relationships/slide" Target="slid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zh-CN" sz="6000" dirty="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12  </a:t>
            </a:r>
            <a:r>
              <a:rPr lang="zh-CN" altLang="zh-CN" sz="6000" b="1" dirty="0" smtClean="0">
                <a:solidFill>
                  <a:srgbClr val="000000"/>
                </a:solidFill>
                <a:latin typeface="NEU-BZ"/>
                <a:ea typeface="方正大标宋_GBK"/>
                <a:cs typeface="Times New Roman"/>
              </a:rPr>
              <a:t>古诗</a:t>
            </a:r>
            <a:r>
              <a:rPr lang="zh-CN" altLang="zh-CN" sz="6000" b="1" dirty="0">
                <a:solidFill>
                  <a:srgbClr val="000000"/>
                </a:solidFill>
                <a:latin typeface="NEU-BZ"/>
                <a:ea typeface="方正大标宋_GBK"/>
                <a:cs typeface="Times New Roman"/>
              </a:rPr>
              <a:t>三首</a:t>
            </a:r>
            <a:endParaRPr lang="zh-CN" altLang="en-US" sz="6000" b="1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五年级语文上册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EEE00BEC-650C-E417-7AF4-589EFA1B45C0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81636" y="879293"/>
            <a:ext cx="10930279" cy="5681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5000"/>
              </a:lnSpc>
              <a:spcAft>
                <a:spcPts val="0"/>
              </a:spcAft>
            </a:pPr>
            <a:r>
              <a:rPr lang="zh-CN" altLang="zh-CN" sz="3400" dirty="0">
                <a:latin typeface="Calibri"/>
                <a:ea typeface="方正黑体_GBK"/>
                <a:cs typeface="Times New Roman"/>
              </a:rPr>
              <a:t>三、阅读古诗及资料</a:t>
            </a:r>
            <a:r>
              <a:rPr lang="en-US" altLang="zh-CN" sz="3400" dirty="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黑体_GBK"/>
                <a:cs typeface="Times New Roman"/>
              </a:rPr>
              <a:t>完成练习。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 algn="ctr">
              <a:lnSpc>
                <a:spcPct val="135000"/>
              </a:lnSpc>
              <a:spcAft>
                <a:spcPts val="0"/>
              </a:spcAft>
            </a:pPr>
            <a:r>
              <a:rPr lang="zh-CN" altLang="zh-CN" sz="3400" dirty="0">
                <a:latin typeface="Calibri"/>
                <a:ea typeface="方正小标宋_GBK"/>
                <a:cs typeface="Times New Roman"/>
              </a:rPr>
              <a:t>己亥杂诗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 algn="ctr">
              <a:lnSpc>
                <a:spcPct val="135000"/>
              </a:lnSpc>
              <a:spcAft>
                <a:spcPts val="0"/>
              </a:spcAft>
            </a:pP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九州生气恃风雷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万马齐喑究可哀。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 algn="ctr">
              <a:lnSpc>
                <a:spcPct val="135000"/>
              </a:lnSpc>
              <a:spcAft>
                <a:spcPts val="0"/>
              </a:spcAft>
            </a:pP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我劝天公重抖擞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不拘一格降人材。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35000"/>
              </a:lnSpc>
              <a:spcAft>
                <a:spcPts val="0"/>
              </a:spcAft>
            </a:pPr>
            <a:r>
              <a:rPr lang="zh-CN" altLang="zh-CN" sz="3400" dirty="0">
                <a:latin typeface="Calibri"/>
                <a:ea typeface="宋体"/>
                <a:cs typeface="Times New Roman"/>
              </a:rPr>
              <a:t>　　</a:t>
            </a:r>
            <a:r>
              <a:rPr lang="zh-CN" altLang="zh-CN" sz="3400" dirty="0">
                <a:latin typeface="Calibri"/>
                <a:ea typeface="方正宋黑_GBK"/>
                <a:cs typeface="Times New Roman"/>
              </a:rPr>
              <a:t>【资料</a:t>
            </a:r>
            <a:r>
              <a:rPr lang="en-US" altLang="zh-CN" sz="3400" dirty="0">
                <a:latin typeface="NEU-HZ"/>
                <a:ea typeface="宋体"/>
                <a:cs typeface="Times New Roman"/>
              </a:rPr>
              <a:t>1</a:t>
            </a:r>
            <a:r>
              <a:rPr lang="zh-CN" altLang="zh-CN" sz="3400" dirty="0">
                <a:latin typeface="Calibri"/>
                <a:ea typeface="方正宋黑_GBK"/>
                <a:cs typeface="Times New Roman"/>
              </a:rPr>
              <a:t>】 </a:t>
            </a:r>
            <a:r>
              <a:rPr lang="zh-CN" altLang="zh-CN" sz="3400" dirty="0">
                <a:latin typeface="Calibri"/>
                <a:ea typeface="方正仿宋_GBK"/>
                <a:cs typeface="Times New Roman"/>
              </a:rPr>
              <a:t>龚自珍</a:t>
            </a:r>
            <a:r>
              <a:rPr lang="en-US" altLang="zh-CN" sz="3400" dirty="0"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仿宋_GBK"/>
                <a:cs typeface="Times New Roman"/>
              </a:rPr>
              <a:t>字璱人</a:t>
            </a:r>
            <a:r>
              <a:rPr lang="en-US" altLang="zh-CN" sz="3400" dirty="0"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仿宋_GBK"/>
                <a:cs typeface="Times New Roman"/>
              </a:rPr>
              <a:t>号定庵。浙江临安</a:t>
            </a:r>
            <a:r>
              <a:rPr lang="en-US" altLang="zh-CN" sz="3400" dirty="0">
                <a:latin typeface="方正仿宋_GBK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Calibri"/>
                <a:ea typeface="方正仿宋_GBK"/>
                <a:cs typeface="Times New Roman"/>
              </a:rPr>
              <a:t>今杭州</a:t>
            </a:r>
            <a:r>
              <a:rPr lang="en-US" altLang="zh-CN" sz="3400" dirty="0">
                <a:latin typeface="方正仿宋_GBK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Calibri"/>
                <a:ea typeface="方正仿宋_GBK"/>
                <a:cs typeface="Times New Roman"/>
              </a:rPr>
              <a:t>人。清代思想家、诗人、文学家和改良主义的先驱者。龚自珍曾任内阁中书、宗人府主事和礼部主事等官职。</a:t>
            </a:r>
            <a:r>
              <a:rPr lang="zh-CN" altLang="zh-CN" sz="3400" spc="-150" dirty="0">
                <a:latin typeface="Calibri"/>
                <a:ea typeface="方正仿宋_GBK"/>
                <a:cs typeface="Times New Roman"/>
              </a:rPr>
              <a:t>他主张革除弊政</a:t>
            </a:r>
            <a:r>
              <a:rPr lang="en-US" altLang="zh-CN" sz="3400" spc="-150" dirty="0"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spc="-150" dirty="0">
                <a:latin typeface="Calibri"/>
                <a:ea typeface="方正仿宋_GBK"/>
                <a:cs typeface="Times New Roman"/>
              </a:rPr>
              <a:t>抵制外国侵略</a:t>
            </a:r>
            <a:r>
              <a:rPr lang="en-US" altLang="zh-CN" sz="3400" spc="-150" dirty="0"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spc="-150" dirty="0">
                <a:latin typeface="Calibri"/>
                <a:ea typeface="方正仿宋_GBK"/>
                <a:cs typeface="Times New Roman"/>
              </a:rPr>
              <a:t>曾全力支持林则徐禁除鸦片。</a:t>
            </a:r>
            <a:endParaRPr lang="zh-CN" altLang="zh-CN" sz="3400" spc="-150" dirty="0">
              <a:effectLst/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417036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64858" y="841079"/>
            <a:ext cx="10869335" cy="59523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 smtClean="0">
                <a:latin typeface="Calibri"/>
                <a:ea typeface="方正宋黑_GBK"/>
                <a:cs typeface="Times New Roman"/>
              </a:rPr>
              <a:t>       </a:t>
            </a:r>
            <a:r>
              <a:rPr lang="zh-CN" altLang="zh-CN" sz="3400" dirty="0" smtClean="0">
                <a:latin typeface="Calibri"/>
                <a:ea typeface="方正宋黑_GBK"/>
                <a:cs typeface="Times New Roman"/>
              </a:rPr>
              <a:t>【</a:t>
            </a:r>
            <a:r>
              <a:rPr lang="zh-CN" altLang="zh-CN" sz="3400" dirty="0">
                <a:latin typeface="Calibri"/>
                <a:ea typeface="方正宋黑_GBK"/>
                <a:cs typeface="Times New Roman"/>
              </a:rPr>
              <a:t>资料</a:t>
            </a:r>
            <a:r>
              <a:rPr lang="en-US" altLang="zh-CN" sz="3400" dirty="0">
                <a:latin typeface="NEU-HZ"/>
                <a:ea typeface="宋体"/>
                <a:cs typeface="Times New Roman"/>
              </a:rPr>
              <a:t>2</a:t>
            </a:r>
            <a:r>
              <a:rPr lang="zh-CN" altLang="zh-CN" sz="3400" dirty="0">
                <a:latin typeface="Calibri"/>
                <a:ea typeface="方正宋黑_GBK"/>
                <a:cs typeface="Times New Roman"/>
              </a:rPr>
              <a:t>】 </a:t>
            </a:r>
            <a:r>
              <a:rPr lang="zh-CN" altLang="zh-CN" sz="3400" dirty="0">
                <a:latin typeface="Calibri"/>
                <a:ea typeface="方正仿宋_GBK"/>
                <a:cs typeface="Times New Roman"/>
              </a:rPr>
              <a:t>清代末年</a:t>
            </a:r>
            <a:r>
              <a:rPr lang="en-US" altLang="zh-CN" sz="3400" dirty="0"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仿宋_GBK"/>
                <a:cs typeface="Times New Roman"/>
              </a:rPr>
              <a:t>西方帝国主义入侵</a:t>
            </a:r>
            <a:r>
              <a:rPr lang="en-US" altLang="zh-CN" sz="3400" dirty="0"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仿宋_GBK"/>
                <a:cs typeface="Times New Roman"/>
              </a:rPr>
              <a:t>龚自珍就生活在这样一个风雨飘摇的时代。他意识到闭关锁国政策行不通了</a:t>
            </a:r>
            <a:r>
              <a:rPr lang="en-US" altLang="zh-CN" sz="3400" dirty="0"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仿宋_GBK"/>
                <a:cs typeface="Times New Roman"/>
              </a:rPr>
              <a:t>帝国主义的侵略更加暴露出封建主义衰朽没落的本质。于是</a:t>
            </a:r>
            <a:r>
              <a:rPr lang="en-US" altLang="zh-CN" sz="3400" dirty="0"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仿宋_GBK"/>
                <a:cs typeface="Times New Roman"/>
              </a:rPr>
              <a:t>他起而议政</a:t>
            </a:r>
            <a:r>
              <a:rPr lang="en-US" altLang="zh-CN" sz="3400" dirty="0">
                <a:latin typeface="NEU-BZ"/>
                <a:ea typeface="方正仿宋_GBK"/>
                <a:cs typeface="Times New Roman"/>
              </a:rPr>
              <a:t>“</a:t>
            </a:r>
            <a:r>
              <a:rPr lang="zh-CN" altLang="zh-CN" sz="3400" dirty="0">
                <a:latin typeface="Calibri"/>
                <a:ea typeface="方正仿宋_GBK"/>
                <a:cs typeface="Times New Roman"/>
              </a:rPr>
              <a:t>医国</a:t>
            </a:r>
            <a:r>
              <a:rPr lang="en-US" altLang="zh-CN" sz="3400" dirty="0">
                <a:latin typeface="NEU-BZ"/>
                <a:ea typeface="方正仿宋_GBK"/>
                <a:cs typeface="Times New Roman"/>
              </a:rPr>
              <a:t>”</a:t>
            </a:r>
            <a:r>
              <a:rPr lang="en-US" altLang="zh-CN" sz="3400" dirty="0"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仿宋_GBK"/>
                <a:cs typeface="Times New Roman"/>
              </a:rPr>
              <a:t>宣传变革</a:t>
            </a:r>
            <a:r>
              <a:rPr lang="en-US" altLang="zh-CN" sz="3400" dirty="0"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仿宋_GBK"/>
                <a:cs typeface="Times New Roman"/>
              </a:rPr>
              <a:t>终因触动时忌而遭到权贵的排挤和打压。他于道光十九年</a:t>
            </a:r>
            <a:r>
              <a:rPr lang="en-US" altLang="zh-CN" sz="3400" dirty="0">
                <a:latin typeface="方正仿宋_GBK"/>
                <a:ea typeface="宋体"/>
                <a:cs typeface="Times New Roman"/>
              </a:rPr>
              <a:t>(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1839</a:t>
            </a:r>
            <a:r>
              <a:rPr lang="zh-CN" altLang="zh-CN" sz="3400" dirty="0">
                <a:latin typeface="Calibri"/>
                <a:ea typeface="方正仿宋_GBK"/>
                <a:cs typeface="Times New Roman"/>
              </a:rPr>
              <a:t>年</a:t>
            </a:r>
            <a:r>
              <a:rPr lang="en-US" altLang="zh-CN" sz="3400" dirty="0"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仿宋_GBK"/>
                <a:cs typeface="Times New Roman"/>
              </a:rPr>
              <a:t>己亥年</a:t>
            </a:r>
            <a:r>
              <a:rPr lang="en-US" altLang="zh-CN" sz="3400" dirty="0">
                <a:latin typeface="方正仿宋_GBK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Calibri"/>
                <a:ea typeface="方正仿宋_GBK"/>
                <a:cs typeface="Times New Roman"/>
              </a:rPr>
              <a:t>辞官南归</a:t>
            </a:r>
            <a:r>
              <a:rPr lang="en-US" altLang="zh-CN" sz="3400" dirty="0"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仿宋_GBK"/>
                <a:cs typeface="Times New Roman"/>
              </a:rPr>
              <a:t>在途中写下三百一十五首《己亥杂诗》。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从诗歌题目及资料可知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这首诗写于</a:t>
            </a: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Calibri"/>
                <a:ea typeface="宋体"/>
                <a:cs typeface="Times New Roman"/>
              </a:rPr>
              <a:t>     </a:t>
            </a: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年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是组诗中的一首。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 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707148" y="5276850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己亥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417036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73247" y="879618"/>
            <a:ext cx="10827391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下面对诗中重点词语的理解有误的一项</a:t>
            </a:r>
            <a:r>
              <a:rPr lang="zh-CN" altLang="zh-CN" sz="3400" dirty="0" smtClean="0">
                <a:latin typeface="Calibri"/>
                <a:ea typeface="宋体"/>
                <a:cs typeface="Times New Roman"/>
              </a:rPr>
              <a:t>是</a:t>
            </a:r>
            <a:r>
              <a:rPr lang="en-US" altLang="zh-CN" sz="3400" dirty="0" smtClean="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 dirty="0" smtClean="0">
                <a:solidFill>
                  <a:srgbClr val="FF00FF"/>
                </a:solidFill>
                <a:latin typeface="Calibri"/>
                <a:ea typeface="宋体"/>
                <a:cs typeface="Times New Roman"/>
              </a:rPr>
              <a:t>        </a:t>
            </a:r>
            <a:r>
              <a:rPr lang="en-US" altLang="zh-CN" sz="3400" dirty="0" smtClean="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Calibri"/>
                <a:ea typeface="宋体"/>
                <a:cs typeface="Times New Roman"/>
              </a:rPr>
              <a:t>A.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九州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: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古代中国曾分为九个州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这里代指中国　　　　</a:t>
            </a:r>
            <a:endParaRPr lang="en-US" altLang="zh-CN" sz="3400" dirty="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Calibri"/>
                <a:ea typeface="宋体"/>
                <a:cs typeface="Times New Roman"/>
              </a:rPr>
              <a:t>B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生气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: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不开心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不愉快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Calibri"/>
                <a:ea typeface="宋体"/>
                <a:cs typeface="Times New Roman"/>
              </a:rPr>
              <a:t>C.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恃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: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依靠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	</a:t>
            </a:r>
            <a:endParaRPr lang="en-US" altLang="zh-CN" sz="3400" dirty="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Calibri"/>
                <a:ea typeface="宋体"/>
                <a:cs typeface="Times New Roman"/>
              </a:rPr>
              <a:t>D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喑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: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沉默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123967" y="1076830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itchFamily="18" charset="0"/>
                <a:ea typeface="宋体"/>
                <a:cs typeface="Times New Roman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417036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81636" y="841079"/>
            <a:ext cx="10844170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/>
                <a:ea typeface="宋体"/>
                <a:cs typeface="Times New Roman"/>
              </a:rPr>
              <a:t>3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朗读诗歌是把握诗歌感情的一种方式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下面对诗歌朗读节奏划分正确的一项是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Calibri"/>
                <a:ea typeface="宋体"/>
                <a:cs typeface="Times New Roman"/>
              </a:rPr>
              <a:t>       </a:t>
            </a:r>
            <a:r>
              <a:rPr lang="en-US" altLang="zh-CN" sz="3400" dirty="0" smtClean="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Calibri"/>
                <a:ea typeface="宋体"/>
                <a:cs typeface="Times New Roman"/>
              </a:rPr>
              <a:t>A.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我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/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劝天公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/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重抖擞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Calibri"/>
                <a:ea typeface="宋体"/>
                <a:cs typeface="Times New Roman"/>
              </a:rPr>
              <a:t>    B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我劝天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/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公重抖擞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Calibri"/>
                <a:ea typeface="宋体"/>
                <a:cs typeface="Times New Roman"/>
              </a:rPr>
              <a:t>C.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我劝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/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天公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/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重抖擞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Calibri"/>
                <a:ea typeface="宋体"/>
                <a:cs typeface="Times New Roman"/>
              </a:rPr>
              <a:t>    D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我劝天公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/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重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/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抖擞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317085" y="1841353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itchFamily="18" charset="0"/>
                <a:ea typeface="宋体"/>
                <a:cs typeface="Times New Roman" pitchFamily="18" charset="0"/>
              </a:rPr>
              <a:t>C</a:t>
            </a:r>
            <a:endParaRPr lang="zh-CN" altLang="en-US" b="1" dirty="0">
              <a:solidFill>
                <a:srgbClr val="E72582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417036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73247" y="843677"/>
            <a:ext cx="10844169" cy="5692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400" dirty="0">
                <a:latin typeface="NEU-HZ"/>
                <a:ea typeface="宋体"/>
                <a:cs typeface="Times New Roman"/>
              </a:rPr>
              <a:t>4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结合诗歌和材料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下面表述中错误的一项是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Calibri"/>
                <a:ea typeface="宋体"/>
                <a:cs typeface="Times New Roman"/>
              </a:rPr>
              <a:t>       </a:t>
            </a:r>
            <a:r>
              <a:rPr lang="en-US" altLang="zh-CN" sz="3400" dirty="0" smtClean="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。</a:t>
            </a: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400" dirty="0">
                <a:latin typeface="Calibri"/>
                <a:ea typeface="宋体"/>
                <a:cs typeface="Times New Roman"/>
              </a:rPr>
              <a:t>A.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诗人认为国家的蓬勃发展需要</a:t>
            </a:r>
            <a:r>
              <a:rPr lang="en-US" altLang="zh-CN" sz="3400" dirty="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风雷</a:t>
            </a:r>
            <a:r>
              <a:rPr lang="en-US" altLang="zh-CN" sz="3400" dirty="0">
                <a:latin typeface="NEU-BZ"/>
                <a:ea typeface="宋体"/>
                <a:cs typeface="Times New Roman"/>
              </a:rPr>
              <a:t>”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即新兴的社会力量、尖锐猛烈的变革。</a:t>
            </a: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400" dirty="0">
                <a:latin typeface="Calibri"/>
                <a:ea typeface="宋体"/>
                <a:cs typeface="Times New Roman"/>
              </a:rPr>
              <a:t>B.</a:t>
            </a:r>
            <a:r>
              <a:rPr lang="en-US" altLang="zh-CN" sz="3400" dirty="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万马齐喑</a:t>
            </a:r>
            <a:r>
              <a:rPr lang="en-US" altLang="zh-CN" sz="3400" dirty="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指在当时腐朽的统治下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人们思想被禁锢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人才被扼杀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一片死寂、令人窒息的局面。</a:t>
            </a: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400" dirty="0">
                <a:latin typeface="Calibri"/>
                <a:ea typeface="宋体"/>
                <a:cs typeface="Times New Roman"/>
              </a:rPr>
              <a:t>C.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诗人对当时的时局感到不满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宣传变革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但处处被打压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因而意志消沉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失望至极。</a:t>
            </a: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400" dirty="0">
                <a:latin typeface="Calibri"/>
                <a:ea typeface="宋体"/>
                <a:cs typeface="Times New Roman"/>
              </a:rPr>
              <a:t>D.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诗人期待着社会上涌现出</a:t>
            </a:r>
            <a:r>
              <a:rPr lang="en-US" altLang="zh-CN" sz="3400" dirty="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人材</a:t>
            </a:r>
            <a:r>
              <a:rPr lang="en-US" altLang="zh-CN" sz="3400" dirty="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来推进改革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抒发了强烈的爱国热情。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142508" y="926979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itchFamily="18" charset="0"/>
                <a:ea typeface="宋体"/>
                <a:cs typeface="Times New Roman" pitchFamily="18" charset="0"/>
              </a:rPr>
              <a:t>C</a:t>
            </a:r>
            <a:endParaRPr lang="zh-CN" altLang="en-US" b="1" dirty="0">
              <a:solidFill>
                <a:srgbClr val="E72582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417036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22DA7A15-1912-4047-A776-83B4C1A380E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5460" y="891007"/>
            <a:ext cx="3415687" cy="61592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82890" y="1642037"/>
            <a:ext cx="1033327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3400" dirty="0">
                <a:latin typeface="Calibri"/>
                <a:ea typeface="方正黑体_GBK"/>
                <a:cs typeface="Times New Roman"/>
              </a:rPr>
              <a:t>一、下面这段话有五处错误</a:t>
            </a:r>
            <a:r>
              <a:rPr lang="en-US" altLang="zh-CN" sz="3400" dirty="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黑体_GBK"/>
                <a:cs typeface="Times New Roman"/>
              </a:rPr>
              <a:t>请用修改符号改正过来。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97495" y="2960105"/>
            <a:ext cx="11222384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3400" spc="200" dirty="0">
                <a:latin typeface="Calibri"/>
                <a:ea typeface="宋体"/>
                <a:cs typeface="Times New Roman"/>
              </a:rPr>
              <a:t>　“示儿”是爱国诗人南宋的陆游的绝笔</a:t>
            </a:r>
            <a:r>
              <a:rPr lang="en-US" altLang="zh-CN" sz="3400" spc="200" dirty="0">
                <a:latin typeface="宋体" pitchFamily="2" charset="-122"/>
                <a:ea typeface="宋体" pitchFamily="2" charset="-122"/>
                <a:cs typeface="Times New Roman"/>
              </a:rPr>
              <a:t>,</a:t>
            </a:r>
            <a:r>
              <a:rPr lang="zh-CN" altLang="en-US" sz="3400" spc="200" dirty="0">
                <a:latin typeface="Calibri"/>
                <a:ea typeface="宋体"/>
                <a:cs typeface="Times New Roman"/>
              </a:rPr>
              <a:t>他以立遗嘱的口吻和语气</a:t>
            </a:r>
            <a:r>
              <a:rPr lang="en-US" altLang="zh-CN" sz="3400" spc="200" dirty="0">
                <a:latin typeface="宋体" pitchFamily="2" charset="-122"/>
                <a:ea typeface="宋体" pitchFamily="2" charset="-122"/>
                <a:cs typeface="Times New Roman"/>
              </a:rPr>
              <a:t>,</a:t>
            </a:r>
            <a:r>
              <a:rPr lang="zh-CN" altLang="en-US" sz="3400" spc="200" dirty="0">
                <a:latin typeface="Calibri"/>
                <a:ea typeface="宋体"/>
                <a:cs typeface="Times New Roman"/>
              </a:rPr>
              <a:t>表达了对南宋统治者</a:t>
            </a:r>
            <a:r>
              <a:rPr lang="zh-CN" altLang="en-US" sz="3400" spc="200" dirty="0" smtClean="0">
                <a:latin typeface="Calibri"/>
                <a:ea typeface="宋体"/>
                <a:cs typeface="Times New Roman"/>
              </a:rPr>
              <a:t>屈辱</a:t>
            </a:r>
            <a:r>
              <a:rPr lang="zh-CN" altLang="en-US" sz="3400" spc="200" dirty="0">
                <a:latin typeface="Calibri"/>
                <a:ea typeface="宋体"/>
                <a:cs typeface="Times New Roman"/>
              </a:rPr>
              <a:t>求和、苟且偷生的无比愤概</a:t>
            </a:r>
            <a:r>
              <a:rPr lang="en-US" altLang="zh-CN" sz="3400" spc="200" dirty="0">
                <a:latin typeface="宋体" pitchFamily="2" charset="-122"/>
                <a:ea typeface="宋体" pitchFamily="2" charset="-122"/>
                <a:cs typeface="Times New Roman"/>
              </a:rPr>
              <a:t>,</a:t>
            </a:r>
            <a:r>
              <a:rPr lang="zh-CN" altLang="en-US" sz="3400" spc="200" dirty="0">
                <a:latin typeface="Calibri"/>
                <a:ea typeface="宋体"/>
                <a:cs typeface="Times New Roman"/>
              </a:rPr>
              <a:t>以及对收复失地、统一祖国的无比</a:t>
            </a:r>
            <a:r>
              <a:rPr lang="zh-CN" altLang="en-US" sz="3400" spc="200" dirty="0" smtClean="0">
                <a:latin typeface="Calibri"/>
                <a:ea typeface="宋体"/>
                <a:cs typeface="Times New Roman"/>
              </a:rPr>
              <a:t>希望</a:t>
            </a:r>
            <a:r>
              <a:rPr lang="zh-CN" altLang="en-US" sz="3400" spc="200" dirty="0">
                <a:latin typeface="宋体" pitchFamily="2" charset="-122"/>
                <a:ea typeface="宋体" pitchFamily="2" charset="-122"/>
                <a:cs typeface="Times New Roman"/>
              </a:rPr>
              <a:t>。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1633" y="2356268"/>
            <a:ext cx="2052041" cy="15366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95588" y="3227776"/>
            <a:ext cx="3543300" cy="739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0" name="圆角矩形 19"/>
          <p:cNvSpPr/>
          <p:nvPr/>
        </p:nvSpPr>
        <p:spPr>
          <a:xfrm rot="10800000">
            <a:off x="1819871" y="4349595"/>
            <a:ext cx="1419820" cy="549956"/>
          </a:xfrm>
          <a:prstGeom prst="roundRect">
            <a:avLst/>
          </a:prstGeom>
          <a:noFill/>
          <a:ln w="25400">
            <a:solidFill>
              <a:srgbClr val="E725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任意多边形 20"/>
          <p:cNvSpPr/>
          <p:nvPr/>
        </p:nvSpPr>
        <p:spPr>
          <a:xfrm>
            <a:off x="3194903" y="4061503"/>
            <a:ext cx="905519" cy="344032"/>
          </a:xfrm>
          <a:custGeom>
            <a:avLst/>
            <a:gdLst>
              <a:gd name="connsiteX0" fmla="*/ 9226 w 905519"/>
              <a:gd name="connsiteY0" fmla="*/ 344032 h 344032"/>
              <a:gd name="connsiteX1" fmla="*/ 172 w 905519"/>
              <a:gd name="connsiteY1" fmla="*/ 298765 h 344032"/>
              <a:gd name="connsiteX2" fmla="*/ 36386 w 905519"/>
              <a:gd name="connsiteY2" fmla="*/ 217283 h 344032"/>
              <a:gd name="connsiteX3" fmla="*/ 63547 w 905519"/>
              <a:gd name="connsiteY3" fmla="*/ 190123 h 344032"/>
              <a:gd name="connsiteX4" fmla="*/ 81653 w 905519"/>
              <a:gd name="connsiteY4" fmla="*/ 162963 h 344032"/>
              <a:gd name="connsiteX5" fmla="*/ 163135 w 905519"/>
              <a:gd name="connsiteY5" fmla="*/ 117695 h 344032"/>
              <a:gd name="connsiteX6" fmla="*/ 326097 w 905519"/>
              <a:gd name="connsiteY6" fmla="*/ 153909 h 344032"/>
              <a:gd name="connsiteX7" fmla="*/ 344204 w 905519"/>
              <a:gd name="connsiteY7" fmla="*/ 181070 h 344032"/>
              <a:gd name="connsiteX8" fmla="*/ 226509 w 905519"/>
              <a:gd name="connsiteY8" fmla="*/ 280658 h 344032"/>
              <a:gd name="connsiteX9" fmla="*/ 199348 w 905519"/>
              <a:gd name="connsiteY9" fmla="*/ 271604 h 344032"/>
              <a:gd name="connsiteX10" fmla="*/ 181242 w 905519"/>
              <a:gd name="connsiteY10" fmla="*/ 244444 h 344032"/>
              <a:gd name="connsiteX11" fmla="*/ 172188 w 905519"/>
              <a:gd name="connsiteY11" fmla="*/ 90535 h 344032"/>
              <a:gd name="connsiteX12" fmla="*/ 181242 w 905519"/>
              <a:gd name="connsiteY12" fmla="*/ 63374 h 344032"/>
              <a:gd name="connsiteX13" fmla="*/ 289883 w 905519"/>
              <a:gd name="connsiteY13" fmla="*/ 18107 h 344032"/>
              <a:gd name="connsiteX14" fmla="*/ 398525 w 905519"/>
              <a:gd name="connsiteY14" fmla="*/ 0 h 344032"/>
              <a:gd name="connsiteX15" fmla="*/ 507166 w 905519"/>
              <a:gd name="connsiteY15" fmla="*/ 9054 h 344032"/>
              <a:gd name="connsiteX16" fmla="*/ 534327 w 905519"/>
              <a:gd name="connsiteY16" fmla="*/ 45268 h 344032"/>
              <a:gd name="connsiteX17" fmla="*/ 561487 w 905519"/>
              <a:gd name="connsiteY17" fmla="*/ 72428 h 344032"/>
              <a:gd name="connsiteX18" fmla="*/ 570541 w 905519"/>
              <a:gd name="connsiteY18" fmla="*/ 99588 h 344032"/>
              <a:gd name="connsiteX19" fmla="*/ 588647 w 905519"/>
              <a:gd name="connsiteY19" fmla="*/ 126749 h 344032"/>
              <a:gd name="connsiteX20" fmla="*/ 579594 w 905519"/>
              <a:gd name="connsiteY20" fmla="*/ 235390 h 344032"/>
              <a:gd name="connsiteX21" fmla="*/ 461899 w 905519"/>
              <a:gd name="connsiteY21" fmla="*/ 208230 h 344032"/>
              <a:gd name="connsiteX22" fmla="*/ 443792 w 905519"/>
              <a:gd name="connsiteY22" fmla="*/ 181070 h 344032"/>
              <a:gd name="connsiteX23" fmla="*/ 452846 w 905519"/>
              <a:gd name="connsiteY23" fmla="*/ 90535 h 344032"/>
              <a:gd name="connsiteX24" fmla="*/ 498113 w 905519"/>
              <a:gd name="connsiteY24" fmla="*/ 45268 h 344032"/>
              <a:gd name="connsiteX25" fmla="*/ 534327 w 905519"/>
              <a:gd name="connsiteY25" fmla="*/ 36214 h 344032"/>
              <a:gd name="connsiteX26" fmla="*/ 615808 w 905519"/>
              <a:gd name="connsiteY26" fmla="*/ 18107 h 344032"/>
              <a:gd name="connsiteX27" fmla="*/ 833091 w 905519"/>
              <a:gd name="connsiteY27" fmla="*/ 36214 h 344032"/>
              <a:gd name="connsiteX28" fmla="*/ 860251 w 905519"/>
              <a:gd name="connsiteY28" fmla="*/ 45268 h 344032"/>
              <a:gd name="connsiteX29" fmla="*/ 887412 w 905519"/>
              <a:gd name="connsiteY29" fmla="*/ 99588 h 344032"/>
              <a:gd name="connsiteX30" fmla="*/ 905519 w 905519"/>
              <a:gd name="connsiteY30" fmla="*/ 126749 h 3440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905519" h="344032">
                <a:moveTo>
                  <a:pt x="9226" y="344032"/>
                </a:moveTo>
                <a:cubicBezTo>
                  <a:pt x="6208" y="328943"/>
                  <a:pt x="-1221" y="314090"/>
                  <a:pt x="172" y="298765"/>
                </a:cubicBezTo>
                <a:cubicBezTo>
                  <a:pt x="2589" y="272180"/>
                  <a:pt x="18598" y="238628"/>
                  <a:pt x="36386" y="217283"/>
                </a:cubicBezTo>
                <a:cubicBezTo>
                  <a:pt x="44583" y="207447"/>
                  <a:pt x="55350" y="199959"/>
                  <a:pt x="63547" y="190123"/>
                </a:cubicBezTo>
                <a:cubicBezTo>
                  <a:pt x="70513" y="181764"/>
                  <a:pt x="73465" y="170128"/>
                  <a:pt x="81653" y="162963"/>
                </a:cubicBezTo>
                <a:cubicBezTo>
                  <a:pt x="119967" y="129438"/>
                  <a:pt x="125831" y="130130"/>
                  <a:pt x="163135" y="117695"/>
                </a:cubicBezTo>
                <a:cubicBezTo>
                  <a:pt x="274666" y="125131"/>
                  <a:pt x="277312" y="95366"/>
                  <a:pt x="326097" y="153909"/>
                </a:cubicBezTo>
                <a:cubicBezTo>
                  <a:pt x="333063" y="162268"/>
                  <a:pt x="338168" y="172016"/>
                  <a:pt x="344204" y="181070"/>
                </a:cubicBezTo>
                <a:cubicBezTo>
                  <a:pt x="332729" y="318761"/>
                  <a:pt x="370767" y="299892"/>
                  <a:pt x="226509" y="280658"/>
                </a:cubicBezTo>
                <a:cubicBezTo>
                  <a:pt x="217049" y="279397"/>
                  <a:pt x="208402" y="274622"/>
                  <a:pt x="199348" y="271604"/>
                </a:cubicBezTo>
                <a:cubicBezTo>
                  <a:pt x="193313" y="262551"/>
                  <a:pt x="185661" y="254387"/>
                  <a:pt x="181242" y="244444"/>
                </a:cubicBezTo>
                <a:cubicBezTo>
                  <a:pt x="152941" y="180766"/>
                  <a:pt x="160801" y="170246"/>
                  <a:pt x="172188" y="90535"/>
                </a:cubicBezTo>
                <a:cubicBezTo>
                  <a:pt x="173538" y="81087"/>
                  <a:pt x="173709" y="69233"/>
                  <a:pt x="181242" y="63374"/>
                </a:cubicBezTo>
                <a:cubicBezTo>
                  <a:pt x="211142" y="40119"/>
                  <a:pt x="252218" y="25169"/>
                  <a:pt x="289883" y="18107"/>
                </a:cubicBezTo>
                <a:cubicBezTo>
                  <a:pt x="325968" y="11341"/>
                  <a:pt x="398525" y="0"/>
                  <a:pt x="398525" y="0"/>
                </a:cubicBezTo>
                <a:cubicBezTo>
                  <a:pt x="434739" y="3018"/>
                  <a:pt x="472692" y="-2438"/>
                  <a:pt x="507166" y="9054"/>
                </a:cubicBezTo>
                <a:cubicBezTo>
                  <a:pt x="521481" y="13826"/>
                  <a:pt x="524507" y="33811"/>
                  <a:pt x="534327" y="45268"/>
                </a:cubicBezTo>
                <a:cubicBezTo>
                  <a:pt x="542659" y="54989"/>
                  <a:pt x="552434" y="63375"/>
                  <a:pt x="561487" y="72428"/>
                </a:cubicBezTo>
                <a:cubicBezTo>
                  <a:pt x="564505" y="81481"/>
                  <a:pt x="566273" y="91052"/>
                  <a:pt x="570541" y="99588"/>
                </a:cubicBezTo>
                <a:cubicBezTo>
                  <a:pt x="575407" y="109320"/>
                  <a:pt x="587923" y="115892"/>
                  <a:pt x="588647" y="126749"/>
                </a:cubicBezTo>
                <a:cubicBezTo>
                  <a:pt x="591064" y="163008"/>
                  <a:pt x="582612" y="199176"/>
                  <a:pt x="579594" y="235390"/>
                </a:cubicBezTo>
                <a:cubicBezTo>
                  <a:pt x="532320" y="230663"/>
                  <a:pt x="494889" y="241220"/>
                  <a:pt x="461899" y="208230"/>
                </a:cubicBezTo>
                <a:cubicBezTo>
                  <a:pt x="454205" y="200536"/>
                  <a:pt x="449828" y="190123"/>
                  <a:pt x="443792" y="181070"/>
                </a:cubicBezTo>
                <a:cubicBezTo>
                  <a:pt x="446810" y="150892"/>
                  <a:pt x="446026" y="120087"/>
                  <a:pt x="452846" y="90535"/>
                </a:cubicBezTo>
                <a:cubicBezTo>
                  <a:pt x="457263" y="71395"/>
                  <a:pt x="481623" y="52335"/>
                  <a:pt x="498113" y="45268"/>
                </a:cubicBezTo>
                <a:cubicBezTo>
                  <a:pt x="509550" y="40367"/>
                  <a:pt x="522363" y="39632"/>
                  <a:pt x="534327" y="36214"/>
                </a:cubicBezTo>
                <a:cubicBezTo>
                  <a:pt x="596727" y="18385"/>
                  <a:pt x="517785" y="34445"/>
                  <a:pt x="615808" y="18107"/>
                </a:cubicBezTo>
                <a:cubicBezTo>
                  <a:pt x="688236" y="24143"/>
                  <a:pt x="760857" y="28188"/>
                  <a:pt x="833091" y="36214"/>
                </a:cubicBezTo>
                <a:cubicBezTo>
                  <a:pt x="842576" y="37268"/>
                  <a:pt x="852799" y="39306"/>
                  <a:pt x="860251" y="45268"/>
                </a:cubicBezTo>
                <a:cubicBezTo>
                  <a:pt x="881872" y="62565"/>
                  <a:pt x="876478" y="77720"/>
                  <a:pt x="887412" y="99588"/>
                </a:cubicBezTo>
                <a:cubicBezTo>
                  <a:pt x="892278" y="109320"/>
                  <a:pt x="905519" y="126749"/>
                  <a:pt x="905519" y="126749"/>
                </a:cubicBezTo>
              </a:path>
            </a:pathLst>
          </a:custGeom>
          <a:ln w="19050">
            <a:solidFill>
              <a:srgbClr val="E7258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28863" y="5286375"/>
            <a:ext cx="1057275" cy="1428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4" name="椭圆 23">
            <a:extLst>
              <a:ext uri="{FF2B5EF4-FFF2-40B4-BE49-F238E27FC236}">
                <a16:creationId xmlns="" xmlns:a16="http://schemas.microsoft.com/office/drawing/2014/main" id="{79264D76-B83B-EF12-1E1E-9C2B62B8E5BA}"/>
              </a:ext>
            </a:extLst>
          </p:cNvPr>
          <p:cNvSpPr/>
          <p:nvPr/>
        </p:nvSpPr>
        <p:spPr>
          <a:xfrm>
            <a:off x="10318667" y="5353050"/>
            <a:ext cx="930358" cy="723899"/>
          </a:xfrm>
          <a:prstGeom prst="ellipse">
            <a:avLst/>
          </a:prstGeom>
          <a:noFill/>
          <a:ln w="28575">
            <a:solidFill>
              <a:srgbClr val="E725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>
            <a:extLst>
              <a:ext uri="{FF2B5EF4-FFF2-40B4-BE49-F238E27FC236}">
                <a16:creationId xmlns="" xmlns:a16="http://schemas.microsoft.com/office/drawing/2014/main" id="{79264D76-B83B-EF12-1E1E-9C2B62B8E5BA}"/>
              </a:ext>
            </a:extLst>
          </p:cNvPr>
          <p:cNvSpPr/>
          <p:nvPr/>
        </p:nvSpPr>
        <p:spPr>
          <a:xfrm>
            <a:off x="8839918" y="6064720"/>
            <a:ext cx="1199431" cy="723899"/>
          </a:xfrm>
          <a:prstGeom prst="ellipse">
            <a:avLst/>
          </a:prstGeom>
          <a:noFill/>
          <a:ln w="28575">
            <a:solidFill>
              <a:srgbClr val="E725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8982649" y="6173066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400" b="1" smtClean="0">
                <a:solidFill>
                  <a:srgbClr val="E72582"/>
                </a:solidFill>
                <a:latin typeface="方正仿宋_GBK" pitchFamily="65" charset="-122"/>
                <a:ea typeface="方正仿宋_GBK" pitchFamily="65" charset="-122"/>
              </a:rPr>
              <a:t>渴望</a:t>
            </a:r>
            <a:endParaRPr lang="zh-CN" altLang="en-US" sz="3400" b="1" dirty="0">
              <a:solidFill>
                <a:srgbClr val="E72582"/>
              </a:solidFill>
              <a:latin typeface="方正仿宋_GBK" pitchFamily="65" charset="-122"/>
              <a:ea typeface="方正仿宋_GBK" pitchFamily="65" charset="-122"/>
            </a:endParaRPr>
          </a:p>
        </p:txBody>
      </p:sp>
      <p:cxnSp>
        <p:nvCxnSpPr>
          <p:cNvPr id="22" name="直接连接符 21"/>
          <p:cNvCxnSpPr>
            <a:stCxn id="24" idx="3"/>
          </p:cNvCxnSpPr>
          <p:nvPr/>
        </p:nvCxnSpPr>
        <p:spPr>
          <a:xfrm flipH="1">
            <a:off x="9655175" y="5970936"/>
            <a:ext cx="799740" cy="106013"/>
          </a:xfrm>
          <a:prstGeom prst="line">
            <a:avLst/>
          </a:prstGeom>
          <a:ln w="19050">
            <a:solidFill>
              <a:srgbClr val="E7258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24359082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 animBg="1"/>
      <p:bldP spid="24" grpId="0" animBg="1"/>
      <p:bldP spid="25" grpId="0" animBg="1"/>
      <p:bldP spid="1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00074" y="864607"/>
            <a:ext cx="10911841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/>
                <a:ea typeface="方正黑体_GBK"/>
                <a:cs typeface="Times New Roman"/>
              </a:rPr>
              <a:t>二、思维拓展。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/>
                <a:ea typeface="宋体"/>
                <a:cs typeface="Times New Roman"/>
              </a:rPr>
              <a:t>　　班级要以</a:t>
            </a:r>
            <a:r>
              <a:rPr lang="en-US" altLang="zh-CN" sz="3400" dirty="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爱国</a:t>
            </a:r>
            <a:r>
              <a:rPr lang="en-US" altLang="zh-CN" sz="3400" dirty="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为主题出一期黑板报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需要一些人物素材放在</a:t>
            </a:r>
            <a:r>
              <a:rPr lang="en-US" altLang="zh-CN" sz="3400" dirty="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爱国名人</a:t>
            </a:r>
            <a:r>
              <a:rPr lang="en-US" altLang="zh-CN" sz="3400" dirty="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栏目里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下面人物与故事不对应的一项是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Calibri"/>
                <a:ea typeface="宋体"/>
                <a:cs typeface="Times New Roman"/>
              </a:rPr>
              <a:t>          </a:t>
            </a:r>
            <a:r>
              <a:rPr lang="en-US" altLang="zh-CN" sz="3400" dirty="0" smtClean="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Calibri"/>
                <a:ea typeface="宋体"/>
                <a:cs typeface="Times New Roman"/>
              </a:rPr>
              <a:t>A.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黄继光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——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舍身炸暗堡　</a:t>
            </a:r>
            <a:r>
              <a:rPr lang="en-US" altLang="zh-CN" sz="3400" dirty="0" smtClean="0">
                <a:latin typeface="Calibri"/>
                <a:ea typeface="宋体"/>
                <a:cs typeface="Times New Roman"/>
              </a:rPr>
              <a:t>  B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梅兰芳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——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蓄须明志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Calibri"/>
                <a:ea typeface="宋体"/>
                <a:cs typeface="Times New Roman"/>
              </a:rPr>
              <a:t>C.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郑成功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——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收复台湾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Calibri"/>
                <a:ea typeface="宋体"/>
                <a:cs typeface="Times New Roman"/>
              </a:rPr>
              <a:t>       D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岳飞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——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与义军联合抗金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013303" y="3382169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itchFamily="18" charset="0"/>
                <a:ea typeface="宋体"/>
                <a:cs typeface="Times New Roman" pitchFamily="18" charset="0"/>
              </a:rPr>
              <a:t>A</a:t>
            </a:r>
            <a:endParaRPr lang="zh-CN" altLang="en-US" b="1" dirty="0">
              <a:solidFill>
                <a:srgbClr val="E72582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417036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部编版   五年级语文上册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C54E7470-052F-435D-B73D-89E9EEB6B7C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2086" y="933531"/>
            <a:ext cx="3829826" cy="610852"/>
          </a:xfrm>
          <a:prstGeom prst="rect">
            <a:avLst/>
          </a:prstGeom>
        </p:spPr>
      </p:pic>
      <p:pic>
        <p:nvPicPr>
          <p:cNvPr id="8" name="image81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9781554" y="861094"/>
            <a:ext cx="1655445" cy="1439545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615191" y="1700474"/>
            <a:ext cx="10896723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一、根据要求选择。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1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下列词语的书写全部都正确的一项是</a:t>
            </a:r>
            <a:r>
              <a:rPr lang="en-US" altLang="zh-CN" sz="3400" dirty="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         </a:t>
            </a:r>
            <a:r>
              <a:rPr lang="en-US" altLang="zh-CN" sz="3400" dirty="0" smtClean="0">
                <a:solidFill>
                  <a:srgbClr val="FF00FF"/>
                </a:solidFill>
                <a:latin typeface="NEU-BZ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A.</a:t>
            </a:r>
            <a:r>
              <a:rPr lang="zh-CN" altLang="zh-CN" sz="3400" dirty="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拜</a:t>
            </a:r>
            <a:r>
              <a:rPr lang="en-US" altLang="zh-CN" sz="3400" dirty="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</a:t>
            </a:r>
            <a:r>
              <a:rPr lang="zh-CN" altLang="zh-CN" sz="3400" dirty="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熏陶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　　</a:t>
            </a:r>
            <a:r>
              <a:rPr lang="en-US" altLang="zh-CN" sz="3400" dirty="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B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杭州　乃是　　　</a:t>
            </a:r>
            <a:endParaRPr lang="en-US" altLang="zh-CN" sz="3400" dirty="0" smtClean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C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亥时　</a:t>
            </a:r>
            <a:r>
              <a:rPr lang="en-US" altLang="zh-CN" sz="3400" dirty="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</a:t>
            </a:r>
            <a:r>
              <a:rPr lang="zh-CN" altLang="zh-CN" sz="3400" dirty="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自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侍　　　</a:t>
            </a:r>
            <a:r>
              <a:rPr lang="en-US" altLang="zh-CN" sz="3400" dirty="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D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衰伤　拘束</a:t>
            </a:r>
          </a:p>
        </p:txBody>
      </p:sp>
      <p:pic>
        <p:nvPicPr>
          <p:cNvPr id="12" name="image84.jpeg"/>
          <p:cNvPicPr/>
          <p:nvPr/>
        </p:nvPicPr>
        <p:blipFill>
          <a:blip r:embed="rId6"/>
          <a:stretch>
            <a:fillRect/>
          </a:stretch>
        </p:blipFill>
        <p:spPr>
          <a:xfrm>
            <a:off x="1588578" y="3429001"/>
            <a:ext cx="540080" cy="479718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8358328" y="2588536"/>
            <a:ext cx="58381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B </a:t>
            </a:r>
            <a:endParaRPr lang="zh-CN" altLang="en-US" b="1" dirty="0">
              <a:solidFill>
                <a:srgbClr val="E72582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64859" y="841079"/>
            <a:ext cx="10877724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下列每小题词语中都有一个加点字的读音是错误的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请选出来。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1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A.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己亥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 dirty="0" err="1">
                <a:latin typeface="NEU-XT"/>
                <a:ea typeface="宋体"/>
                <a:cs typeface="Times New Roman"/>
              </a:rPr>
              <a:t>hài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　　 　</a:t>
            </a:r>
            <a:r>
              <a:rPr lang="en-US" altLang="zh-CN" sz="3400" dirty="0" smtClean="0">
                <a:latin typeface="Calibri"/>
                <a:ea typeface="宋体"/>
                <a:cs typeface="Times New Roman"/>
              </a:rPr>
              <a:t>     B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恃风雷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 dirty="0" err="1">
                <a:latin typeface="NEU-XT"/>
                <a:ea typeface="宋体"/>
                <a:cs typeface="Times New Roman"/>
              </a:rPr>
              <a:t>shì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　　</a:t>
            </a:r>
            <a:endParaRPr lang="en-US" altLang="zh-CN" sz="3400" dirty="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Calibri"/>
                <a:ea typeface="宋体"/>
                <a:cs typeface="Times New Roman"/>
              </a:rPr>
              <a:t>C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降人才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 dirty="0" err="1">
                <a:latin typeface="NEU-XT"/>
                <a:ea typeface="宋体"/>
                <a:cs typeface="Times New Roman"/>
              </a:rPr>
              <a:t>jiàng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NEU-XT"/>
                <a:ea typeface="宋体"/>
                <a:cs typeface="Times New Roman"/>
              </a:rPr>
              <a:t>　　</a:t>
            </a:r>
            <a:r>
              <a:rPr lang="en-US" altLang="zh-CN" sz="3400" dirty="0" smtClean="0">
                <a:latin typeface="NEU-XT"/>
                <a:ea typeface="宋体"/>
                <a:cs typeface="Times New Roman"/>
              </a:rPr>
              <a:t>      </a:t>
            </a:r>
            <a:r>
              <a:rPr lang="en-US" altLang="zh-CN" sz="3400" dirty="0" smtClean="0">
                <a:latin typeface="Calibri"/>
                <a:ea typeface="宋体"/>
                <a:cs typeface="Times New Roman"/>
              </a:rPr>
              <a:t>D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抖擞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 dirty="0" err="1">
                <a:latin typeface="NEU-XT"/>
                <a:ea typeface="宋体"/>
                <a:cs typeface="Times New Roman"/>
              </a:rPr>
              <a:t>shǒu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　　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Calibri"/>
                <a:ea typeface="宋体"/>
                <a:cs typeface="Times New Roman"/>
              </a:rPr>
              <a:t>        </a:t>
            </a:r>
            <a:r>
              <a:rPr lang="en-US" altLang="zh-CN" sz="3400" dirty="0" smtClean="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)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2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A.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万马齐喑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 dirty="0" err="1">
                <a:latin typeface="NEU-XT"/>
                <a:ea typeface="宋体"/>
                <a:cs typeface="Times New Roman"/>
              </a:rPr>
              <a:t>yīn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Calibri"/>
                <a:ea typeface="宋体"/>
                <a:cs typeface="Times New Roman"/>
              </a:rPr>
              <a:t>       B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汴州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 dirty="0" err="1">
                <a:latin typeface="NEU-XT"/>
                <a:ea typeface="宋体"/>
                <a:cs typeface="Times New Roman"/>
              </a:rPr>
              <a:t>diàn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	</a:t>
            </a:r>
            <a:endParaRPr lang="en-US" altLang="zh-CN" sz="3400" dirty="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Calibri"/>
                <a:ea typeface="宋体"/>
                <a:cs typeface="Times New Roman"/>
              </a:rPr>
              <a:t>C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题临安邸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 dirty="0" err="1">
                <a:latin typeface="NEU-XT"/>
                <a:ea typeface="宋体"/>
                <a:cs typeface="Times New Roman"/>
              </a:rPr>
              <a:t>dǐ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Calibri"/>
                <a:ea typeface="宋体"/>
                <a:cs typeface="Times New Roman"/>
              </a:rPr>
              <a:t>                D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熏肉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 dirty="0" err="1">
                <a:latin typeface="NEU-XT"/>
                <a:ea typeface="宋体"/>
                <a:cs typeface="Times New Roman"/>
              </a:rPr>
              <a:t>xūn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Calibri"/>
                <a:ea typeface="宋体"/>
                <a:cs typeface="Times New Roman"/>
              </a:rPr>
              <a:t>  </a:t>
            </a:r>
            <a:r>
              <a:rPr lang="en-US" altLang="zh-CN" sz="3400" dirty="0" smtClean="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 dirty="0" smtClean="0">
                <a:solidFill>
                  <a:srgbClr val="FF00FF"/>
                </a:solidFill>
                <a:latin typeface="Calibri"/>
                <a:ea typeface="宋体"/>
                <a:cs typeface="Times New Roman"/>
              </a:rPr>
              <a:t>         </a:t>
            </a:r>
            <a:r>
              <a:rPr lang="en-US" altLang="zh-CN" sz="3400" dirty="0" smtClean="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)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8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1803609" y="2841680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9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5272662" y="2838614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0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881364" y="3648512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1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5306218" y="3648511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2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2667676" y="4378354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5239106" y="4403520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4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2180010" y="5166919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5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5243096" y="5225642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705862" y="3352993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itchFamily="18" charset="0"/>
                <a:ea typeface="宋体"/>
                <a:cs typeface="Times New Roman" pitchFamily="18" charset="0"/>
              </a:rPr>
              <a:t>D</a:t>
            </a:r>
            <a:endParaRPr lang="zh-CN" altLang="en-US" b="1" dirty="0">
              <a:solidFill>
                <a:srgbClr val="E7258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8579192" y="4917865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itchFamily="18" charset="0"/>
                <a:ea typeface="宋体"/>
                <a:cs typeface="Times New Roman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50018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90026" y="861094"/>
            <a:ext cx="10802224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/>
                <a:ea typeface="宋体"/>
                <a:cs typeface="Times New Roman"/>
              </a:rPr>
              <a:t>3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下列加点字的注释不正确的一项是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Calibri"/>
                <a:ea typeface="宋体"/>
                <a:cs typeface="Times New Roman"/>
              </a:rPr>
              <a:t>      </a:t>
            </a:r>
            <a:r>
              <a:rPr lang="en-US" altLang="zh-CN" sz="3400" dirty="0" smtClean="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Calibri"/>
                <a:ea typeface="宋体"/>
                <a:cs typeface="Times New Roman"/>
              </a:rPr>
              <a:t>A.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死去元知万事空 </a:t>
            </a:r>
            <a:r>
              <a:rPr lang="en-US" altLang="zh-CN" sz="3400" dirty="0">
                <a:latin typeface="方正仿宋_GBK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Calibri"/>
                <a:ea typeface="方正仿宋_GBK"/>
                <a:cs typeface="Times New Roman"/>
              </a:rPr>
              <a:t>本来</a:t>
            </a:r>
            <a:r>
              <a:rPr lang="en-US" altLang="zh-CN" sz="3400" dirty="0">
                <a:latin typeface="方正仿宋_GBK"/>
                <a:ea typeface="宋体"/>
                <a:cs typeface="Times New Roman"/>
              </a:rPr>
              <a:t>)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	B.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西湖歌舞几时休 </a:t>
            </a:r>
            <a:r>
              <a:rPr lang="en-US" altLang="zh-CN" sz="3400" dirty="0">
                <a:latin typeface="方正仿宋_GBK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Calibri"/>
                <a:ea typeface="方正仿宋_GBK"/>
                <a:cs typeface="Times New Roman"/>
              </a:rPr>
              <a:t>停止</a:t>
            </a:r>
            <a:r>
              <a:rPr lang="en-US" altLang="zh-CN" sz="3400" dirty="0">
                <a:latin typeface="方正仿宋_GBK"/>
                <a:ea typeface="宋体"/>
                <a:cs typeface="Times New Roman"/>
              </a:rPr>
              <a:t>)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Calibri"/>
                <a:ea typeface="宋体"/>
                <a:cs typeface="Times New Roman"/>
              </a:rPr>
              <a:t>C.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家祭无忘告乃翁 </a:t>
            </a:r>
            <a:r>
              <a:rPr lang="en-US" altLang="zh-CN" sz="3400" dirty="0">
                <a:latin typeface="方正仿宋_GBK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Calibri"/>
                <a:ea typeface="方正仿宋_GBK"/>
                <a:cs typeface="Times New Roman"/>
              </a:rPr>
              <a:t>父亲</a:t>
            </a:r>
            <a:r>
              <a:rPr lang="en-US" altLang="zh-CN" sz="3400" dirty="0">
                <a:latin typeface="方正仿宋_GBK"/>
                <a:ea typeface="宋体"/>
                <a:cs typeface="Times New Roman"/>
              </a:rPr>
              <a:t>)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	D.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题临安邸 </a:t>
            </a:r>
            <a:r>
              <a:rPr lang="en-US" altLang="zh-CN" sz="3400" dirty="0">
                <a:latin typeface="方正仿宋_GBK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Calibri"/>
                <a:ea typeface="方正仿宋_GBK"/>
                <a:cs typeface="Times New Roman"/>
              </a:rPr>
              <a:t>题目</a:t>
            </a:r>
            <a:r>
              <a:rPr lang="en-US" altLang="zh-CN" sz="3400" dirty="0">
                <a:latin typeface="方正仿宋_GBK"/>
                <a:ea typeface="宋体"/>
                <a:cs typeface="Times New Roman"/>
              </a:rPr>
              <a:t>)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791943" y="1060459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itchFamily="18" charset="0"/>
                <a:ea typeface="宋体"/>
                <a:cs typeface="Times New Roman" pitchFamily="18" charset="0"/>
              </a:rPr>
              <a:t>D</a:t>
            </a:r>
            <a:endParaRPr lang="zh-CN" altLang="en-US" b="1" dirty="0">
              <a:solidFill>
                <a:srgbClr val="E7258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1795221" y="2082386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9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9001364" y="2081687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0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3481408" y="2885114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1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6409165" y="2885113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574467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81636" y="875018"/>
            <a:ext cx="10743501" cy="59216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  <a:spcAft>
                <a:spcPts val="0"/>
              </a:spcAft>
            </a:pPr>
            <a:r>
              <a:rPr lang="en-US" altLang="zh-CN" sz="3400" dirty="0">
                <a:latin typeface="NEU-HZ"/>
                <a:ea typeface="宋体"/>
                <a:cs typeface="Times New Roman"/>
              </a:rPr>
              <a:t>4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下列说法不正确的一项是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Calibri"/>
                <a:ea typeface="宋体"/>
                <a:cs typeface="Times New Roman"/>
              </a:rPr>
              <a:t>        </a:t>
            </a:r>
            <a:r>
              <a:rPr lang="en-US" altLang="zh-CN" sz="3400" dirty="0" smtClean="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。</a:t>
            </a:r>
          </a:p>
          <a:p>
            <a:pPr>
              <a:lnSpc>
                <a:spcPct val="125000"/>
              </a:lnSpc>
              <a:spcAft>
                <a:spcPts val="0"/>
              </a:spcAft>
            </a:pPr>
            <a:r>
              <a:rPr lang="en-US" altLang="zh-CN" sz="3400" dirty="0">
                <a:latin typeface="Calibri"/>
                <a:ea typeface="宋体"/>
                <a:cs typeface="Times New Roman"/>
              </a:rPr>
              <a:t>A.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《示儿》 《题临安邸》 《己亥杂诗》这三首诗都表现了诗人忧国忧民的爱国情怀。</a:t>
            </a:r>
          </a:p>
          <a:p>
            <a:pPr>
              <a:lnSpc>
                <a:spcPct val="125000"/>
              </a:lnSpc>
              <a:spcAft>
                <a:spcPts val="0"/>
              </a:spcAft>
            </a:pPr>
            <a:r>
              <a:rPr lang="en-US" altLang="zh-CN" sz="3400" dirty="0">
                <a:latin typeface="Calibri"/>
                <a:ea typeface="宋体"/>
                <a:cs typeface="Times New Roman"/>
              </a:rPr>
              <a:t>B.</a:t>
            </a:r>
            <a:r>
              <a:rPr lang="en-US" altLang="zh-CN" sz="3400" dirty="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但悲不见九州同</a:t>
            </a:r>
            <a:r>
              <a:rPr lang="en-US" altLang="zh-CN" sz="3400" dirty="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与</a:t>
            </a:r>
            <a:r>
              <a:rPr lang="en-US" altLang="zh-CN" sz="3400" dirty="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九州生气恃风雷</a:t>
            </a:r>
            <a:r>
              <a:rPr lang="en-US" altLang="zh-CN" sz="3400" dirty="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中的</a:t>
            </a:r>
            <a:r>
              <a:rPr lang="en-US" altLang="zh-CN" sz="3400" dirty="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九州</a:t>
            </a:r>
            <a:r>
              <a:rPr lang="en-US" altLang="zh-CN" sz="3400" dirty="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指的都是全国。</a:t>
            </a:r>
          </a:p>
          <a:p>
            <a:pPr>
              <a:lnSpc>
                <a:spcPct val="125000"/>
              </a:lnSpc>
              <a:spcAft>
                <a:spcPts val="0"/>
              </a:spcAft>
            </a:pPr>
            <a:r>
              <a:rPr lang="en-US" altLang="zh-CN" sz="3400" dirty="0">
                <a:latin typeface="Calibri"/>
                <a:ea typeface="宋体"/>
                <a:cs typeface="Times New Roman"/>
              </a:rPr>
              <a:t>C.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《示儿》和《题临安邸》都讽刺了那些醉生梦死、不顾国计民生的南宋统治者。</a:t>
            </a:r>
          </a:p>
          <a:p>
            <a:pPr>
              <a:lnSpc>
                <a:spcPct val="125000"/>
              </a:lnSpc>
              <a:spcAft>
                <a:spcPts val="0"/>
              </a:spcAft>
            </a:pPr>
            <a:r>
              <a:rPr lang="en-US" altLang="zh-CN" sz="3400" dirty="0">
                <a:latin typeface="Calibri"/>
                <a:ea typeface="宋体"/>
                <a:cs typeface="Times New Roman"/>
              </a:rPr>
              <a:t>D.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《示儿》 《题临安邸》 《己亥杂诗》这三首诗的题目依次提到了人物、地点和时间。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173708" y="984420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itchFamily="18" charset="0"/>
                <a:ea typeface="宋体"/>
                <a:cs typeface="Times New Roman" pitchFamily="18" charset="0"/>
              </a:rPr>
              <a:t>C</a:t>
            </a:r>
            <a:endParaRPr lang="zh-CN" altLang="en-US" b="1" dirty="0">
              <a:solidFill>
                <a:srgbClr val="E72582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574467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15192" y="861094"/>
            <a:ext cx="10642834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/>
                <a:ea typeface="宋体"/>
                <a:cs typeface="Times New Roman"/>
              </a:rPr>
              <a:t>5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把握基调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读出情感。下面的诗句应该读出怎样的情感基调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?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选一选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填序号。</a:t>
            </a:r>
          </a:p>
          <a:p>
            <a:pPr>
              <a:lnSpc>
                <a:spcPct val="150000"/>
              </a:lnSpc>
            </a:pP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1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死去元知万事空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但悲不见九州同。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Calibri"/>
                <a:ea typeface="宋体"/>
                <a:cs typeface="Times New Roman"/>
              </a:rPr>
              <a:t>      </a:t>
            </a:r>
            <a:r>
              <a:rPr lang="en-US" altLang="zh-CN" sz="3400" dirty="0" smtClean="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方正书宋_GBK"/>
                <a:ea typeface="宋体"/>
                <a:cs typeface="Times New Roman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altLang="zh-CN" sz="3400" dirty="0" smtClean="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2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山外青山楼外楼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西湖歌舞几时休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?(</a:t>
            </a:r>
            <a:r>
              <a:rPr lang="en-US" altLang="zh-CN" sz="3400" dirty="0">
                <a:solidFill>
                  <a:srgbClr val="FF00FF"/>
                </a:solidFill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Calibri"/>
                <a:ea typeface="宋体"/>
                <a:cs typeface="Times New Roman"/>
              </a:rPr>
              <a:t>       </a:t>
            </a:r>
            <a:r>
              <a:rPr lang="en-US" altLang="zh-CN" sz="3400" dirty="0" smtClean="0">
                <a:latin typeface="方正书宋_GBK"/>
                <a:ea typeface="宋体"/>
                <a:cs typeface="Times New Roman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altLang="zh-CN" sz="3400" dirty="0" smtClean="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3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我劝天公重抖擞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不拘一格降人材。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Calibri"/>
                <a:ea typeface="宋体"/>
                <a:cs typeface="Times New Roman"/>
              </a:rPr>
              <a:t>      </a:t>
            </a:r>
            <a:r>
              <a:rPr lang="en-US" altLang="zh-CN" sz="3400" dirty="0" smtClean="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　</a:t>
            </a:r>
            <a:endParaRPr lang="zh-CN" altLang="en-US" sz="34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87930" y="2463383"/>
            <a:ext cx="2523985" cy="24459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矩形 5"/>
          <p:cNvSpPr/>
          <p:nvPr/>
        </p:nvSpPr>
        <p:spPr>
          <a:xfrm>
            <a:off x="7942663" y="2603757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U-BZ"/>
                <a:ea typeface="宋体"/>
                <a:cs typeface="Times New Roman"/>
              </a:rPr>
              <a:t>③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7632321" y="3378567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U-BZ"/>
                <a:ea typeface="宋体"/>
                <a:cs typeface="Times New Roman"/>
              </a:rPr>
              <a:t>②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7942663" y="4172498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U-BZ"/>
                <a:ea typeface="宋体"/>
                <a:cs typeface="Times New Roman"/>
              </a:rPr>
              <a:t>①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574467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81637" y="871067"/>
            <a:ext cx="10785446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/>
                <a:ea typeface="方正黑体_GBK"/>
                <a:cs typeface="Times New Roman"/>
              </a:rPr>
              <a:t>二、品读古诗</a:t>
            </a:r>
            <a:r>
              <a:rPr lang="en-US" altLang="zh-CN" sz="3400" dirty="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黑体_GBK"/>
                <a:cs typeface="Times New Roman"/>
              </a:rPr>
              <a:t>完成练习。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死去元知万事空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但悲不见九州同。王师北定中原日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家祭无忘告乃翁。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1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诗人的遗恨是</a:t>
            </a: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　</a:t>
            </a:r>
            <a:r>
              <a:rPr lang="en-US" altLang="zh-CN" sz="3400" u="sng" dirty="0" smtClean="0">
                <a:latin typeface="Calibri"/>
                <a:ea typeface="宋体"/>
                <a:cs typeface="Times New Roman"/>
              </a:rPr>
              <a:t>                                    </a:t>
            </a:r>
            <a:r>
              <a:rPr lang="en-US" altLang="zh-CN" sz="3400" dirty="0" smtClean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诗人的遗愿</a:t>
            </a:r>
            <a:r>
              <a:rPr lang="zh-CN" altLang="zh-CN" sz="3400" dirty="0" smtClean="0">
                <a:latin typeface="Calibri"/>
                <a:ea typeface="宋体"/>
                <a:cs typeface="Times New Roman"/>
              </a:rPr>
              <a:t>是</a:t>
            </a:r>
            <a:endParaRPr lang="en-US" altLang="zh-CN" sz="3400" dirty="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Calibri"/>
                <a:ea typeface="宋体"/>
                <a:cs typeface="Times New Roman"/>
              </a:rPr>
              <a:t>                            </a:t>
            </a: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。</a:t>
            </a:r>
            <a:r>
              <a:rPr lang="en-US" altLang="zh-CN" sz="3400" dirty="0">
                <a:latin typeface="方正仿宋_GBK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Calibri"/>
                <a:ea typeface="方正仿宋_GBK"/>
                <a:cs typeface="Times New Roman"/>
              </a:rPr>
              <a:t>用原句回答</a:t>
            </a:r>
            <a:r>
              <a:rPr lang="en-US" altLang="zh-CN" sz="3400" dirty="0">
                <a:latin typeface="方正仿宋_GBK"/>
                <a:ea typeface="宋体"/>
                <a:cs typeface="Times New Roman"/>
              </a:rPr>
              <a:t>)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2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这首诗表达了作者</a:t>
            </a: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Calibri"/>
                <a:ea typeface="宋体"/>
                <a:cs typeface="Times New Roman"/>
              </a:rPr>
              <a:t>                       </a:t>
            </a: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的思想感情。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 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890699" y="3285061"/>
            <a:ext cx="4337580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但悲不见九州同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778932" y="4088339"/>
            <a:ext cx="4351867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王师北定中原日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4616311" y="4849482"/>
            <a:ext cx="280076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渴望祖国统一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417036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23580" y="861094"/>
            <a:ext cx="10802226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暖风熏得游人醉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直把杭州作汴州。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1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 dirty="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游人</a:t>
            </a:r>
            <a:r>
              <a:rPr lang="en-US" altLang="zh-CN" sz="3400" dirty="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的意思是</a:t>
            </a: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　</a:t>
            </a:r>
            <a:r>
              <a:rPr lang="en-US" altLang="zh-CN" sz="3400" u="sng" dirty="0" smtClean="0">
                <a:latin typeface="Calibri"/>
                <a:ea typeface="宋体"/>
                <a:cs typeface="Times New Roman"/>
              </a:rPr>
              <a:t>                            </a:t>
            </a:r>
            <a:r>
              <a:rPr lang="en-US" altLang="zh-CN" sz="3400" dirty="0" smtClean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在此处指</a:t>
            </a: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Calibri"/>
                <a:ea typeface="宋体"/>
                <a:cs typeface="Times New Roman"/>
              </a:rPr>
              <a:t>         </a:t>
            </a:r>
            <a:r>
              <a:rPr lang="en-US" altLang="zh-CN" sz="3400" u="sng" dirty="0" smtClean="0">
                <a:solidFill>
                  <a:schemeClr val="bg1"/>
                </a:solidFill>
                <a:latin typeface="Calibri"/>
                <a:ea typeface="宋体"/>
                <a:cs typeface="Times New Roman"/>
              </a:rPr>
              <a:t>,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Calibri"/>
                <a:ea typeface="宋体"/>
                <a:cs typeface="Times New Roman"/>
              </a:rPr>
              <a:t>                                     </a:t>
            </a:r>
            <a:r>
              <a:rPr lang="zh-CN" altLang="zh-CN" sz="3400" dirty="0" smtClean="0">
                <a:latin typeface="Calibri"/>
                <a:ea typeface="宋体"/>
                <a:cs typeface="Times New Roman"/>
              </a:rPr>
              <a:t>。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从</a:t>
            </a:r>
            <a:r>
              <a:rPr lang="en-US" altLang="zh-CN" sz="3400" dirty="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醉</a:t>
            </a:r>
            <a:r>
              <a:rPr lang="en-US" altLang="zh-CN" sz="3400" dirty="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字中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我仿佛看见了</a:t>
            </a:r>
            <a:r>
              <a:rPr lang="zh-CN" altLang="zh-CN" sz="3400" dirty="0" smtClean="0">
                <a:latin typeface="Calibri"/>
                <a:ea typeface="宋体"/>
                <a:cs typeface="Times New Roman"/>
              </a:rPr>
              <a:t>他们</a:t>
            </a:r>
            <a:endParaRPr lang="en-US" altLang="zh-CN" sz="3400" dirty="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　</a:t>
            </a:r>
            <a:r>
              <a:rPr lang="en-US" altLang="zh-CN" sz="3400" u="sng" dirty="0" smtClean="0">
                <a:latin typeface="Calibri"/>
                <a:ea typeface="宋体"/>
                <a:cs typeface="Times New Roman"/>
              </a:rPr>
              <a:t>                                                                             </a:t>
            </a:r>
            <a:r>
              <a:rPr lang="zh-CN" altLang="zh-CN" sz="3400" dirty="0" smtClean="0">
                <a:latin typeface="Calibri"/>
                <a:ea typeface="宋体"/>
                <a:cs typeface="Times New Roman"/>
              </a:rPr>
              <a:t>。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2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这两句诗表达了诗人</a:t>
            </a: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Calibri"/>
                <a:ea typeface="宋体"/>
                <a:cs typeface="Times New Roman"/>
              </a:rPr>
              <a:t>                                                        </a:t>
            </a:r>
            <a:r>
              <a:rPr lang="en-US" altLang="zh-CN" sz="3400" u="sng" dirty="0" smtClean="0">
                <a:solidFill>
                  <a:schemeClr val="bg1"/>
                </a:solidFill>
                <a:latin typeface="Calibri"/>
                <a:ea typeface="宋体"/>
                <a:cs typeface="Times New Roman"/>
              </a:rPr>
              <a:t>,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Calibri"/>
                <a:ea typeface="宋体"/>
                <a:cs typeface="Times New Roman"/>
              </a:rPr>
              <a:t>                              </a:t>
            </a:r>
            <a:r>
              <a:rPr lang="zh-CN" altLang="zh-CN" sz="3400" dirty="0" smtClean="0">
                <a:latin typeface="Calibri"/>
                <a:ea typeface="宋体"/>
                <a:cs typeface="Times New Roman"/>
              </a:rPr>
              <a:t>。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 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252267" y="1706281"/>
            <a:ext cx="280076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游山玩水的人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705693" y="1495281"/>
            <a:ext cx="10149661" cy="15756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b="1" dirty="0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                                                                                            </a:t>
            </a:r>
            <a:r>
              <a:rPr lang="zh-CN" altLang="zh-CN" sz="3400" b="1" dirty="0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皇帝</a:t>
            </a:r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、权贵等达官显贵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848307" y="3280934"/>
            <a:ext cx="8455084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每天饮酒作乐</a:t>
            </a:r>
            <a:r>
              <a:rPr lang="en-US" altLang="zh-CN" sz="3400" b="1" dirty="0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纸醉金迷</a:t>
            </a:r>
            <a:r>
              <a:rPr lang="en-US" altLang="zh-CN" sz="3400" b="1" dirty="0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忘记了国仇家恨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75595" y="3884578"/>
            <a:ext cx="9921036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b="1" dirty="0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                                            </a:t>
            </a:r>
            <a:r>
              <a:rPr lang="zh-CN" altLang="zh-CN" sz="3400" b="1" dirty="0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对</a:t>
            </a:r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国家命运的担忧</a:t>
            </a:r>
            <a:r>
              <a:rPr lang="en-US" altLang="zh-CN" sz="3400" b="1" dirty="0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对统治者的愤怒和批判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417036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73246" y="875504"/>
            <a:ext cx="10785447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/>
                <a:ea typeface="宋体"/>
                <a:cs typeface="Times New Roman"/>
              </a:rPr>
              <a:t>3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我劝天公重抖擞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不拘一格降人材。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/>
                <a:ea typeface="宋体"/>
                <a:cs typeface="Times New Roman"/>
              </a:rPr>
              <a:t>　　这里的</a:t>
            </a:r>
            <a:r>
              <a:rPr lang="en-US" altLang="zh-CN" sz="3400" dirty="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抖擞</a:t>
            </a:r>
            <a:r>
              <a:rPr lang="en-US" altLang="zh-CN" sz="3400" dirty="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指的是</a:t>
            </a: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　</a:t>
            </a:r>
            <a:r>
              <a:rPr lang="en-US" altLang="zh-CN" sz="3400" u="sng" dirty="0" smtClean="0">
                <a:latin typeface="Calibri"/>
                <a:ea typeface="宋体"/>
                <a:cs typeface="Times New Roman"/>
              </a:rPr>
              <a:t>                       </a:t>
            </a:r>
            <a:r>
              <a:rPr lang="en-US" altLang="zh-CN" sz="3400" dirty="0" smtClean="0">
                <a:latin typeface="方正书宋_GBK"/>
                <a:ea typeface="宋体"/>
                <a:cs typeface="Times New Roman"/>
              </a:rPr>
              <a:t>,</a:t>
            </a:r>
            <a:r>
              <a:rPr lang="en-US" altLang="zh-CN" sz="3400" dirty="0" smtClean="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不拘一格</a:t>
            </a:r>
            <a:r>
              <a:rPr lang="en-US" altLang="zh-CN" sz="3400" dirty="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表达了诗人</a:t>
            </a: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Calibri"/>
                <a:ea typeface="宋体"/>
                <a:cs typeface="Times New Roman"/>
              </a:rPr>
              <a:t>                                                       </a:t>
            </a: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的愿望。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 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501903" y="1697309"/>
            <a:ext cx="236475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振作、奋发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2391663" y="2534271"/>
            <a:ext cx="6014106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打破陈腐旧规</a:t>
            </a:r>
            <a:r>
              <a:rPr lang="en-US" altLang="zh-CN" sz="3400" b="1" dirty="0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选拔有用的人才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417036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256</TotalTime>
  <Words>847</Words>
  <Application>Microsoft Office PowerPoint</Application>
  <PresentationFormat>自定义</PresentationFormat>
  <Paragraphs>134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38" baseType="lpstr">
      <vt:lpstr>Arial</vt:lpstr>
      <vt:lpstr>宋体</vt:lpstr>
      <vt:lpstr>Wingdings</vt:lpstr>
      <vt:lpstr>华文宋体</vt:lpstr>
      <vt:lpstr>NEU-BZ</vt:lpstr>
      <vt:lpstr>方正大标宋_GBK</vt:lpstr>
      <vt:lpstr>方正仿宋_GBK</vt:lpstr>
      <vt:lpstr>汉仪雅酷黑 95W</vt:lpstr>
      <vt:lpstr>NEU-XT</vt:lpstr>
      <vt:lpstr>Times New Roman</vt:lpstr>
      <vt:lpstr>Calibri</vt:lpstr>
      <vt:lpstr>方正楷体_GBK</vt:lpstr>
      <vt:lpstr>方正宋黑_GBK</vt:lpstr>
      <vt:lpstr>方正隶变_GBK</vt:lpstr>
      <vt:lpstr>微软雅黑</vt:lpstr>
      <vt:lpstr>方正书宋_GBK</vt:lpstr>
      <vt:lpstr>方正小标宋_GBK</vt:lpstr>
      <vt:lpstr>NEU-HZ</vt:lpstr>
      <vt:lpstr>方正黑体_GBK</vt:lpstr>
      <vt:lpstr>方正大标宋简体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Micorosoft</cp:lastModifiedBy>
  <cp:revision>253</cp:revision>
  <dcterms:created xsi:type="dcterms:W3CDTF">2019-06-19T02:08:00Z</dcterms:created>
  <dcterms:modified xsi:type="dcterms:W3CDTF">2025-09-08T07:25:27Z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