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52" r:id="rId6"/>
    <p:sldId id="553" r:id="rId7"/>
    <p:sldId id="554" r:id="rId8"/>
    <p:sldId id="555" r:id="rId9"/>
    <p:sldId id="556" r:id="rId10"/>
    <p:sldId id="564" r:id="rId11"/>
    <p:sldId id="565" r:id="rId12"/>
    <p:sldId id="557" r:id="rId13"/>
    <p:sldId id="558" r:id="rId14"/>
    <p:sldId id="559" r:id="rId15"/>
    <p:sldId id="560" r:id="rId16"/>
    <p:sldId id="498" r:id="rId17"/>
    <p:sldId id="427" r:id="rId18"/>
  </p:sldIdLst>
  <p:sldSz cx="12192000" cy="6858000"/>
  <p:notesSz cx="6858000" cy="9144000"/>
  <p:embeddedFontLst>
    <p:embeddedFont>
      <p:font typeface="方正书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仿宋" pitchFamily="49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隶变_GBK" charset="-122"/>
      <p:regular r:id="rId29"/>
    </p:embeddedFont>
    <p:embeddedFont>
      <p:font typeface="方正楷体_GBK" pitchFamily="65" charset="-122"/>
      <p:regular r:id="rId30"/>
    </p:embeddedFont>
    <p:embeddedFont>
      <p:font typeface="方正仿宋_GBK" pitchFamily="65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华文宋体" pitchFamily="2" charset="-122"/>
      <p:regular r:id="rId36"/>
    </p:embeddedFont>
    <p:embeddedFont>
      <p:font typeface="NEU-HZ" pitchFamily="2" charset="-122"/>
      <p:regular r:id="rId37"/>
      <p:italic r:id="rId38"/>
    </p:embeddedFont>
    <p:embeddedFont>
      <p:font typeface="方正大标宋_GBK" charset="-122"/>
      <p:regular r:id="rId39"/>
    </p:embeddedFont>
    <p:embeddedFont>
      <p:font typeface="方正小标宋_GBK" pitchFamily="65" charset="-122"/>
      <p:regular r:id="rId40"/>
    </p:embeddedFont>
    <p:embeddedFont>
      <p:font typeface="NEU-XT" pitchFamily="18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桂花雨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83570"/>
            <a:ext cx="107267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可是母亲说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这里的桂花再香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也比不上家乡院子里的桂花。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这句话中的母亲把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进行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表达了母亲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联系自己的生活体验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也像这样写一句话来抒发情感吧。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en-US" altLang="zh-CN" sz="3400" u="sng" dirty="0" smtClean="0">
                <a:latin typeface="Calibri"/>
                <a:ea typeface="方正仿宋_GBK"/>
                <a:cs typeface="Times New Roman"/>
              </a:rPr>
              <a:t>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也比不上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因为那是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13625" y="247914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杭州的桂花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4208" y="2378063"/>
            <a:ext cx="101853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家乡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院子里的桂花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67192" y="322992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对家乡的思念之情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3701" y="482985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这里的饭菜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5345" y="48108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香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309" y="480866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妈妈做的好吃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8912" y="560164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妈妈对我的爱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68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40359" y="861094"/>
            <a:ext cx="108715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五、回顾课文内容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将正确选项的序号填在横线上。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摇桂花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捡桂花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桂花香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桂花雨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赏桂花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《桂花雨》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一文中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作者先写了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接着写了童年时代最难忘的事情是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最后写离开家乡后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母亲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但最美好的仍然是记忆中的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5324" y="2491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4067" y="32696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28404" y="32696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⑤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3755" y="40161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03612" y="40161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68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8748" y="866792"/>
            <a:ext cx="107351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摇花对我来说是件大事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我总是缠着母亲问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妈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怎么还不摇桂花呢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母亲说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还早呢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花开的时间太短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摇不下来的。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可是母亲一看天上布满阴云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就知道要来台风了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赶紧叫大家提前摇桂花。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这下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我可乐了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帮大人抱着桂花树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使劲地摇。摇哇摇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桂花纷纷落下来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我们满头满身都是桂花。我喊着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啊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真像下雨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好香的雨呀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861094"/>
            <a:ext cx="106176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桂花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摇落以后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挑去小枝小叶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晒上几天太阳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收在铁盒子里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可以加在茶叶里泡茶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过年时还可以做糕饼。全年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整个村子都浸在桂花的香气里。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这两段话主要写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自然段中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缠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字写出了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的心情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喊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字写出了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摇桂花时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的心情。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7890" y="3261751"/>
            <a:ext cx="49984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我们</a:t>
            </a:r>
            <a:r>
              <a:rPr lang="en-US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摇桂花和晒桂花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8354" y="40412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急切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87287" y="48130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兴奋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83731"/>
            <a:ext cx="108547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好香的雨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指的是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这里采用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读文中画横线的句子完成练习。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画横线的句子描写的是作者童年时代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的情景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描写这个场景中所用到的动词有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8440" y="9541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纷纷飘落的桂花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5105" y="17427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比喻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74116" y="326960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摇桂花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89041" y="402451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抱、摇、落、喊</a:t>
            </a:r>
            <a:endParaRPr lang="zh-CN" altLang="en-US" sz="34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71944"/>
            <a:ext cx="107770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对画横线的句子理解有误的一项是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摇桂花是多么富有情趣的事啊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这句话有动作又有语言描写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表现出了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摇桂花树时的兴奋、忙碌与欢乐。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作者将纷纷飘落的桂花说成是桂花雨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生动形象地描绘出了桂花飘落的密集与沉重。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D.“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摇桂花乐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看到桂花雨也乐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这种乐趣让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回味无穷。</a:t>
            </a:r>
          </a:p>
        </p:txBody>
      </p:sp>
      <p:sp>
        <p:nvSpPr>
          <p:cNvPr id="6" name="矩形 5"/>
          <p:cNvSpPr/>
          <p:nvPr/>
        </p:nvSpPr>
        <p:spPr>
          <a:xfrm>
            <a:off x="8198162" y="10044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971" y="1537793"/>
            <a:ext cx="107183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请选择与花对应的诗词。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接天莲叶无穷碧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映日荷花别样红。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待到山花烂漫时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她在丛中笑。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竹外桃花三两枝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春江水暖鸭先知。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飒飒西风满院栽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蕊寒香冷蝶难来。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荷花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桃花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菊花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5175" y="5517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32842" y="55071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08903" y="55239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66904" y="55239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581" y="1599173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           </a:t>
            </a:r>
            <a:r>
              <a:rPr lang="zh-CN" altLang="zh-CN" sz="3400" dirty="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我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喜欢吃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ɡāo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bǐnɡ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尤其喜欢吃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wài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pó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亲手做的鲜花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bǐnɡ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每次回老家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我总是不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dǒnɡ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似的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chán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zhe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外婆给我做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闻着用来做原料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mù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lán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huā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的香味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,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感觉整个小院都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书宋_GBK" pitchFamily="65" charset="-122"/>
                <a:ea typeface="方正书宋_GBK" pitchFamily="65" charset="-122"/>
                <a:cs typeface="Times New Roman"/>
              </a:rPr>
              <a:t>在淡淡的花香里了。</a:t>
            </a:r>
            <a:endParaRPr lang="zh-CN" altLang="zh-CN" sz="3400" dirty="0">
              <a:effectLst/>
              <a:latin typeface="方正书宋_GBK" pitchFamily="65" charset="-122"/>
              <a:ea typeface="方正书宋_GBK" pitchFamily="65" charset="-122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1223" y="25228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糕饼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7278" y="32612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92926" y="32612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饼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5920" y="40916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懂事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13362" y="40916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缠着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50658" y="484663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木兰花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41336" y="56519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浸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pic>
        <p:nvPicPr>
          <p:cNvPr id="15" name="image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370493" y="1033953"/>
            <a:ext cx="1655445" cy="14395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61094"/>
            <a:ext cx="1071833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下列句子中加点字词解释错误的一项是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全年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整个村子都浸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泡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使渗透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在桂花的香气里。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如果让它开过了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落在泥土里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尤其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特别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是被风吹落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比摇下来的香味就差多了。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我总是缠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纠缠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着母亲问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怎么还不摇桂花呢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杭州有一处小山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全是桂花树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花开时那才是香飘十里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实写桂花的香气在十里外都能闻到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43980" y="1700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98298" y="27596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/>
          <p:cNvSpPr txBox="1"/>
          <p:nvPr/>
        </p:nvSpPr>
        <p:spPr>
          <a:xfrm>
            <a:off x="6361000" y="3426903"/>
            <a:ext cx="1116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2254118" y="48582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2"/>
          <p:cNvSpPr txBox="1"/>
          <p:nvPr/>
        </p:nvSpPr>
        <p:spPr>
          <a:xfrm>
            <a:off x="8947906" y="5666093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6792"/>
            <a:ext cx="106847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下列句子中标点符号使用正确的一项是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桂花一开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母亲就开始担心了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可别来台风啊。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为什么昨天答应得好好的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今天又反悔了呢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贝多芬花了一夜工夫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把刚才弹的曲子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《月光曲》记录了下来。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毽子越做越讲究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有黑鸡毛、白鸡毛、芦花鸡毛等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各种颜色的毽子满院子飞。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6152" y="10464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62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61094"/>
            <a:ext cx="107518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下列与例句描写事物的方法相同的一项是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白鹭太大而嫌生硬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即使如粉红的朱鹭或灰色的苍鹭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也觉得大了一些。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白鹭实在是一首诗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一首韵在骨子里的散文诗。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窗外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嗒嗒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的雨声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就像一首轻快的歌。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桂花树的样子笨笨的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不像梅树那样有姿态。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宁静的夜晚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只有天上的星星在窃窃私语。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98" y="1063197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 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61094"/>
            <a:ext cx="106092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三、根据右边方框中的内容填空。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Calibri"/>
                <a:ea typeface="宋体"/>
                <a:cs typeface="Times New Roman"/>
              </a:rPr>
            </a:b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根据方框中的解释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选择恰当的词语填空。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Calibri"/>
                <a:ea typeface="宋体"/>
                <a:cs typeface="Times New Roman"/>
              </a:rPr>
            </a:b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错误的写字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会直接影响我们的视力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811" y="3585575"/>
            <a:ext cx="7641851" cy="291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717531" y="25732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姿势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949864"/>
            <a:ext cx="107267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洛阳牡丹以其华贵的外形和优雅的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吸引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了各地游客前来观赏。</a:t>
            </a:r>
            <a:endParaRPr lang="zh-CN" altLang="en-US" sz="3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105" y="3040290"/>
            <a:ext cx="7641851" cy="291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7794582" y="11653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姿态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0358" y="862840"/>
            <a:ext cx="10668001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为下面句中的加点词语选择正确的解释。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桂花树的样子笨笨的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不像梅树那样有姿态。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奥运会入场式上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中国体育健儿精神抖擞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展现出了中国自信的姿态。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287" y="3923284"/>
            <a:ext cx="7446072" cy="284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9839466" y="17265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28"/>
          <p:cNvSpPr txBox="1"/>
          <p:nvPr/>
        </p:nvSpPr>
        <p:spPr>
          <a:xfrm>
            <a:off x="8072354" y="2059498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/>
          <p:cNvSpPr txBox="1"/>
          <p:nvPr/>
        </p:nvSpPr>
        <p:spPr>
          <a:xfrm>
            <a:off x="2360849" y="3615507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85286" y="33140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92120"/>
            <a:ext cx="107099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桂花盛开的时候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不说香飘十里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至少前后左右十几家邻居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没有不浸在桂花香里的。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这句话描写了桂花的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其中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字十分传神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生动形象地写出了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5075" y="32631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香气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8052" y="32714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浸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7736" y="408102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桂花香气的浓郁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46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892</Words>
  <Application>Microsoft Office PowerPoint</Application>
  <PresentationFormat>自定义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Times New Roman</vt:lpstr>
      <vt:lpstr>方正书宋_GBK</vt:lpstr>
      <vt:lpstr>方正黑体_GBK</vt:lpstr>
      <vt:lpstr>方正大标宋简体</vt:lpstr>
      <vt:lpstr>仿宋</vt:lpstr>
      <vt:lpstr>微软雅黑</vt:lpstr>
      <vt:lpstr>NEU-BZ</vt:lpstr>
      <vt:lpstr>方正隶变_GBK</vt:lpstr>
      <vt:lpstr>方正楷体_GBK</vt:lpstr>
      <vt:lpstr>方正仿宋_GBK</vt:lpstr>
      <vt:lpstr>Calibri</vt:lpstr>
      <vt:lpstr>华文宋体</vt:lpstr>
      <vt:lpstr>NEU-HZ</vt:lpstr>
      <vt:lpstr>方正大标宋_GBK</vt:lpstr>
      <vt:lpstr>汉仪雅酷黑 95W</vt:lpstr>
      <vt:lpstr>方正小标宋_GBK</vt:lpstr>
      <vt:lpstr>Wingdings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2025-08-20T08:03:00Z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