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黑体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华文宋体" panose="02010600040101010101" pitchFamily="2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63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语文园地八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53BD23-158D-45C1-85DE-8973033D6251}"/>
              </a:ext>
            </a:extLst>
          </p:cNvPr>
          <p:cNvSpPr/>
          <p:nvPr/>
        </p:nvSpPr>
        <p:spPr>
          <a:xfrm>
            <a:off x="569343" y="861095"/>
            <a:ext cx="10942572" cy="4123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一、下列各组词语中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加点字的读音完全相同的一项是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试卷　 案卷　 卷舌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传记　 自传　 传输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差事　 美差　 差使　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奔跑　 投奔　 直奔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CE8A1E6-B666-422C-A4DC-1902D9E944E7}"/>
              </a:ext>
            </a:extLst>
          </p:cNvPr>
          <p:cNvSpPr/>
          <p:nvPr/>
        </p:nvSpPr>
        <p:spPr>
          <a:xfrm>
            <a:off x="1611320" y="2206824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B5DB76-DD9C-49D3-8342-D6A3732BA24B}"/>
              </a:ext>
            </a:extLst>
          </p:cNvPr>
          <p:cNvSpPr txBox="1"/>
          <p:nvPr/>
        </p:nvSpPr>
        <p:spPr>
          <a:xfrm>
            <a:off x="1325953" y="35363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C692EB-32E6-44D7-908E-47BFEBE1E74B}"/>
              </a:ext>
            </a:extLst>
          </p:cNvPr>
          <p:cNvSpPr txBox="1"/>
          <p:nvPr/>
        </p:nvSpPr>
        <p:spPr>
          <a:xfrm>
            <a:off x="2759154" y="35363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313AF8-10A8-4767-9BC6-83C8F64FE73B}"/>
              </a:ext>
            </a:extLst>
          </p:cNvPr>
          <p:cNvSpPr txBox="1"/>
          <p:nvPr/>
        </p:nvSpPr>
        <p:spPr>
          <a:xfrm>
            <a:off x="3705609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285ABD-EEA5-4E7E-9B8C-1EDAD478E4AA}"/>
              </a:ext>
            </a:extLst>
          </p:cNvPr>
          <p:cNvSpPr txBox="1"/>
          <p:nvPr/>
        </p:nvSpPr>
        <p:spPr>
          <a:xfrm>
            <a:off x="6633653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8085F9-866C-4A82-8345-6C2787CBEF99}"/>
              </a:ext>
            </a:extLst>
          </p:cNvPr>
          <p:cNvSpPr txBox="1"/>
          <p:nvPr/>
        </p:nvSpPr>
        <p:spPr>
          <a:xfrm>
            <a:off x="8454892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8B18E5-DDFA-472E-9ADC-A2142E5383D3}"/>
              </a:ext>
            </a:extLst>
          </p:cNvPr>
          <p:cNvSpPr txBox="1"/>
          <p:nvPr/>
        </p:nvSpPr>
        <p:spPr>
          <a:xfrm>
            <a:off x="9432846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ED4702-8403-4187-86CD-0ACD65EBA383}"/>
              </a:ext>
            </a:extLst>
          </p:cNvPr>
          <p:cNvSpPr txBox="1"/>
          <p:nvPr/>
        </p:nvSpPr>
        <p:spPr>
          <a:xfrm>
            <a:off x="908851" y="46265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65B0945-5BB1-46A2-9E99-ECAA799F25C6}"/>
              </a:ext>
            </a:extLst>
          </p:cNvPr>
          <p:cNvSpPr txBox="1"/>
          <p:nvPr/>
        </p:nvSpPr>
        <p:spPr>
          <a:xfrm>
            <a:off x="2759153" y="46092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5ABD787-FBCF-433C-BF60-0B93630A3C03}"/>
              </a:ext>
            </a:extLst>
          </p:cNvPr>
          <p:cNvSpPr txBox="1"/>
          <p:nvPr/>
        </p:nvSpPr>
        <p:spPr>
          <a:xfrm>
            <a:off x="3705608" y="46610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92AA22-78B0-4FC7-B485-265358D0ABDB}"/>
              </a:ext>
            </a:extLst>
          </p:cNvPr>
          <p:cNvSpPr txBox="1"/>
          <p:nvPr/>
        </p:nvSpPr>
        <p:spPr>
          <a:xfrm>
            <a:off x="6604999" y="46092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F1E3D3-0BE9-4D88-BA48-D824C0241819}"/>
              </a:ext>
            </a:extLst>
          </p:cNvPr>
          <p:cNvSpPr txBox="1"/>
          <p:nvPr/>
        </p:nvSpPr>
        <p:spPr>
          <a:xfrm>
            <a:off x="8454891" y="46092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01B28E-77D2-4AB6-B625-172971309D1F}"/>
              </a:ext>
            </a:extLst>
          </p:cNvPr>
          <p:cNvSpPr txBox="1"/>
          <p:nvPr/>
        </p:nvSpPr>
        <p:spPr>
          <a:xfrm>
            <a:off x="9869624" y="46092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F3511C-728F-4C6E-9444-CE9C9252CD4B}"/>
              </a:ext>
            </a:extLst>
          </p:cNvPr>
          <p:cNvSpPr/>
          <p:nvPr/>
        </p:nvSpPr>
        <p:spPr>
          <a:xfrm>
            <a:off x="505460" y="946408"/>
            <a:ext cx="10924540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选择恰当的关于书的比喻填空。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人类的营养品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人生的向导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不开口的老师 </a:t>
            </a:r>
            <a:endParaRPr lang="en-US" altLang="zh-CN" sz="34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致富的信息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教育学家说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书是智慧的钥匙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史学家说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书是进步的阶梯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经济学家说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文学家说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奋斗者说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学生们说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书是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2D07E7-4F38-49E4-BFB2-564FBD049C06}"/>
              </a:ext>
            </a:extLst>
          </p:cNvPr>
          <p:cNvSpPr/>
          <p:nvPr/>
        </p:nvSpPr>
        <p:spPr>
          <a:xfrm>
            <a:off x="4845379" y="41909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22D66A-1B85-4CE3-8446-CA34F08BC581}"/>
              </a:ext>
            </a:extLst>
          </p:cNvPr>
          <p:cNvSpPr/>
          <p:nvPr/>
        </p:nvSpPr>
        <p:spPr>
          <a:xfrm>
            <a:off x="9495639" y="41909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0DB6CD-F5CD-46F0-BAAA-4A3BB03AC179}"/>
              </a:ext>
            </a:extLst>
          </p:cNvPr>
          <p:cNvSpPr/>
          <p:nvPr/>
        </p:nvSpPr>
        <p:spPr>
          <a:xfrm>
            <a:off x="3939606" y="50532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D39E014-44E4-4CD1-8A47-A72011F73867}"/>
              </a:ext>
            </a:extLst>
          </p:cNvPr>
          <p:cNvSpPr/>
          <p:nvPr/>
        </p:nvSpPr>
        <p:spPr>
          <a:xfrm>
            <a:off x="8571990" y="50532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1E3249-D1C9-41D0-BE70-DBDFE1263AF5}"/>
              </a:ext>
            </a:extLst>
          </p:cNvPr>
          <p:cNvSpPr/>
          <p:nvPr/>
        </p:nvSpPr>
        <p:spPr>
          <a:xfrm>
            <a:off x="505459" y="861095"/>
            <a:ext cx="11006455" cy="59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三、下列语句排列正确的一项是</a:t>
            </a:r>
            <a:r>
              <a:rPr lang="en-US" altLang="zh-CN" sz="32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你才能真正懂得读书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学会读书。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读教科书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在基础知识和专业技能的学习中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当然是必需的。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所谓读书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不只是读教科书。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只有超越了读教科书的阶段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把读书变成了一种发自内心的、精神上的需求。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这是求知的阶梯</a:t>
            </a:r>
            <a:r>
              <a:rPr lang="en-US" altLang="zh-CN" sz="32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也是人生必不可少的一段路程。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③②⑤④①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③②④①⑤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⑤③②④①</a:t>
            </a:r>
            <a:r>
              <a:rPr lang="zh-CN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③①②④⑤</a:t>
            </a:r>
            <a:endParaRPr lang="zh-CN" altLang="zh-CN" sz="3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12041F-204C-407F-A189-95157A3D7CD5}"/>
              </a:ext>
            </a:extLst>
          </p:cNvPr>
          <p:cNvSpPr/>
          <p:nvPr/>
        </p:nvSpPr>
        <p:spPr>
          <a:xfrm>
            <a:off x="7248018" y="1051897"/>
            <a:ext cx="43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1E08A93-CD7C-4F85-90EF-9002E98F4B52}"/>
              </a:ext>
            </a:extLst>
          </p:cNvPr>
          <p:cNvSpPr/>
          <p:nvPr/>
        </p:nvSpPr>
        <p:spPr>
          <a:xfrm>
            <a:off x="505459" y="861095"/>
            <a:ext cx="11006455" cy="5703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四、给下列各题选择对应的找书方法。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从别人推荐的书目中找。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从感兴趣的题材中找。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读各种不同题材、体裁的书籍。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我今天到书店购买了《少年资治通鉴》 《我们爱科学》 《鲁迅传》。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读了《森林报》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我对这类与众不同的写法很感兴趣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就去找了这一类的书继续读。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课文《我的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》中提到了一本书叫《家》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我没有读过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我想去找来读。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C593788-950A-4E10-8E53-A17C3CAB6BD8}"/>
              </a:ext>
            </a:extLst>
          </p:cNvPr>
          <p:cNvSpPr/>
          <p:nvPr/>
        </p:nvSpPr>
        <p:spPr>
          <a:xfrm>
            <a:off x="3998264" y="3405028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0289729-DB80-4969-BDCC-D7FC3B054438}"/>
              </a:ext>
            </a:extLst>
          </p:cNvPr>
          <p:cNvSpPr/>
          <p:nvPr/>
        </p:nvSpPr>
        <p:spPr>
          <a:xfrm>
            <a:off x="6592412" y="4699858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144C63-4DC0-4254-A73D-1A54BB80A39A}"/>
              </a:ext>
            </a:extLst>
          </p:cNvPr>
          <p:cNvSpPr/>
          <p:nvPr/>
        </p:nvSpPr>
        <p:spPr>
          <a:xfrm>
            <a:off x="5351620" y="5944678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428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方正大标宋_GBK</vt:lpstr>
      <vt:lpstr>微软雅黑</vt:lpstr>
      <vt:lpstr>华文宋体</vt:lpstr>
      <vt:lpstr>Arial</vt:lpstr>
      <vt:lpstr>Wingdings</vt:lpstr>
      <vt:lpstr>方正黑体_GBK</vt:lpstr>
      <vt:lpstr>方正隶变_GBK</vt:lpstr>
      <vt:lpstr>NEU-HZ</vt:lpstr>
      <vt:lpstr>NEU-BZ</vt:lpstr>
      <vt:lpstr>方正书宋_GBK</vt:lpstr>
      <vt:lpstr>方正小标宋_GBK</vt:lpstr>
      <vt:lpstr>方正楷体_GBK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251</cp:revision>
  <dcterms:created xsi:type="dcterms:W3CDTF">2019-06-19T02:08:00Z</dcterms:created>
  <dcterms:modified xsi:type="dcterms:W3CDTF">2025-11-21T02:08:14Z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