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2" r:id="rId6"/>
    <p:sldId id="543" r:id="rId7"/>
    <p:sldId id="544" r:id="rId8"/>
    <p:sldId id="545" r:id="rId9"/>
    <p:sldId id="547" r:id="rId10"/>
    <p:sldId id="546" r:id="rId11"/>
    <p:sldId id="541" r:id="rId12"/>
    <p:sldId id="548" r:id="rId13"/>
    <p:sldId id="549" r:id="rId14"/>
    <p:sldId id="550" r:id="rId15"/>
    <p:sldId id="551" r:id="rId16"/>
    <p:sldId id="498" r:id="rId17"/>
    <p:sldId id="539" r:id="rId18"/>
    <p:sldId id="427" r:id="rId19"/>
  </p:sldIdLst>
  <p:sldSz cx="12192000" cy="6858000"/>
  <p:notesSz cx="6858000" cy="9144000"/>
  <p:embeddedFontLst>
    <p:embeddedFont>
      <p:font typeface="NEU-HZ" pitchFamily="2" charset="-122"/>
      <p:regular r:id="rId20"/>
      <p:italic r:id="rId21"/>
    </p:embeddedFont>
    <p:embeddedFont>
      <p:font typeface="微软雅黑" pitchFamily="34" charset="-122"/>
      <p:regular r:id="rId22"/>
      <p:bold r:id="rId23"/>
    </p:embeddedFont>
    <p:embeddedFont>
      <p:font typeface="方正大标宋简体" charset="-122"/>
      <p:regular r:id="rId24"/>
    </p:embeddedFont>
    <p:embeddedFont>
      <p:font typeface="NEU-XT" pitchFamily="18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方正小标宋_GBK" pitchFamily="65" charset="-122"/>
      <p:regular r:id="rId30"/>
    </p:embeddedFont>
    <p:embeddedFont>
      <p:font typeface="华文宋体" pitchFamily="2" charset="-122"/>
      <p:regular r:id="rId31"/>
    </p:embeddedFont>
    <p:embeddedFont>
      <p:font typeface="NEU-BZ" pitchFamily="2" charset="-122"/>
      <p:regular r:id="rId32"/>
      <p:bold r:id="rId33"/>
      <p:italic r:id="rId34"/>
      <p:boldItalic r:id="rId35"/>
    </p:embeddedFont>
    <p:embeddedFont>
      <p:font typeface="方正仿宋_GBK" pitchFamily="65" charset="-122"/>
      <p:regular r:id="rId36"/>
    </p:embeddedFont>
    <p:embeddedFont>
      <p:font typeface="方正大标宋_GBK" charset="-122"/>
      <p:regular r:id="rId37"/>
    </p:embeddedFont>
    <p:embeddedFont>
      <p:font typeface="方正书宋_GBK" pitchFamily="65" charset="-122"/>
      <p:regular r:id="rId38"/>
    </p:embeddedFont>
    <p:embeddedFont>
      <p:font typeface="仿宋" pitchFamily="49" charset="-122"/>
      <p:regular r:id="rId39"/>
    </p:embeddedFont>
    <p:embeddedFont>
      <p:font typeface="方正隶变_GBK" charset="-122"/>
      <p:regular r:id="rId40"/>
    </p:embeddedFont>
    <p:embeddedFont>
      <p:font typeface="方正楷体_GBK" pitchFamily="65" charset="-122"/>
      <p:regular r:id="rId41"/>
    </p:embeddedFont>
    <p:embeddedFont>
      <p:font typeface="方正黑体_GBK" pitchFamily="65" charset="-122"/>
      <p:regular r:id="rId42"/>
    </p:embeddedFont>
    <p:embeddedFont>
      <p:font typeface="楷体" pitchFamily="49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font" Target="fonts/font23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font" Target="fonts/font24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慈母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情深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3712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母亲却已将钱塞在我手里了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大声回答那个女人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谁叫我们是当妈的呀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我挺高兴他爱看书的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母亲说完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立刻又坐了下去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立刻又弯曲了背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立刻又将头俯在缝纫机板上了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立刻又陷入手脚并用的机械忙碌状态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那天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我用那一元五角钱给母亲买了一听水果罐头。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091136" y="2873362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235120" y="2852936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9374812" y="2899777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511824" y="3645024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59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896558"/>
            <a:ext cx="10600889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如果将这个场景拍成电影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这里的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①②③④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段每段话都是一个镜头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请你用小标题来概括。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4" y="2740995"/>
            <a:ext cx="1047732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掏钱、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数钱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→                      →              →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3639" y="2659310"/>
            <a:ext cx="2399251" cy="697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74967" y="2678857"/>
            <a:ext cx="2304256" cy="697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33612" y="2662079"/>
            <a:ext cx="1319151" cy="697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88288" y="2658586"/>
            <a:ext cx="2376791" cy="697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89516" y="2719699"/>
            <a:ext cx="736011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阻止给钱</a:t>
            </a:r>
            <a:r>
              <a:rPr lang="en-US" altLang="zh-CN" sz="3400" dirty="0" smtClean="0"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塞钱</a:t>
            </a:r>
            <a:r>
              <a:rPr lang="en-US" altLang="zh-CN" sz="3400" dirty="0" smtClean="0"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忙碌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工作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015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1094"/>
            <a:ext cx="1081900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段中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是对毛票和母亲的手指的细节描写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从中我们可以感受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到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5177" y="9213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皱皱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67650" y="9250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皲裂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3239" y="1536875"/>
            <a:ext cx="1014989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母亲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挣钱、攒钱的不容易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199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5990"/>
            <a:ext cx="10726723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下列对第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段的分析不正确的一项是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这段话是对母亲动作和语言的描写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从中可以看出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这是一位通情达理的母亲。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母亲的行为与旁边工友的态度形成鲜明的对比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这样写是为了更加突出工友对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的指责。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从母亲的回答中可以体会到她对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无私的爱以及对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读书的无条件支持。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母亲却已将钱塞在我手里了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体现出母亲把钱给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是毫不犹豫的。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6213" y="9424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199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1094"/>
            <a:ext cx="108715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段在描写母亲的动作时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反复使用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立刻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一词的作用是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 dirty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表现了母亲工作时的动作快、节奏快。　　　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写出了母亲不辞劳苦、争分夺秒地工作的状态。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表现了母亲争强好胜、爱出风头的特点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运用反复的手法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增强了语言的感染力。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69125" y="1806657"/>
            <a:ext cx="11031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ABD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199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618"/>
            <a:ext cx="108448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文中买水果罐头的情节说明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体会到了母亲的不容易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觉得自己应该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母爱伟大而无私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我们无以为报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正如唐代诗人孟郊的《游子吟》中的诗句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8562" y="1750034"/>
            <a:ext cx="35305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体贴、关爱母亲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052" y="324982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谁言寸草心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31250" y="324511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报得三春晖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199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03" y="1506928"/>
            <a:ext cx="1090511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小练笔。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生活中你有过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鼻子一酸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的经历吗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试着写一写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用上合适的场景描写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0939" y="877366"/>
            <a:ext cx="10723336" cy="5697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5000"/>
              </a:lnSpc>
            </a:pPr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spc="-150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一天晚上</a:t>
            </a:r>
            <a:r>
              <a:rPr lang="en-US" altLang="zh-CN" sz="3400" b="1" spc="-150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我突然发高烧</a:t>
            </a:r>
            <a:r>
              <a:rPr lang="en-US" altLang="zh-CN" sz="3400" b="1" spc="-150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一量体温</a:t>
            </a:r>
            <a:r>
              <a:rPr lang="en-US" altLang="zh-CN" sz="3400" b="1" spc="-150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竟烧到了</a:t>
            </a:r>
            <a:r>
              <a:rPr lang="en-US" altLang="zh-CN" sz="3400" b="1" spc="-150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39.5</a:t>
            </a:r>
            <a:r>
              <a:rPr lang="en-US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spc="-15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spc="-150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  <a:cs typeface="Times New Roman"/>
              </a:rPr>
              <a:t>℃</a:t>
            </a:r>
            <a:r>
              <a:rPr lang="zh-CN" altLang="zh-CN" sz="3400" b="1" spc="-15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妈妈赶快拿来湿毛巾敷在我的额头上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又拿来退烧药给我吃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让我喝了好多水。我迷迷糊糊地睡着了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蒙眬中感觉到妈妈一直在忙碌着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一会儿给我量体温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一会儿用湿毛巾擦我的手和脚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……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总算睡到了天亮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我睁开眼睛时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一眼就看到妈妈正坐在我旁边打瞌睡呢。她一手拿着给我擦汗的毛巾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一手拿着探温计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……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妈妈呀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这一夜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您一定忙坏了吧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我鼻子一酸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差点哭出声来。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7137" y="1544383"/>
            <a:ext cx="108547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一、读拼音写字词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给加点字的正确读音打</a:t>
            </a:r>
            <a:r>
              <a:rPr lang="en-US" altLang="zh-CN" sz="3400" dirty="0" smtClean="0">
                <a:latin typeface="NEU-BZ"/>
                <a:ea typeface="方正黑体_GBK"/>
                <a:cs typeface="Times New Roman"/>
              </a:rPr>
              <a:t>“       ”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shǔ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假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爸爸出差回来给我带了一只小乌龟。小乌龟的壳由一个个小格子组成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像皲裂的土地。没想到爸爸那么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mánɡ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lù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),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jìnɡ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rán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还不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cí</a:t>
            </a:r>
            <a:endParaRPr lang="en-US" altLang="zh-CN" sz="3400" dirty="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辛苦地给我带了礼物。我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rěn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不住想要跑进厨房和妈妈分享这份喜悦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结果一转身便看到了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满脸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10664" y="1544153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0329" y="25009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10740" y="41185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忙碌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46095" y="41185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竟然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4887" y="48851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64103" y="48851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81298" y="895459"/>
            <a:ext cx="108547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疲惫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bèi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pèi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的爸爸正用他那双深褐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hè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hé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色的眼睛慈爱地望着我。我鼻子一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suān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抑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 smtClean="0">
                <a:latin typeface="NEU-XT"/>
                <a:ea typeface="宋体"/>
                <a:cs typeface="Times New Roman"/>
              </a:rPr>
              <a:t>yì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nì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制不住自己的感情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跑过去抱住了爸爸。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89218" y="13654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58799" y="215936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08534" y="18498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90632" y="11831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771867" y="11747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368928" y="19274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95314" y="13743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883731"/>
            <a:ext cx="1070155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下列加点字的读音有误的一项是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颓败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tuí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怂恿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cóng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机械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xiè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衣兜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dōu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气魄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pò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攥紧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zuàn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皲裂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jūn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耽误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 err="1">
                <a:latin typeface="NEU-XT"/>
                <a:ea typeface="宋体"/>
                <a:cs typeface="Times New Roman"/>
              </a:rPr>
              <a:t>dān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97758" y="18840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04761" y="28922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431704" y="292494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146524" y="29037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675194" y="28868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15480" y="37213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436130" y="367889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18594" y="37170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217745" y="37170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015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0904"/>
            <a:ext cx="1080222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我呆呆地将那些女人扫视一遍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却发现不了我的母亲。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与这句话所用的描写方法不同的一项是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他眼里闪烁着一股无法遏止的怒火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牙齿咬得咯咯作响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像一头被激怒的狮子。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佳音跑到跳高架的横杆前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右脚踏地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双臂猛摆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身体就像小燕子一样飞过了横杆。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他愉快地笑了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脸上的皱纹宛如一朵盛开的金菊。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她窘得满脸通红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不知如何是好。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45252" y="17488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59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79456"/>
            <a:ext cx="107854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空间非常低矮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低矮得使人感到压抑。不足二百平米的厂房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四壁潮湿颓败。七八十台破缝纫机一行行排列着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七八十个都不算年轻的女人忙碌在自己的缝纫机旁。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Times New Roman"/>
              </a:rPr>
              <a:t>　　这几句话运用了场景描写的方法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突出了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620" y="3911835"/>
            <a:ext cx="1021779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母亲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工作环境的恶劣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59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61094"/>
            <a:ext cx="108106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背直起来了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我的母亲。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转过身来了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我的母亲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褐色的口罩上方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一双眼神疲惫的眼睛吃惊地望着我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我的母亲的眼睛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句子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是对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母亲的</a:t>
            </a:r>
            <a:r>
              <a:rPr lang="en-US" altLang="zh-CN" sz="3400" dirty="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句子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是对母亲的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透过这些语句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我仿佛看到了一位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pc="-150" dirty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 dirty="0" smtClean="0">
                <a:solidFill>
                  <a:srgbClr val="FF00FF"/>
                </a:solidFill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spc="-150" dirty="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宋体"/>
                <a:cs typeface="Times New Roman"/>
              </a:rPr>
              <a:t>的母亲。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神态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         B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动作　　　</a:t>
            </a:r>
            <a:endParaRPr lang="en-US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辛劳、疲惫　　　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D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瘦弱、贫苦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7260" y="3346389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B 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0102" y="41635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93949" y="41635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657598" y="134669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557557" y="1340768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15191" y="2894881"/>
            <a:ext cx="19806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809446" y="209654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59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61094"/>
            <a:ext cx="1081900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结合加点的部分可知这段话运用了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修辞手法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作者将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母亲直起背转过身望着我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这一瞬间的动作切分成一组慢镜头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latin typeface="Calibri"/>
                <a:ea typeface="方正楷体_GBK"/>
                <a:cs typeface="Times New Roman"/>
              </a:rPr>
              <a:t>背直起来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这样写把一瞬间的动作刻画得更细致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更清晰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更能表现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当时</a:t>
            </a:r>
            <a:r>
              <a:rPr lang="zh-CN" altLang="zh-CN" sz="3400" u="sng" dirty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心情。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1720" y="9593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反复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0366" y="253639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转过身来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5838" y="329187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吃惊地望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81319" y="403897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震惊、心疼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59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866792"/>
            <a:ext cx="1086316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四、阅读课文片段</a:t>
            </a:r>
            <a:r>
              <a:rPr lang="en-US" altLang="zh-CN" sz="3400" dirty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母亲掏衣兜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掏出一卷揉得皱皱的毛票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用皲裂的手指数着。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旁边一个女人停止踏缝纫机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向母亲探过身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大姐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别给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没你这么当妈的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供他们吃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供他们穿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供他们上学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还供他们看闲书哇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接着又对我喊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你看你妈这是在怎么挣钱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你忍心朝你妈要钱买书哇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64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958</Words>
  <Application>Microsoft Office PowerPoint</Application>
  <PresentationFormat>自定义</PresentationFormat>
  <Paragraphs>139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40" baseType="lpstr">
      <vt:lpstr>Arial</vt:lpstr>
      <vt:lpstr>宋体</vt:lpstr>
      <vt:lpstr>NEU-HZ</vt:lpstr>
      <vt:lpstr>微软雅黑</vt:lpstr>
      <vt:lpstr>方正大标宋简体</vt:lpstr>
      <vt:lpstr>NEU-XT</vt:lpstr>
      <vt:lpstr>Calibri</vt:lpstr>
      <vt:lpstr>方正小标宋_GBK</vt:lpstr>
      <vt:lpstr>华文宋体</vt:lpstr>
      <vt:lpstr>汉仪雅酷黑 95W</vt:lpstr>
      <vt:lpstr>Wingdings</vt:lpstr>
      <vt:lpstr>NEU-BZ</vt:lpstr>
      <vt:lpstr>方正仿宋_GBK</vt:lpstr>
      <vt:lpstr>方正大标宋_GBK</vt:lpstr>
      <vt:lpstr>方正书宋_GBK</vt:lpstr>
      <vt:lpstr>Times New Roman</vt:lpstr>
      <vt:lpstr>仿宋</vt:lpstr>
      <vt:lpstr>方正隶变_GBK</vt:lpstr>
      <vt:lpstr>方正楷体_GBK</vt:lpstr>
      <vt:lpstr>方正黑体_GBK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252</cp:revision>
  <dcterms:created xsi:type="dcterms:W3CDTF">2019-06-19T02:08:00Z</dcterms:created>
  <dcterms:modified xsi:type="dcterms:W3CDTF">2025-09-17T09:34:51Z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