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40" r:id="rId5"/>
    <p:sldId id="541" r:id="rId6"/>
    <p:sldId id="542" r:id="rId7"/>
    <p:sldId id="544" r:id="rId8"/>
    <p:sldId id="545" r:id="rId9"/>
    <p:sldId id="546" r:id="rId10"/>
    <p:sldId id="547" r:id="rId11"/>
    <p:sldId id="552" r:id="rId12"/>
    <p:sldId id="548" r:id="rId13"/>
    <p:sldId id="549" r:id="rId14"/>
    <p:sldId id="553" r:id="rId15"/>
    <p:sldId id="550" r:id="rId16"/>
    <p:sldId id="551" r:id="rId17"/>
    <p:sldId id="498" r:id="rId18"/>
    <p:sldId id="539" r:id="rId19"/>
    <p:sldId id="554" r:id="rId20"/>
    <p:sldId id="555" r:id="rId21"/>
    <p:sldId id="556" r:id="rId22"/>
    <p:sldId id="557" r:id="rId23"/>
    <p:sldId id="558" r:id="rId24"/>
    <p:sldId id="561" r:id="rId25"/>
    <p:sldId id="559" r:id="rId26"/>
    <p:sldId id="427" r:id="rId27"/>
  </p:sldIdLst>
  <p:sldSz cx="12192000" cy="6858000"/>
  <p:notesSz cx="6858000" cy="9144000"/>
  <p:embeddedFontLst>
    <p:embeddedFont>
      <p:font typeface="方正大标宋_GBK" panose="03000509000000000000" pitchFamily="65" charset="-122"/>
      <p:regular r:id="rId28"/>
    </p:embeddedFont>
    <p:embeddedFont>
      <p:font typeface="方正仿宋_GBK" panose="03000509000000000000" pitchFamily="65" charset="-122"/>
      <p:regular r:id="rId29"/>
    </p:embeddedFont>
    <p:embeddedFont>
      <p:font typeface="方正楷体_GBK" panose="03000509000000000000" pitchFamily="65" charset="-122"/>
      <p:regular r:id="rId30"/>
    </p:embeddedFont>
    <p:embeddedFont>
      <p:font typeface="方正大标宋简体" panose="02010600030101010101" charset="-122"/>
      <p:regular r:id="rId31"/>
    </p:embeddedFont>
    <p:embeddedFont>
      <p:font typeface="方正隶变_GBK" panose="03000509000000000000" pitchFamily="65" charset="-122"/>
      <p:regular r:id="rId32"/>
    </p:embeddedFont>
    <p:embeddedFont>
      <p:font typeface="NEU-HZ" panose="02010600010101010101" pitchFamily="2" charset="-122"/>
      <p:regular r:id="rId33"/>
      <p:italic r:id="rId34"/>
    </p:embeddedFont>
    <p:embeddedFont>
      <p:font typeface="NEU-XT" panose="02020503000000020003" pitchFamily="18" charset="-122"/>
      <p:regular r:id="rId35"/>
    </p:embeddedFont>
    <p:embeddedFont>
      <p:font typeface="方正小标宋_GBK" panose="03000509000000000000" pitchFamily="65" charset="-122"/>
      <p:regular r:id="rId36"/>
    </p:embeddedFont>
    <p:embeddedFont>
      <p:font typeface="楷体" panose="02010609060101010101" pitchFamily="49" charset="-122"/>
      <p:regular r:id="rId37"/>
    </p:embeddedFont>
    <p:embeddedFont>
      <p:font typeface="微软雅黑" panose="020B0503020204020204" pitchFamily="34" charset="-122"/>
      <p:regular r:id="rId38"/>
      <p:bold r:id="rId39"/>
    </p:embeddedFont>
    <p:embeddedFont>
      <p:font typeface="NEU-BZ" panose="02010600010101010101" pitchFamily="2" charset="-122"/>
      <p:regular r:id="rId40"/>
      <p:bold r:id="rId41"/>
      <p:italic r:id="rId42"/>
      <p:boldItalic r:id="rId43"/>
    </p:embeddedFont>
    <p:embeddedFont>
      <p:font typeface="方正书宋_GBK" panose="03000509000000000000" pitchFamily="65" charset="-122"/>
      <p:regular r:id="rId44"/>
    </p:embeddedFont>
    <p:embeddedFont>
      <p:font typeface="方正黑体_GBK" panose="03000509000000000000" pitchFamily="65" charset="-122"/>
      <p:regular r:id="rId4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2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7.fntdata"/><Relationship Id="rId42" Type="http://schemas.openxmlformats.org/officeDocument/2006/relationships/font" Target="fonts/font15.fntdata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6.fntdata"/><Relationship Id="rId38" Type="http://schemas.openxmlformats.org/officeDocument/2006/relationships/font" Target="fonts/font11.fntdata"/><Relationship Id="rId46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2.fntdata"/><Relationship Id="rId41" Type="http://schemas.openxmlformats.org/officeDocument/2006/relationships/font" Target="fonts/font1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5.fntdata"/><Relationship Id="rId37" Type="http://schemas.openxmlformats.org/officeDocument/2006/relationships/font" Target="fonts/font10.fntdata"/><Relationship Id="rId40" Type="http://schemas.openxmlformats.org/officeDocument/2006/relationships/font" Target="fonts/font13.fntdata"/><Relationship Id="rId45" Type="http://schemas.openxmlformats.org/officeDocument/2006/relationships/font" Target="fonts/font18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openxmlformats.org/officeDocument/2006/relationships/font" Target="fonts/font9.fntdata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4.fntdata"/><Relationship Id="rId44" Type="http://schemas.openxmlformats.org/officeDocument/2006/relationships/font" Target="fonts/font1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3.fntdata"/><Relationship Id="rId35" Type="http://schemas.openxmlformats.org/officeDocument/2006/relationships/font" Target="fonts/font8.fntdata"/><Relationship Id="rId43" Type="http://schemas.openxmlformats.org/officeDocument/2006/relationships/font" Target="fonts/font16.fntdata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2025/9/20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slide" Target="slide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4" Type="http://schemas.openxmlformats.org/officeDocument/2006/relationships/slide" Target="slide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4" Type="http://schemas.openxmlformats.org/officeDocument/2006/relationships/slide" Target="slide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1.xml"/><Relationship Id="rId4" Type="http://schemas.openxmlformats.org/officeDocument/2006/relationships/slide" Target="slide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2.xml"/><Relationship Id="rId4" Type="http://schemas.openxmlformats.org/officeDocument/2006/relationships/slide" Target="slide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3.xml"/><Relationship Id="rId4" Type="http://schemas.openxmlformats.org/officeDocument/2006/relationships/slide" Target="slide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4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5.xml"/><Relationship Id="rId4" Type="http://schemas.openxmlformats.org/officeDocument/2006/relationships/slide" Target="slide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6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7.xml"/><Relationship Id="rId4" Type="http://schemas.openxmlformats.org/officeDocument/2006/relationships/slide" Target="slide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8.xml"/><Relationship Id="rId4" Type="http://schemas.openxmlformats.org/officeDocument/2006/relationships/slide" Target="slide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0.xml"/><Relationship Id="rId1" Type="http://schemas.openxmlformats.org/officeDocument/2006/relationships/tags" Target="../tags/tag89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5" Type="http://schemas.openxmlformats.org/officeDocument/2006/relationships/image" Target="../media/image4.tif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第八单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元综合训练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五年级语文上册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946407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三、五年级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班举办了一场以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读书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为主题的交流活动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请你帮忙策划。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[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拟写宣传语</a:t>
            </a:r>
            <a:r>
              <a:rPr lang="en-US" altLang="zh-CN" sz="3400" dirty="0">
                <a:solidFill>
                  <a:srgbClr val="000000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]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你还可以把书比喻成什么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照样子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写一个关于书的比喻句。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书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被人们称为人类文明的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长生果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 dirty="0" smtClean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在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我的眼中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书就是一把钥匙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让我打开文学之门。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b="1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02578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946407"/>
            <a:ext cx="1124371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solidFill>
                  <a:srgbClr val="000000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[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交流方法</a:t>
            </a:r>
            <a:r>
              <a:rPr lang="en-US" altLang="zh-CN" sz="3200" dirty="0">
                <a:solidFill>
                  <a:srgbClr val="000000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]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想想下面的句子主要讲了什么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把它们排成一段意思连贯的话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把序号填在括号里。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zh-CN" altLang="zh-CN" sz="31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在一定的时间内阅读大量的书却无暇细读时</a:t>
            </a:r>
            <a:r>
              <a:rPr lang="en-US" altLang="zh-CN" sz="31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1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可用泛读法。</a:t>
            </a:r>
            <a:endParaRPr lang="zh-CN" altLang="zh-CN" sz="31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要想拥有广博的知识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请学会泛读吧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!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泛读是一种很有用的阅读方法。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泛读可以使我们增长知识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扩大知识面。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zh-CN" altLang="zh-CN" sz="31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阅读与学业联系不大但又有一定帮助的书</a:t>
            </a:r>
            <a:r>
              <a:rPr lang="en-US" altLang="zh-CN" sz="31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1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也可用泛读法。</a:t>
            </a:r>
            <a:endParaRPr lang="zh-CN" altLang="zh-CN" sz="31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18421" y="2589743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18421" y="3322974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18421" y="4084705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1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95105" y="4806549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4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18421" y="5528393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3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07377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946408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[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品读人物</a:t>
            </a:r>
            <a:r>
              <a:rPr lang="en-US" altLang="zh-CN" sz="3400" dirty="0">
                <a:solidFill>
                  <a:srgbClr val="000000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]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请把你喜欢的一个人物形象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角色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介绍给大家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注意把书名、人物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角色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和喜欢的理由写清楚。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书名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《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》　　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人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物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角色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):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喜欢的理由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68076" y="2586387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窗边的小豆豆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912351" y="2586387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小豆豆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15351" y="3322708"/>
            <a:ext cx="10797396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</a:t>
            </a:r>
            <a:r>
              <a:rPr lang="en-US" altLang="zh-CN" sz="3400" dirty="0" smtClean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3400" b="1" dirty="0" smtClean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小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豆豆爱冒险的举动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常常把我逗乐</a:t>
            </a:r>
            <a:r>
              <a:rPr lang="zh-CN" altLang="zh-CN" sz="3400" b="1" dirty="0" smtClean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en-US" altLang="zh-CN" sz="3400" b="1" dirty="0" smtClean="0">
              <a:solidFill>
                <a:srgbClr val="E72582"/>
              </a:solidFill>
              <a:latin typeface="NEU-BZ" panose="02010600010101010101" pitchFamily="2" charset="-122"/>
              <a:ea typeface="方正仿宋_GBK" panose="03000509000000000000" pitchFamily="65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小豆豆虽然淘气、顽皮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但是非常善良、真诚。她从不耻笑、歧视残疾的同学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而是善于发现他们的长处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还帮助、保护他们。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b="1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85288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35586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四、积少成多。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读书有三到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谓</a:t>
            </a:r>
            <a:r>
              <a:rPr lang="zh-CN" altLang="zh-CN" sz="32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2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zh-CN" altLang="zh-CN" sz="32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2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zh-CN" altLang="zh-CN" sz="32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2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。三到之中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2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最急。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在学习中我们知道就知道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不知道就不知道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要实事求是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正如《论语》中所说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                                       </a:t>
            </a:r>
            <a:r>
              <a:rPr lang="zh-CN" altLang="zh-CN" sz="32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11147" y="1682159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心到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395554" y="1702174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眼到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741939" y="1681560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口到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987457" y="2394741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心到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341465" y="3843979"/>
            <a:ext cx="61189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知之为知之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不知为不知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是知也。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10981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939766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小宇总是满足于现在所读的书籍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爸爸告诫他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。池塘里的水之所以能保持清澈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是因为有源头不断输送活水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读书也是这个道理。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50163" y="1702173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问渠那得清如许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400635" y="1702173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为有源头活水来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32542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57060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4000"/>
              </a:lnSpc>
              <a:spcAft>
                <a:spcPts val="0"/>
              </a:spcAft>
            </a:pPr>
            <a:r>
              <a:rPr lang="zh-CN" altLang="zh-CN" sz="31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五、阅读课文片段</a:t>
            </a:r>
            <a:r>
              <a:rPr lang="en-US" altLang="zh-CN" sz="31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1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完成练习。</a:t>
            </a:r>
            <a:endParaRPr lang="zh-CN" altLang="zh-CN" sz="31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indent="304800" algn="just">
              <a:lnSpc>
                <a:spcPct val="114000"/>
              </a:lnSpc>
              <a:spcAft>
                <a:spcPts val="0"/>
              </a:spcAft>
            </a:pPr>
            <a:r>
              <a:rPr lang="en-US" altLang="zh-CN" sz="31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1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我</a:t>
            </a:r>
            <a:r>
              <a:rPr lang="zh-CN" altLang="zh-CN" sz="31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自</a:t>
            </a:r>
            <a:r>
              <a:rPr lang="en-US" altLang="zh-CN" sz="31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1980</a:t>
            </a:r>
            <a:r>
              <a:rPr lang="zh-CN" altLang="zh-CN" sz="31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年到日本访问回来后</a:t>
            </a:r>
            <a:r>
              <a:rPr lang="en-US" altLang="zh-CN" sz="31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1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即因腿伤闭门不出</a:t>
            </a:r>
            <a:r>
              <a:rPr lang="en-US" altLang="zh-CN" sz="31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31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1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行万里路</a:t>
            </a:r>
            <a:r>
              <a:rPr lang="en-US" altLang="zh-CN" sz="31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1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做不到了</a:t>
            </a:r>
            <a:r>
              <a:rPr lang="en-US" altLang="zh-CN" sz="31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31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1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读万卷书</a:t>
            </a:r>
            <a:r>
              <a:rPr lang="en-US" altLang="zh-CN" sz="31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1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便是我唯一的消遣。我每天都会得到许多书刊</a:t>
            </a:r>
            <a:r>
              <a:rPr lang="en-US" altLang="zh-CN" sz="31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1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知道了许多事情</a:t>
            </a:r>
            <a:r>
              <a:rPr lang="en-US" altLang="zh-CN" sz="31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1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也认识了许多人物。同时</a:t>
            </a:r>
            <a:r>
              <a:rPr lang="en-US" altLang="zh-CN" sz="31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1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书看多了</a:t>
            </a:r>
            <a:r>
              <a:rPr lang="en-US" altLang="zh-CN" sz="31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1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我也会挑选、比较。比如说看了精彩的《西游记》就会丢下烦琐的《封神榜》</a:t>
            </a:r>
            <a:r>
              <a:rPr lang="en-US" altLang="zh-CN" sz="31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1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看了人物栩栩如生的《水浒传》就不会看索然无味的《荡寇志》。对于现代的文艺作品</a:t>
            </a:r>
            <a:r>
              <a:rPr lang="en-US" altLang="zh-CN" sz="31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1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那些写得朦朦胧胧的、堆砌了许多华丽词句的、无病而呻的文字</a:t>
            </a:r>
            <a:r>
              <a:rPr lang="en-US" altLang="zh-CN" sz="31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1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我一看就从脑中抹去。但是那些满带着真情实感、十分质朴浅显的篇章</a:t>
            </a:r>
            <a:r>
              <a:rPr lang="en-US" altLang="zh-CN" sz="31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1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哪怕只有几百上千字</a:t>
            </a:r>
            <a:r>
              <a:rPr lang="en-US" altLang="zh-CN" sz="31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1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也往往使我心动神移</a:t>
            </a:r>
            <a:r>
              <a:rPr lang="en-US" altLang="zh-CN" sz="31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1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不能自已</a:t>
            </a:r>
            <a:r>
              <a:rPr lang="en-US" altLang="zh-CN" sz="31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!</a:t>
            </a:r>
            <a:endParaRPr lang="zh-CN" altLang="zh-CN" sz="31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05799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写反义词。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索然无味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——(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精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彩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——(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联系上下文理解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栩栩如生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        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在作者眼里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《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》精彩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《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》的人物栩栩如生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所以她喜欢看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《封神榜》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《荡寇志》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所以她不喜欢看。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11792" y="1784130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津津有味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423658" y="178412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糟糕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08271" y="3254000"/>
            <a:ext cx="508184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非常逼真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如同活的一样。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124691" y="4084996"/>
            <a:ext cx="1492716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西游记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360261" y="4084995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水浒传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856697" y="483600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烦琐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561626" y="5631631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索然无味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59779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946407"/>
            <a:ext cx="11355861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怎样才能读到令人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心动神移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不能自已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的好书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文中有两个词语可以用来作答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它们是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5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结合课文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作者读书的感受是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501441" y="225445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挑选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768050" y="225445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比较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665341" y="3286650"/>
            <a:ext cx="43107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读书好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多读书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读好书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946408"/>
            <a:ext cx="11006455" cy="5115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六、阅读材料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完成练习。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材料一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不过只看一个人的著作</a:t>
            </a:r>
            <a:r>
              <a:rPr lang="en-US" altLang="zh-CN" sz="3400" u="sng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结果是不大好的</a:t>
            </a:r>
            <a:r>
              <a:rPr lang="en-US" altLang="zh-CN" sz="3400" u="sng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;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你就得不到多方面的优点。必须如蜜蜂一样</a:t>
            </a:r>
            <a:r>
              <a:rPr lang="en-US" altLang="zh-CN" sz="3400" u="sng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采过许多花</a:t>
            </a:r>
            <a:r>
              <a:rPr lang="en-US" altLang="zh-CN" sz="3400" u="sng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这才能酿出蜜来</a:t>
            </a:r>
            <a:r>
              <a:rPr lang="en-US" altLang="zh-CN" sz="3400" u="sng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倘若叮在一处</a:t>
            </a:r>
            <a:r>
              <a:rPr lang="en-US" altLang="zh-CN" sz="3400" u="sng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所得就非常有限</a:t>
            </a:r>
            <a:r>
              <a:rPr lang="en-US" altLang="zh-CN" sz="3400" u="sng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枯燥了。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indent="304800"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专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看文学书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也不好的。先前的文学青年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往往厌恶数学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理化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史地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生物学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以为这些都无足轻重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后来变成连常识也没有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研究文学固然不明白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自己做起文章来也糊涂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所以我希望你们不要放开科学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一味钻在文学里。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32267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41079"/>
            <a:ext cx="11122948" cy="58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3100" dirty="0" smtClean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100" dirty="0" smtClean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材</a:t>
            </a:r>
            <a:r>
              <a:rPr lang="zh-CN" altLang="zh-CN" sz="31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料二</a:t>
            </a:r>
            <a:r>
              <a:rPr lang="en-US" altLang="zh-CN" sz="31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1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如果你坐船周游世界</a:t>
            </a:r>
            <a:r>
              <a:rPr lang="en-US" altLang="zh-CN" sz="31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1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这一趟下来</a:t>
            </a:r>
            <a:r>
              <a:rPr lang="en-US" altLang="zh-CN" sz="31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1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你可以把一本书读上一百遍</a:t>
            </a:r>
            <a:r>
              <a:rPr lang="en-US" altLang="zh-CN" sz="31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1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最终你能背诵下来。</a:t>
            </a:r>
            <a:endParaRPr lang="zh-CN" altLang="zh-CN" sz="31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indent="304800"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31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zh-CN" altLang="zh-CN" sz="31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对</a:t>
            </a:r>
            <a:r>
              <a:rPr lang="zh-CN" altLang="zh-CN" sz="31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此</a:t>
            </a:r>
            <a:r>
              <a:rPr lang="en-US" altLang="zh-CN" sz="31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1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我的回答是</a:t>
            </a:r>
            <a:r>
              <a:rPr lang="en-US" altLang="zh-CN" sz="31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1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是的</a:t>
            </a:r>
            <a:r>
              <a:rPr lang="en-US" altLang="zh-CN" sz="31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1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我愿意读上一百遍</a:t>
            </a:r>
            <a:r>
              <a:rPr lang="en-US" altLang="zh-CN" sz="31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1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我愿意读到能背诵的程度。这有什么关系呢</a:t>
            </a:r>
            <a:r>
              <a:rPr lang="en-US" altLang="zh-CN" sz="31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zh-CN" altLang="zh-CN" sz="31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你不会因为以前见过你的朋友就不愿再见到他们了吧</a:t>
            </a:r>
            <a:r>
              <a:rPr lang="en-US" altLang="zh-CN" sz="31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zh-CN" altLang="zh-CN" sz="31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你不会因为熟悉家中的一切就弃家而去吧</a:t>
            </a:r>
            <a:r>
              <a:rPr lang="en-US" altLang="zh-CN" sz="31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zh-CN" altLang="zh-CN" sz="31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你喜爱的书就像一个朋友</a:t>
            </a:r>
            <a:r>
              <a:rPr lang="en-US" altLang="zh-CN" sz="31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1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就像你的家。你已经见过朋友一百次了</a:t>
            </a:r>
            <a:r>
              <a:rPr lang="en-US" altLang="zh-CN" sz="31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1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可第一百零一次再见面时</a:t>
            </a:r>
            <a:r>
              <a:rPr lang="en-US" altLang="zh-CN" sz="31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1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你还会说</a:t>
            </a:r>
            <a:r>
              <a:rPr lang="en-US" altLang="zh-CN" sz="31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1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真想不到你懂这个</a:t>
            </a:r>
            <a:r>
              <a:rPr lang="en-US" altLang="zh-CN" sz="31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!</a:t>
            </a:r>
            <a:r>
              <a:rPr lang="en-US" altLang="zh-CN" sz="31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1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你每天都回家</a:t>
            </a:r>
            <a:r>
              <a:rPr lang="en-US" altLang="zh-CN" sz="31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1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可不管过了多少年</a:t>
            </a:r>
            <a:r>
              <a:rPr lang="en-US" altLang="zh-CN" sz="31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1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你还会说</a:t>
            </a:r>
            <a:r>
              <a:rPr lang="en-US" altLang="zh-CN" sz="31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31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1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我怎么没注意过</a:t>
            </a:r>
            <a:r>
              <a:rPr lang="en-US" altLang="zh-CN" sz="31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1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灯光照着那个角落</a:t>
            </a:r>
            <a:r>
              <a:rPr lang="en-US" altLang="zh-CN" sz="31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1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光线怎么那么美</a:t>
            </a:r>
            <a:r>
              <a:rPr lang="en-US" altLang="zh-CN" sz="31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!</a:t>
            </a:r>
            <a:r>
              <a:rPr lang="en-US" altLang="zh-CN" sz="31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endParaRPr lang="zh-CN" altLang="zh-CN" sz="31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indent="304800"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31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1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你</a:t>
            </a:r>
            <a:r>
              <a:rPr lang="zh-CN" altLang="zh-CN" sz="31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总能从一本书中发现新东西</a:t>
            </a:r>
            <a:r>
              <a:rPr lang="en-US" altLang="zh-CN" sz="31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1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不管你看过多少遍。</a:t>
            </a:r>
            <a:endParaRPr lang="zh-CN" altLang="zh-CN" sz="31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62351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5"/>
            <a:ext cx="11006455" cy="4967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一、读文段</a:t>
            </a:r>
            <a:r>
              <a:rPr lang="en-US" altLang="zh-CN" sz="32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按要求完成练习。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我深知</a:t>
            </a:r>
            <a:r>
              <a:rPr lang="zh-CN" altLang="zh-CN" sz="3200" u="sng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醉心阅读让我得到了报偿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我的作文常居全班之冠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出口成章更是课外阅读给我的馈赠。我懂得要</a:t>
            </a:r>
            <a:r>
              <a:rPr lang="zh-CN" altLang="zh-CN" sz="3200" u="sng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为此我读过述说家族兴亡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①</a:t>
            </a:r>
            <a:r>
              <a:rPr lang="en-US" altLang="zh-CN" sz="32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shèng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shuāi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的《红楼梦》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也读过官逼民反的《水浒传》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各种书籍像磁石一样吸引着我。我亦明白要</a:t>
            </a:r>
            <a:r>
              <a:rPr lang="zh-CN" altLang="zh-CN" sz="3200" u="sng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令我们受益的不是那些情节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②</a:t>
            </a:r>
            <a:r>
              <a:rPr lang="en-US" altLang="zh-CN" sz="32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fán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suǒ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en-US" altLang="zh-CN" sz="32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、内容荒唐的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③</a:t>
            </a:r>
            <a:r>
              <a:rPr lang="en-US" altLang="zh-CN" sz="32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shū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kān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2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而是那些内容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④</a:t>
            </a:r>
            <a:r>
              <a:rPr lang="en-US" altLang="zh-CN" sz="32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zhì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pǔ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zh-CN" altLang="zh-CN" sz="32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、满带着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⑤</a:t>
            </a:r>
            <a:r>
              <a:rPr lang="en-US" altLang="zh-CN" sz="32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zhēn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qíng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shí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gǎn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2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zh-CN" altLang="zh-CN" sz="32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的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篇章。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5459" y="5848624"/>
            <a:ext cx="88196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n-US" altLang="zh-CN" sz="32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根据语境和拼音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依次正确、规范地书写词语。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301329" y="2437873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盛衰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40007" y="4094144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烦琐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215064" y="4094144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书刊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374555" y="4608839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质朴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188221" y="4608838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真情实感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439947" y="946408"/>
            <a:ext cx="11071968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材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料三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古今中外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积累起来的书浩如烟海。但是书虽多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有永恒价值的却是少数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我们要学会选择。可以把书分为三类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第一类是要精读的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第二类是可以泛读的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第三类是只供翻阅的。我们心里先有了这个数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就可以随着自己的专业选定一些需要的书来读。冰心奶奶也给我们提出了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读书好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多读书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读好书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的建议。</a:t>
            </a:r>
            <a:endParaRPr lang="zh-CN" altLang="en-US" sz="34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25658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966421"/>
            <a:ext cx="863854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材料四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某市小学生课外阅读喜好调查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表</a:t>
            </a:r>
            <a:endParaRPr lang="zh-CN" altLang="en-US" sz="3400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06279" y="1615841"/>
            <a:ext cx="5333284" cy="475908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14357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64233" y="861094"/>
            <a:ext cx="11222967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四则材料都与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有关。材料一告诉我们读书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要</a:t>
            </a: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材料二告诉我们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村料一中画线的句子以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来打比方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许多花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比喻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蜜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比喻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小明想要知道如何选择一本书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应该重点读材料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  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一　　　　　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二　　　　　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三　　　　　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四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66654" y="94640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读书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74772" y="172218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广泛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522068" y="1722188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读书要反复地读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557701" y="2491496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蜜蜂酿蜜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57183" y="3304407"/>
            <a:ext cx="410881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许多不同作家的著作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140460" y="3304406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知识、优点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460310" y="410662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85939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272546" y="4647140"/>
            <a:ext cx="1100645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从材料四的统计表中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我知道了某市小学生课外喜欢读有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文字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图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画</a:t>
            </a:r>
            <a:r>
              <a:rPr lang="en-US" altLang="zh-CN" sz="3400" dirty="0" smtClean="0">
                <a:solidFill>
                  <a:srgbClr val="A46AA6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的书。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选择正确选项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打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“􀳫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0187" y="913757"/>
            <a:ext cx="4330920" cy="3864635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2117626" y="5551458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51785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946408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5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针对材料四调查表中的现象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有以下两种观点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你赞同哪一种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请简要谈谈。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重图轻文符合青少年的阅读心理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重图轻文对青少年的危害较大。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我赞同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因为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              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                                    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33908" y="4242658"/>
            <a:ext cx="49564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43481" y="3966843"/>
            <a:ext cx="9989389" cy="1575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dirty="0" smtClean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                                    </a:t>
            </a:r>
            <a:r>
              <a:rPr lang="zh-CN" altLang="zh-CN" sz="3400" b="1" dirty="0" smtClean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青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少年对图文的兴趣比较大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而图文的方式较为直观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能提高青少年的学习效率。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74437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3" y="861095"/>
            <a:ext cx="10800272" cy="31662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七、习作平台。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臧克家说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读一本好书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像交了一个益友。你读过哪些书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你和书之间发生了哪些故事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请你选出一件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以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我和书的故事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为题写一篇习作。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另纸写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37469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 五年级语文上册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125047" y="5196007"/>
            <a:ext cx="11386868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根据上下文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在横线处填入相应的读书感悟。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填序号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多读书　　　　　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读好书　　　　　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读书好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5459" y="861095"/>
            <a:ext cx="11006455" cy="442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我深知</a:t>
            </a:r>
            <a:r>
              <a:rPr lang="zh-CN" altLang="zh-CN" sz="3200" u="sng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zh-CN" altLang="zh-CN" sz="3200" u="sng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醉心阅读让我得到了报偿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我的作文常居全班之冠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出口成章更是课外阅读给我的馈赠。我懂得要</a:t>
            </a:r>
            <a:r>
              <a:rPr lang="zh-CN" altLang="zh-CN" sz="3200" u="sng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zh-CN" altLang="zh-CN" sz="3200" u="sng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为此我读过述说家族兴亡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①</a:t>
            </a:r>
            <a:r>
              <a:rPr lang="en-US" altLang="zh-CN" sz="32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shèng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shuāi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的《红楼梦》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也读过官逼民反的《水浒传》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各种书籍像磁石一样吸引着我。我亦明白要</a:t>
            </a:r>
            <a:r>
              <a:rPr lang="zh-CN" altLang="zh-CN" sz="3200" u="sng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200" u="sng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令我们受益的不是那些情节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②</a:t>
            </a:r>
            <a:r>
              <a:rPr lang="en-US" altLang="zh-CN" sz="32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fán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suǒ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2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、内容荒唐的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③</a:t>
            </a:r>
            <a:r>
              <a:rPr lang="en-US" altLang="zh-CN" sz="32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shū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kān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而是那些内容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④</a:t>
            </a:r>
            <a:r>
              <a:rPr lang="en-US" altLang="zh-CN" sz="32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zhì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pǔ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、满带着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⑤</a:t>
            </a:r>
            <a:r>
              <a:rPr lang="en-US" altLang="zh-CN" sz="32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zhēn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qíng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shí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smtClean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gǎn</a:t>
            </a: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2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2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的篇章。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404105" y="1389771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916376" y="861094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112211" y="1917165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盛衰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124738" y="2971811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798339" y="3535147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烦琐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217107" y="3499134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书刊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572566" y="4073189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质朴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33428" y="4634598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真情实感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6595" y="861094"/>
            <a:ext cx="10925319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二、根据要求选择。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下列每小题词语中都有一个加点字的读音是错误的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请选出来。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差生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chà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美差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chāi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  C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默而识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zhī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之　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借鉴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jiàn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     (              )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tabLst>
                <a:tab pos="6481445" algn="r"/>
              </a:tabLst>
            </a:pP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读万卷书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juǎn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        B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酵母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jiào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tabLst>
                <a:tab pos="6481445" algn="r"/>
              </a:tabLs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 C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水浒传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zhuàn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            D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投奔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bèn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 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   (               )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976127" y="416502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081478" y="5729290"/>
            <a:ext cx="49564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468636" y="3654166"/>
            <a:ext cx="702469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424566" y="3628288"/>
            <a:ext cx="702469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2335645" y="4388587"/>
            <a:ext cx="702469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424566" y="4414465"/>
            <a:ext cx="702469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2309766" y="5183918"/>
            <a:ext cx="702469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991435" y="5179731"/>
            <a:ext cx="702469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2275261" y="5953371"/>
            <a:ext cx="702469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531161" y="5953371"/>
            <a:ext cx="702469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67003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9727" y="946407"/>
            <a:ext cx="10882187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下列每小题的词语中都有一个错别字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选出有错别字的选项。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斩首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凯歌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草木皆兵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喜有此理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)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述说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可耻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别出心栽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无人问津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)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189056" y="263814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189055" y="340810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99439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946407"/>
            <a:ext cx="10915914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下列句子中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明白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的意思与例句相同的一项是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例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我拿起一本《三国演义》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一知半解地读了起来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居然越看越明白。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这道题他讲得十分明白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我一下就懂了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你有意见就明白提出来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不要背后议论。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他是个明白人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我不用多说他就知道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你只有多思考、多探索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才能明白大自然的奥妙。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263296" y="106660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408271" y="2936298"/>
            <a:ext cx="1017841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412469" y="3739479"/>
            <a:ext cx="1017841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3092627" y="4515507"/>
            <a:ext cx="1017841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2231472" y="5254724"/>
            <a:ext cx="1017841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275775" y="6060094"/>
            <a:ext cx="1017841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13853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21066"/>
            <a:ext cx="10907287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与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心既到矣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眼口岂不到乎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意思不一样的是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心既然已经到了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眼和口难道会不到吗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心既到矣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眼口亦必到矣。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心既然已经到了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眼和口哪能不到呢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心既到矣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眼口不必到矣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728459" y="92639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64650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41080"/>
            <a:ext cx="10933166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5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下列书法作品中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是初唐著名书法家欧阳询的是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228791" y="97188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/>
          </a:p>
        </p:txBody>
      </p:sp>
      <p:pic>
        <p:nvPicPr>
          <p:cNvPr id="9" name="image33.jpeg"/>
          <p:cNvPicPr/>
          <p:nvPr/>
        </p:nvPicPr>
        <p:blipFill rotWithShape="1">
          <a:blip r:embed="rId5"/>
          <a:srcRect r="84161"/>
          <a:stretch/>
        </p:blipFill>
        <p:spPr>
          <a:xfrm>
            <a:off x="590940" y="1936661"/>
            <a:ext cx="2546935" cy="4296245"/>
          </a:xfrm>
          <a:prstGeom prst="rect">
            <a:avLst/>
          </a:prstGeom>
        </p:spPr>
      </p:pic>
      <p:pic>
        <p:nvPicPr>
          <p:cNvPr id="10" name="image33.jpeg"/>
          <p:cNvPicPr/>
          <p:nvPr/>
        </p:nvPicPr>
        <p:blipFill rotWithShape="1">
          <a:blip r:embed="rId5"/>
          <a:srcRect l="81781" r="2229"/>
          <a:stretch/>
        </p:blipFill>
        <p:spPr>
          <a:xfrm>
            <a:off x="8855718" y="1961189"/>
            <a:ext cx="2571410" cy="4296244"/>
          </a:xfrm>
          <a:prstGeom prst="rect">
            <a:avLst/>
          </a:prstGeom>
        </p:spPr>
      </p:pic>
      <p:pic>
        <p:nvPicPr>
          <p:cNvPr id="11" name="image33.jpeg"/>
          <p:cNvPicPr/>
          <p:nvPr/>
        </p:nvPicPr>
        <p:blipFill rotWithShape="1">
          <a:blip r:embed="rId5"/>
          <a:srcRect l="27001" r="56190"/>
          <a:stretch/>
        </p:blipFill>
        <p:spPr>
          <a:xfrm>
            <a:off x="3247974" y="1936663"/>
            <a:ext cx="2702951" cy="4296243"/>
          </a:xfrm>
          <a:prstGeom prst="rect">
            <a:avLst/>
          </a:prstGeom>
        </p:spPr>
      </p:pic>
      <p:pic>
        <p:nvPicPr>
          <p:cNvPr id="12" name="image33.jpeg"/>
          <p:cNvPicPr/>
          <p:nvPr/>
        </p:nvPicPr>
        <p:blipFill rotWithShape="1">
          <a:blip r:embed="rId5"/>
          <a:srcRect l="55103" r="30067"/>
          <a:stretch/>
        </p:blipFill>
        <p:spPr>
          <a:xfrm>
            <a:off x="6190886" y="1936662"/>
            <a:ext cx="2384707" cy="429624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98698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5"/>
            <a:ext cx="10881408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6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下列选项中属于找书方法的有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          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多选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从别人推荐的书目中找书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读</a:t>
            </a: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从自己感兴趣的题材中找书读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从感兴趣的作家、作品中找书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读</a:t>
            </a: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读各种不同题材、体裁的书籍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043312" y="946407"/>
            <a:ext cx="141737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ABCD</a:t>
            </a:r>
            <a:endParaRPr lang="zh-CN" altLang="en-US" sz="3400" b="1" dirty="0">
              <a:solidFill>
                <a:srgbClr val="E72582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14263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</TotalTime>
  <Words>2104</Words>
  <Application>Microsoft Office PowerPoint</Application>
  <PresentationFormat>宽屏</PresentationFormat>
  <Paragraphs>209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44" baseType="lpstr">
      <vt:lpstr>方正大标宋_GBK</vt:lpstr>
      <vt:lpstr>Wingdings</vt:lpstr>
      <vt:lpstr>方正仿宋_GBK</vt:lpstr>
      <vt:lpstr>方正楷体_GBK</vt:lpstr>
      <vt:lpstr>方正大标宋简体</vt:lpstr>
      <vt:lpstr>方正隶变_GBK</vt:lpstr>
      <vt:lpstr>NEU-HZ</vt:lpstr>
      <vt:lpstr>Arial</vt:lpstr>
      <vt:lpstr>NEU-XT</vt:lpstr>
      <vt:lpstr>方正小标宋_GBK</vt:lpstr>
      <vt:lpstr>楷体</vt:lpstr>
      <vt:lpstr>Times New Roman</vt:lpstr>
      <vt:lpstr>微软雅黑</vt:lpstr>
      <vt:lpstr>NEU-BZ</vt:lpstr>
      <vt:lpstr>方正书宋_GBK</vt:lpstr>
      <vt:lpstr>汉仪雅酷黑 95W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261</cp:revision>
  <dcterms:created xsi:type="dcterms:W3CDTF">2019-06-19T02:08:00Z</dcterms:created>
  <dcterms:modified xsi:type="dcterms:W3CDTF">2025-09-20T03:26:31Z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