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8" r:id="rId5"/>
    <p:sldId id="513" r:id="rId6"/>
    <p:sldId id="519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NEU-XT" panose="02020503000000020003" pitchFamily="18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华文宋体" panose="02010600040101010101" pitchFamily="2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大标宋_GBK" panose="03000509000000000000" pitchFamily="65" charset="-122"/>
      <p:regular r:id="rId24"/>
    </p:embeddedFont>
    <p:embeddedFont>
      <p:font typeface="方正大标宋简体" panose="02000000000000000000" pitchFamily="2" charset="-122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62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我的“长生果”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0DFEFB-B786-4F57-8C17-32CB0CD47497}"/>
              </a:ext>
            </a:extLst>
          </p:cNvPr>
          <p:cNvSpPr/>
          <p:nvPr/>
        </p:nvSpPr>
        <p:spPr>
          <a:xfrm>
            <a:off x="505460" y="861095"/>
            <a:ext cx="11006454" cy="3087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一、下列加点字的读音有误的一项是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馈赠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kuì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差事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chāi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书籍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jí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酵母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xiào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借鉴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投奔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bèn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D.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报偿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chánɡ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磁石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cí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E45E93-F799-4FD0-A02F-D2561ECC0F86}"/>
              </a:ext>
            </a:extLst>
          </p:cNvPr>
          <p:cNvSpPr/>
          <p:nvPr/>
        </p:nvSpPr>
        <p:spPr>
          <a:xfrm>
            <a:off x="8464343" y="1249292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4F9152-C8CB-48A2-A215-6333DB688854}"/>
              </a:ext>
            </a:extLst>
          </p:cNvPr>
          <p:cNvSpPr txBox="1"/>
          <p:nvPr/>
        </p:nvSpPr>
        <p:spPr>
          <a:xfrm>
            <a:off x="1286341" y="248505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456899-7C12-4041-AB41-382C6153A1AE}"/>
              </a:ext>
            </a:extLst>
          </p:cNvPr>
          <p:cNvSpPr txBox="1"/>
          <p:nvPr/>
        </p:nvSpPr>
        <p:spPr>
          <a:xfrm>
            <a:off x="2942612" y="25175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AB37C25-BDB9-4E50-914C-6CC48DE74582}"/>
              </a:ext>
            </a:extLst>
          </p:cNvPr>
          <p:cNvSpPr txBox="1"/>
          <p:nvPr/>
        </p:nvSpPr>
        <p:spPr>
          <a:xfrm>
            <a:off x="6876028" y="249166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E6CE4B-796C-429B-894F-4BB04E7CA59F}"/>
              </a:ext>
            </a:extLst>
          </p:cNvPr>
          <p:cNvSpPr txBox="1"/>
          <p:nvPr/>
        </p:nvSpPr>
        <p:spPr>
          <a:xfrm>
            <a:off x="8181064" y="25175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14E1EF-31C1-4630-9416-BB7DAAC8AA6B}"/>
              </a:ext>
            </a:extLst>
          </p:cNvPr>
          <p:cNvSpPr txBox="1"/>
          <p:nvPr/>
        </p:nvSpPr>
        <p:spPr>
          <a:xfrm>
            <a:off x="1251833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D518C04-E39A-4D2A-96A9-89327A2095C5}"/>
              </a:ext>
            </a:extLst>
          </p:cNvPr>
          <p:cNvSpPr txBox="1"/>
          <p:nvPr/>
        </p:nvSpPr>
        <p:spPr>
          <a:xfrm>
            <a:off x="3451571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0996D75-5DF0-4D31-9AC1-D9F1E1FD5451}"/>
              </a:ext>
            </a:extLst>
          </p:cNvPr>
          <p:cNvSpPr txBox="1"/>
          <p:nvPr/>
        </p:nvSpPr>
        <p:spPr>
          <a:xfrm>
            <a:off x="6945269" y="35502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27C45C-DBE5-4D4D-8535-BCC3033A633F}"/>
              </a:ext>
            </a:extLst>
          </p:cNvPr>
          <p:cNvSpPr txBox="1"/>
          <p:nvPr/>
        </p:nvSpPr>
        <p:spPr>
          <a:xfrm>
            <a:off x="9228591" y="35263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6AD676-A68D-4BF0-B923-BC3C4BD8F896}"/>
              </a:ext>
            </a:extLst>
          </p:cNvPr>
          <p:cNvSpPr/>
          <p:nvPr/>
        </p:nvSpPr>
        <p:spPr>
          <a:xfrm>
            <a:off x="422693" y="861095"/>
            <a:ext cx="11089221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二、将下列词语补充完整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并选词填空。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流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溢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想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翩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囫囵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)      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千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endParaRPr lang="en-US" altLang="zh-CN" sz="34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别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)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</a:t>
            </a:r>
            <a:r>
              <a:rPr lang="en-US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大显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这些电视剧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的情节使人感到乏味。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体育是你的强项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运动会上你可以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为班级增光。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C223EC3-00B3-4CA9-88D4-A6FC1BA6330B}"/>
              </a:ext>
            </a:extLst>
          </p:cNvPr>
          <p:cNvSpPr/>
          <p:nvPr/>
        </p:nvSpPr>
        <p:spPr>
          <a:xfrm>
            <a:off x="1819871" y="18186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430CCA0-80FC-4A0B-819D-C11B73498C59}"/>
              </a:ext>
            </a:extLst>
          </p:cNvPr>
          <p:cNvSpPr/>
          <p:nvPr/>
        </p:nvSpPr>
        <p:spPr>
          <a:xfrm>
            <a:off x="2231472" y="26067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ED82DBD-3D1A-40E8-9AF3-0F34B6F055F4}"/>
              </a:ext>
            </a:extLst>
          </p:cNvPr>
          <p:cNvSpPr/>
          <p:nvPr/>
        </p:nvSpPr>
        <p:spPr>
          <a:xfrm>
            <a:off x="3837732" y="18186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4D2647E-81E7-43AC-8E68-7D60CE6D56A5}"/>
              </a:ext>
            </a:extLst>
          </p:cNvPr>
          <p:cNvSpPr/>
          <p:nvPr/>
        </p:nvSpPr>
        <p:spPr>
          <a:xfrm>
            <a:off x="3837732" y="26067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78DCE06-123C-463A-A880-76F64CFC814D}"/>
              </a:ext>
            </a:extLst>
          </p:cNvPr>
          <p:cNvSpPr/>
          <p:nvPr/>
        </p:nvSpPr>
        <p:spPr>
          <a:xfrm>
            <a:off x="1824573" y="33279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72A9277-CDEC-499E-8266-750357AEF7B0}"/>
              </a:ext>
            </a:extLst>
          </p:cNvPr>
          <p:cNvSpPr/>
          <p:nvPr/>
        </p:nvSpPr>
        <p:spPr>
          <a:xfrm>
            <a:off x="3527390" y="33917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E4589DA-8FEE-4904-9E7C-E9D48ABB88D0}"/>
              </a:ext>
            </a:extLst>
          </p:cNvPr>
          <p:cNvSpPr/>
          <p:nvPr/>
        </p:nvSpPr>
        <p:spPr>
          <a:xfrm>
            <a:off x="6544783" y="18186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AC1595F-1A6F-4EDB-B49A-0FAFE0A5EEA3}"/>
              </a:ext>
            </a:extLst>
          </p:cNvPr>
          <p:cNvSpPr/>
          <p:nvPr/>
        </p:nvSpPr>
        <p:spPr>
          <a:xfrm>
            <a:off x="7054140" y="26067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0AA2012-68E6-49E5-8B90-79A6B330F453}"/>
              </a:ext>
            </a:extLst>
          </p:cNvPr>
          <p:cNvSpPr/>
          <p:nvPr/>
        </p:nvSpPr>
        <p:spPr>
          <a:xfrm>
            <a:off x="7427663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CF063BF-C529-4CFF-B108-49F274A53183}"/>
              </a:ext>
            </a:extLst>
          </p:cNvPr>
          <p:cNvSpPr/>
          <p:nvPr/>
        </p:nvSpPr>
        <p:spPr>
          <a:xfrm>
            <a:off x="8583809" y="18186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5E21493-208C-45D2-9441-E1EA08AE49ED}"/>
              </a:ext>
            </a:extLst>
          </p:cNvPr>
          <p:cNvSpPr/>
          <p:nvPr/>
        </p:nvSpPr>
        <p:spPr>
          <a:xfrm>
            <a:off x="8972685" y="26067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B6FB11B-7064-4C54-8BBA-A47C2404DC32}"/>
              </a:ext>
            </a:extLst>
          </p:cNvPr>
          <p:cNvSpPr/>
          <p:nvPr/>
        </p:nvSpPr>
        <p:spPr>
          <a:xfrm>
            <a:off x="9139884" y="33917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F65DCE1-2758-4898-B1EC-4B17C9CE0A84}"/>
              </a:ext>
            </a:extLst>
          </p:cNvPr>
          <p:cNvSpPr/>
          <p:nvPr/>
        </p:nvSpPr>
        <p:spPr>
          <a:xfrm>
            <a:off x="3594549" y="41767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B55F9AB-4B27-4826-A11D-0237F37BB86E}"/>
              </a:ext>
            </a:extLst>
          </p:cNvPr>
          <p:cNvSpPr/>
          <p:nvPr/>
        </p:nvSpPr>
        <p:spPr>
          <a:xfrm>
            <a:off x="7571326" y="49679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1491276-5EE9-42EE-B864-B7FB951FE967}"/>
              </a:ext>
            </a:extLst>
          </p:cNvPr>
          <p:cNvSpPr/>
          <p:nvPr/>
        </p:nvSpPr>
        <p:spPr>
          <a:xfrm>
            <a:off x="505460" y="946406"/>
            <a:ext cx="10182668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三、按要求写句子。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书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被人们称为人类文明的</a:t>
            </a:r>
            <a:r>
              <a:rPr lang="en-US" altLang="zh-CN" sz="34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长生果</a:t>
            </a:r>
            <a:r>
              <a:rPr lang="en-US" altLang="zh-CN" sz="340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这句话将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比作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形象地表明了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仿写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63D095A-024A-4980-B6A8-52BAA227B739}"/>
              </a:ext>
            </a:extLst>
          </p:cNvPr>
          <p:cNvSpPr/>
          <p:nvPr/>
        </p:nvSpPr>
        <p:spPr>
          <a:xfrm>
            <a:off x="3240865" y="26074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7E66A5C-7549-45FC-AF8B-265EAF19EE35}"/>
              </a:ext>
            </a:extLst>
          </p:cNvPr>
          <p:cNvSpPr/>
          <p:nvPr/>
        </p:nvSpPr>
        <p:spPr>
          <a:xfrm>
            <a:off x="5703325" y="260740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长生果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E3CCFA1-E945-40E5-B06A-A8D1DA9B83CF}"/>
              </a:ext>
            </a:extLst>
          </p:cNvPr>
          <p:cNvSpPr/>
          <p:nvPr/>
        </p:nvSpPr>
        <p:spPr>
          <a:xfrm>
            <a:off x="1199188" y="33513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1FE9337-4D33-4B2F-A4E5-B0CB67619756}"/>
              </a:ext>
            </a:extLst>
          </p:cNvPr>
          <p:cNvSpPr/>
          <p:nvPr/>
        </p:nvSpPr>
        <p:spPr>
          <a:xfrm>
            <a:off x="3668061" y="335136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人类文明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55EDCB4-3517-4DC6-AC7D-FAF7C9F21FAA}"/>
              </a:ext>
            </a:extLst>
          </p:cNvPr>
          <p:cNvSpPr/>
          <p:nvPr/>
        </p:nvSpPr>
        <p:spPr>
          <a:xfrm>
            <a:off x="2426104" y="4117661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开启智慧大门的钥匙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072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1491276-5EE9-42EE-B864-B7FB951FE967}"/>
              </a:ext>
            </a:extLst>
          </p:cNvPr>
          <p:cNvSpPr/>
          <p:nvPr/>
        </p:nvSpPr>
        <p:spPr>
          <a:xfrm>
            <a:off x="505460" y="946406"/>
            <a:ext cx="11006454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在记忆中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少年时代的读书生活恰似一幅流光溢彩的画页</a:t>
            </a:r>
            <a:r>
              <a:rPr lang="en-US" altLang="zh-CN" sz="340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也似一阕跳跃着欢快音符的乐章。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作者把少年时代的读书生活比作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表达了作者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的情感。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我的读书生活恰似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也似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仿写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F0E5BD-7588-45B2-BB91-F7A30088815C}"/>
              </a:ext>
            </a:extLst>
          </p:cNvPr>
          <p:cNvSpPr/>
          <p:nvPr/>
        </p:nvSpPr>
        <p:spPr>
          <a:xfrm>
            <a:off x="7370570" y="26122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画页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6CE2CD7-E65D-462F-B292-D50F2AAB472A}"/>
              </a:ext>
            </a:extLst>
          </p:cNvPr>
          <p:cNvSpPr/>
          <p:nvPr/>
        </p:nvSpPr>
        <p:spPr>
          <a:xfrm>
            <a:off x="9441242" y="25863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乐章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62D8FC1-8A98-4853-8592-BE9F0C42CDDF}"/>
              </a:ext>
            </a:extLst>
          </p:cNvPr>
          <p:cNvSpPr/>
          <p:nvPr/>
        </p:nvSpPr>
        <p:spPr>
          <a:xfrm>
            <a:off x="3179716" y="33599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欢快、愉悦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E53CA0D-6465-4FA4-9D0B-05C3ED3A68C8}"/>
              </a:ext>
            </a:extLst>
          </p:cNvPr>
          <p:cNvSpPr/>
          <p:nvPr/>
        </p:nvSpPr>
        <p:spPr>
          <a:xfrm>
            <a:off x="4896408" y="4140527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一首美妙动人的歌曲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C38BC9-9EFC-413C-BEC2-893EB21FE3D0}"/>
              </a:ext>
            </a:extLst>
          </p:cNvPr>
          <p:cNvSpPr/>
          <p:nvPr/>
        </p:nvSpPr>
        <p:spPr>
          <a:xfrm>
            <a:off x="1183900" y="4888251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一杯芳香四溢的花茶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1491276-5EE9-42EE-B864-B7FB951FE967}"/>
              </a:ext>
            </a:extLst>
          </p:cNvPr>
          <p:cNvSpPr/>
          <p:nvPr/>
        </p:nvSpPr>
        <p:spPr>
          <a:xfrm>
            <a:off x="505460" y="946406"/>
            <a:ext cx="11006454" cy="23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四、根据课文内容填空。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本文作者因读书扩展了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因做读书笔记锻炼了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增强了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C5F777A-900E-40F7-854D-263FEAFBFB1C}"/>
              </a:ext>
            </a:extLst>
          </p:cNvPr>
          <p:cNvSpPr/>
          <p:nvPr/>
        </p:nvSpPr>
        <p:spPr>
          <a:xfrm>
            <a:off x="6220910" y="182257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想象力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87803EC-46C7-49B9-B8CE-60919DDF3D5B}"/>
              </a:ext>
            </a:extLst>
          </p:cNvPr>
          <p:cNvSpPr/>
          <p:nvPr/>
        </p:nvSpPr>
        <p:spPr>
          <a:xfrm>
            <a:off x="1890449" y="261226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记忆力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964FD8-A9B3-4E71-B0A8-F971B8E789E2}"/>
              </a:ext>
            </a:extLst>
          </p:cNvPr>
          <p:cNvSpPr/>
          <p:nvPr/>
        </p:nvSpPr>
        <p:spPr>
          <a:xfrm>
            <a:off x="5954823" y="261226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理解力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628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467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方正大标宋_GBK</vt:lpstr>
      <vt:lpstr>微软雅黑</vt:lpstr>
      <vt:lpstr>NEU-XT</vt:lpstr>
      <vt:lpstr>华文宋体</vt:lpstr>
      <vt:lpstr>Arial</vt:lpstr>
      <vt:lpstr>Wingdings</vt:lpstr>
      <vt:lpstr>方正黑体_GBK</vt:lpstr>
      <vt:lpstr>方正隶变_GBK</vt:lpstr>
      <vt:lpstr>NEU-HZ</vt:lpstr>
      <vt:lpstr>NEU-BZ</vt:lpstr>
      <vt:lpstr>方正书宋_GBK</vt:lpstr>
      <vt:lpstr>方正小标宋_GBK</vt:lpstr>
      <vt:lpstr>方正楷体_GBK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2025-11-21T02:02:25Z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