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8" r:id="rId6"/>
    <p:sldId id="519" r:id="rId7"/>
    <p:sldId id="514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NEU-XT" panose="02020503000000020003" pitchFamily="18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华文宋体" panose="02010600040101010101" pitchFamily="2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  <p:embeddedFont>
      <p:font typeface="方正大标宋简体" panose="02000000000000000000" pitchFamily="2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58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古人谈读书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3C9F97-DB10-489E-B474-9E83719E7E81}"/>
              </a:ext>
            </a:extLst>
          </p:cNvPr>
          <p:cNvSpPr/>
          <p:nvPr/>
        </p:nvSpPr>
        <p:spPr>
          <a:xfrm>
            <a:off x="505460" y="946407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2C9D6E9-9BF4-4BFA-8FC9-2CA7F5788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10" y="1727245"/>
            <a:ext cx="11271834" cy="25017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00A073E-CAF8-48A5-BCAD-E7C32D305D5B}"/>
              </a:ext>
            </a:extLst>
          </p:cNvPr>
          <p:cNvSpPr/>
          <p:nvPr/>
        </p:nvSpPr>
        <p:spPr>
          <a:xfrm>
            <a:off x="759965" y="2362590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耻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F33E4E-3901-4DE1-A140-48D466212F2C}"/>
              </a:ext>
            </a:extLst>
          </p:cNvPr>
          <p:cNvSpPr/>
          <p:nvPr/>
        </p:nvSpPr>
        <p:spPr>
          <a:xfrm>
            <a:off x="3880747" y="232808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岂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敢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622980-715E-4FB5-AD09-42566A3DE11E}"/>
              </a:ext>
            </a:extLst>
          </p:cNvPr>
          <p:cNvSpPr/>
          <p:nvPr/>
        </p:nvSpPr>
        <p:spPr>
          <a:xfrm>
            <a:off x="6951835" y="2328084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背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诵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6F678D5-E7E4-4793-9FAC-6B4942C88719}"/>
              </a:ext>
            </a:extLst>
          </p:cNvPr>
          <p:cNvSpPr/>
          <p:nvPr/>
        </p:nvSpPr>
        <p:spPr>
          <a:xfrm>
            <a:off x="10100392" y="232808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诵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4C9ED25-7E54-4DAD-8ACE-9AEC67A8F231}"/>
              </a:ext>
            </a:extLst>
          </p:cNvPr>
          <p:cNvSpPr/>
          <p:nvPr/>
        </p:nvSpPr>
        <p:spPr>
          <a:xfrm>
            <a:off x="621942" y="3572081"/>
            <a:ext cx="2717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 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耻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下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问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AB226F-65FC-4603-A080-F4164018F170}"/>
              </a:ext>
            </a:extLst>
          </p:cNvPr>
          <p:cNvSpPr/>
          <p:nvPr/>
        </p:nvSpPr>
        <p:spPr>
          <a:xfrm>
            <a:off x="4981752" y="3599649"/>
            <a:ext cx="26196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诲 人 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倦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9B36B81-C6E7-40C7-87A9-9E6EFD317158}"/>
              </a:ext>
            </a:extLst>
          </p:cNvPr>
          <p:cNvSpPr/>
          <p:nvPr/>
        </p:nvSpPr>
        <p:spPr>
          <a:xfrm>
            <a:off x="9197293" y="3572080"/>
            <a:ext cx="19864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谓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79BE2D-65CC-4508-AE96-9A4E2E3E99ED}"/>
              </a:ext>
            </a:extLst>
          </p:cNvPr>
          <p:cNvSpPr/>
          <p:nvPr/>
        </p:nvSpPr>
        <p:spPr>
          <a:xfrm>
            <a:off x="505460" y="861094"/>
            <a:ext cx="1100645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A1D4A7F-87A9-4058-8C17-AB23DB4E9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36" y="2056111"/>
            <a:ext cx="11257379" cy="136957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7748D4F-4DB3-4B5A-842B-40F9A9969FC7}"/>
              </a:ext>
            </a:extLst>
          </p:cNvPr>
          <p:cNvSpPr/>
          <p:nvPr/>
        </p:nvSpPr>
        <p:spPr>
          <a:xfrm>
            <a:off x="1324717" y="214413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背诵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548FD59-5A17-429B-82EF-859C939E5B07}"/>
              </a:ext>
            </a:extLst>
          </p:cNvPr>
          <p:cNvSpPr/>
          <p:nvPr/>
        </p:nvSpPr>
        <p:spPr>
          <a:xfrm>
            <a:off x="1289918" y="284770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水桶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69D862-ACD7-4766-A8B4-56C44753F4C1}"/>
              </a:ext>
            </a:extLst>
          </p:cNvPr>
          <p:cNvSpPr/>
          <p:nvPr/>
        </p:nvSpPr>
        <p:spPr>
          <a:xfrm>
            <a:off x="4203074" y="214790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无谓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378085-653C-465D-A70B-8E6E29876022}"/>
              </a:ext>
            </a:extLst>
          </p:cNvPr>
          <p:cNvSpPr/>
          <p:nvPr/>
        </p:nvSpPr>
        <p:spPr>
          <a:xfrm>
            <a:off x="4203074" y="286164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渭河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71ADDF-920C-4629-81B2-B7C149BC6A04}"/>
              </a:ext>
            </a:extLst>
          </p:cNvPr>
          <p:cNvSpPr/>
          <p:nvPr/>
        </p:nvSpPr>
        <p:spPr>
          <a:xfrm>
            <a:off x="7092923" y="214790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教诲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181B377-8907-4488-A2A8-6D4A011876E5}"/>
              </a:ext>
            </a:extLst>
          </p:cNvPr>
          <p:cNvSpPr/>
          <p:nvPr/>
        </p:nvSpPr>
        <p:spPr>
          <a:xfrm>
            <a:off x="7092923" y="278679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大海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4119BD9-A167-47F8-A749-C43565B0F4B8}"/>
              </a:ext>
            </a:extLst>
          </p:cNvPr>
          <p:cNvSpPr/>
          <p:nvPr/>
        </p:nvSpPr>
        <p:spPr>
          <a:xfrm>
            <a:off x="10006079" y="217654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耻辱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5CACB65-74E1-48E2-B688-2E689EC32639}"/>
              </a:ext>
            </a:extLst>
          </p:cNvPr>
          <p:cNvSpPr/>
          <p:nvPr/>
        </p:nvSpPr>
        <p:spPr>
          <a:xfrm>
            <a:off x="10077662" y="280111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职责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9425FC-D365-45A5-A453-B867A29AEF1F}"/>
              </a:ext>
            </a:extLst>
          </p:cNvPr>
          <p:cNvSpPr/>
          <p:nvPr/>
        </p:nvSpPr>
        <p:spPr>
          <a:xfrm>
            <a:off x="577969" y="861094"/>
            <a:ext cx="11205714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三、给下面加点的字词选择正确的解释。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不耻下问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耻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感到羞辱的事。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以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为耻。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羞愧。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方位词。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处于低处的。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地位低、学问不如自己的人。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8692CDF-B97B-4971-831F-3C9DEB30EE94}"/>
              </a:ext>
            </a:extLst>
          </p:cNvPr>
          <p:cNvSpPr/>
          <p:nvPr/>
        </p:nvSpPr>
        <p:spPr>
          <a:xfrm>
            <a:off x="1636437" y="24896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CDAE2C-5CDA-4E76-9605-572AB8266783}"/>
              </a:ext>
            </a:extLst>
          </p:cNvPr>
          <p:cNvSpPr/>
          <p:nvPr/>
        </p:nvSpPr>
        <p:spPr>
          <a:xfrm>
            <a:off x="1636437" y="330526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52DCA2-DD03-400D-82DE-534B6F7A47DD}"/>
              </a:ext>
            </a:extLst>
          </p:cNvPr>
          <p:cNvSpPr txBox="1"/>
          <p:nvPr/>
        </p:nvSpPr>
        <p:spPr>
          <a:xfrm>
            <a:off x="1254209" y="19856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AED833-DE08-41A7-85DD-3DE283CBDE3F}"/>
              </a:ext>
            </a:extLst>
          </p:cNvPr>
          <p:cNvSpPr txBox="1"/>
          <p:nvPr/>
        </p:nvSpPr>
        <p:spPr>
          <a:xfrm>
            <a:off x="1640452" y="19933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9425FC-D365-45A5-A453-B867A29AEF1F}"/>
              </a:ext>
            </a:extLst>
          </p:cNvPr>
          <p:cNvSpPr/>
          <p:nvPr/>
        </p:nvSpPr>
        <p:spPr>
          <a:xfrm>
            <a:off x="577969" y="861094"/>
            <a:ext cx="10933945" cy="445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学而不厌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诲人不倦。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厌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讨厌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厌恶。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满足。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茂盛的样子。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诲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教诲。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教导的话。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心不在此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则眼不看仔细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心眼既不专一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却只漫浪诵读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决不能记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记亦不能久也。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漫浪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放纵。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随意。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不受限制。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D2693A-DA3F-4EA3-A621-85835EE4C656}"/>
              </a:ext>
            </a:extLst>
          </p:cNvPr>
          <p:cNvSpPr txBox="1"/>
          <p:nvPr/>
        </p:nvSpPr>
        <p:spPr>
          <a:xfrm>
            <a:off x="2079972" y="12236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EF780D-1B0C-4BF8-A808-7622A0750DE9}"/>
              </a:ext>
            </a:extLst>
          </p:cNvPr>
          <p:cNvSpPr txBox="1"/>
          <p:nvPr/>
        </p:nvSpPr>
        <p:spPr>
          <a:xfrm>
            <a:off x="2597555" y="124369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03F1F1-5B77-48D2-833D-449554BBD78C}"/>
              </a:ext>
            </a:extLst>
          </p:cNvPr>
          <p:cNvSpPr txBox="1"/>
          <p:nvPr/>
        </p:nvSpPr>
        <p:spPr>
          <a:xfrm>
            <a:off x="8515277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CFEAB8-FFE6-4235-9707-FAB50E414F98}"/>
              </a:ext>
            </a:extLst>
          </p:cNvPr>
          <p:cNvSpPr txBox="1"/>
          <p:nvPr/>
        </p:nvSpPr>
        <p:spPr>
          <a:xfrm>
            <a:off x="8939020" y="34490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DA1CF6-2B2C-4879-8767-7D0ACF8F5026}"/>
              </a:ext>
            </a:extLst>
          </p:cNvPr>
          <p:cNvSpPr/>
          <p:nvPr/>
        </p:nvSpPr>
        <p:spPr>
          <a:xfrm>
            <a:off x="1636437" y="176626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B9F1E99-4856-4A9E-90DE-E486821595BD}"/>
              </a:ext>
            </a:extLst>
          </p:cNvPr>
          <p:cNvSpPr/>
          <p:nvPr/>
        </p:nvSpPr>
        <p:spPr>
          <a:xfrm>
            <a:off x="1636436" y="2501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D49276-3DB5-48B1-AEB3-3B7E614484DD}"/>
              </a:ext>
            </a:extLst>
          </p:cNvPr>
          <p:cNvSpPr/>
          <p:nvPr/>
        </p:nvSpPr>
        <p:spPr>
          <a:xfrm>
            <a:off x="2079972" y="46745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888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9425FC-D365-45A5-A453-B867A29AEF1F}"/>
              </a:ext>
            </a:extLst>
          </p:cNvPr>
          <p:cNvSpPr/>
          <p:nvPr/>
        </p:nvSpPr>
        <p:spPr>
          <a:xfrm>
            <a:off x="577969" y="861094"/>
            <a:ext cx="10933945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余尝谓读书有三到。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谓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告诉。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称呼。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0D39C5-9D66-436E-B71A-DBE89B03B43A}"/>
              </a:ext>
            </a:extLst>
          </p:cNvPr>
          <p:cNvSpPr txBox="1"/>
          <p:nvPr/>
        </p:nvSpPr>
        <p:spPr>
          <a:xfrm>
            <a:off x="1709035" y="12389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BD2DDA-9A30-4902-BA77-C3D39D9751E1}"/>
              </a:ext>
            </a:extLst>
          </p:cNvPr>
          <p:cNvSpPr/>
          <p:nvPr/>
        </p:nvSpPr>
        <p:spPr>
          <a:xfrm>
            <a:off x="1762751" y="17717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092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8D364B-DB36-420C-81F0-39A08AF090FE}"/>
              </a:ext>
            </a:extLst>
          </p:cNvPr>
          <p:cNvSpPr/>
          <p:nvPr/>
        </p:nvSpPr>
        <p:spPr>
          <a:xfrm>
            <a:off x="569343" y="821066"/>
            <a:ext cx="10558732" cy="4727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四、读课文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本文由两则文言文组成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记录了古人有关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的言论。第一则选自《论语》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。第二则中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朱熹提出读书有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三到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心到、眼到、口到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读书、学习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读书要勤学好问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不能不懂装懂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D76C33-9DC0-4696-96B9-2C9AEE1314AA}"/>
              </a:ext>
            </a:extLst>
          </p:cNvPr>
          <p:cNvSpPr/>
          <p:nvPr/>
        </p:nvSpPr>
        <p:spPr>
          <a:xfrm>
            <a:off x="9382872" y="1699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101439-7073-409A-9FC8-CEAE5368ED4D}"/>
              </a:ext>
            </a:extLst>
          </p:cNvPr>
          <p:cNvSpPr/>
          <p:nvPr/>
        </p:nvSpPr>
        <p:spPr>
          <a:xfrm>
            <a:off x="8045779" y="24742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7A8439-4679-4D13-9FC7-A6DEE3458F60}"/>
              </a:ext>
            </a:extLst>
          </p:cNvPr>
          <p:cNvSpPr/>
          <p:nvPr/>
        </p:nvSpPr>
        <p:spPr>
          <a:xfrm>
            <a:off x="7217643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362</Words>
  <Application>Microsoft Office PowerPoint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方正大标宋_GBK</vt:lpstr>
      <vt:lpstr>微软雅黑</vt:lpstr>
      <vt:lpstr>NEU-XT</vt:lpstr>
      <vt:lpstr>华文宋体</vt:lpstr>
      <vt:lpstr>Arial</vt:lpstr>
      <vt:lpstr>Wingdings</vt:lpstr>
      <vt:lpstr>方正黑体_GBK</vt:lpstr>
      <vt:lpstr>方正隶变_GBK</vt:lpstr>
      <vt:lpstr>NEU-HZ</vt:lpstr>
      <vt:lpstr>NEU-BZ</vt:lpstr>
      <vt:lpstr>方正书宋_GBK</vt:lpstr>
      <vt:lpstr>方正小标宋_GBK</vt:lpstr>
      <vt:lpstr>方正楷体_GBK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2025-11-21T01:07:37Z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