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3" r:id="rId8"/>
    <p:sldId id="544" r:id="rId9"/>
    <p:sldId id="545" r:id="rId10"/>
    <p:sldId id="546" r:id="rId11"/>
    <p:sldId id="551" r:id="rId12"/>
    <p:sldId id="552" r:id="rId13"/>
    <p:sldId id="548" r:id="rId14"/>
    <p:sldId id="549" r:id="rId15"/>
    <p:sldId id="550" r:id="rId16"/>
    <p:sldId id="498" r:id="rId17"/>
    <p:sldId id="427" r:id="rId18"/>
  </p:sldIdLst>
  <p:sldSz cx="12192000" cy="6858000"/>
  <p:notesSz cx="6858000" cy="9144000"/>
  <p:embeddedFontLst>
    <p:embeddedFont>
      <p:font typeface="华文宋体" pitchFamily="2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大标宋_GBK" charset="-122"/>
      <p:regular r:id="rId24"/>
    </p:embeddedFont>
    <p:embeddedFont>
      <p:font typeface="方正仿宋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方正隶变_GBK" charset="-122"/>
      <p:regular r:id="rId32"/>
    </p:embeddedFont>
    <p:embeddedFont>
      <p:font typeface="微软雅黑" pitchFamily="34" charset="-122"/>
      <p:regular r:id="rId33"/>
      <p:bold r:id="rId34"/>
    </p:embeddedFont>
    <p:embeddedFont>
      <p:font typeface="方正小标宋_GBK" pitchFamily="65" charset="-122"/>
      <p:regular r:id="rId35"/>
    </p:embeddedFont>
    <p:embeddedFont>
      <p:font typeface="方正书宋_GBK" pitchFamily="65" charset="-122"/>
      <p:regular r:id="rId36"/>
    </p:embeddedFont>
    <p:embeddedFont>
      <p:font typeface="NEU-HZ" pitchFamily="2" charset="-122"/>
      <p:regular r:id="rId37"/>
      <p:italic r:id="rId38"/>
    </p:embeddedFont>
    <p:embeddedFont>
      <p:font typeface="方正黑体_GBK" pitchFamily="65" charset="-122"/>
      <p:regular r:id="rId39"/>
    </p:embeddedFont>
    <p:embeddedFont>
      <p:font typeface="方正大标宋简体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少年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中国说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节选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zh-CN" sz="6000" b="1" dirty="0">
              <a:latin typeface="方正大标宋_GBK" charset="-122"/>
              <a:ea typeface="方正大标宋_GBK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58240"/>
            <a:ext cx="10869335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下面关于选文第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自然段的说法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中国少年和少年中国两者之间有着密切联系。少年中国是作者的理想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中国少年是实现理想的希望。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两个感叹句运用了对偶的修辞手法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增强了感染力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读后使人心潮澎湃。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这两句话通过间接抒情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表达了作者对少年中国与天齐寿的祝福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以及对中国少年与国家共命运的呼唤。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朗读时要读得高亢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充满力量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与国无疆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尾音拉长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表示意犹未尽之意。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9932" y="9519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读一读第一自然段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完成下面的思维导图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6418" y="2211660"/>
            <a:ext cx="11175496" cy="2703745"/>
            <a:chOff x="712301" y="2222325"/>
            <a:chExt cx="11175496" cy="270374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301" y="2222325"/>
              <a:ext cx="5692939" cy="2703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"/>
            <a:stretch/>
          </p:blipFill>
          <p:spPr bwMode="auto">
            <a:xfrm>
              <a:off x="6105053" y="2222325"/>
              <a:ext cx="5782744" cy="2693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2140942" y="3187052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红日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0740" y="3187052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潜龙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47786" y="3187052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乳虎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98119" y="3187052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乳虎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71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36419" y="861094"/>
            <a:ext cx="11175496" cy="2703745"/>
            <a:chOff x="712301" y="2222325"/>
            <a:chExt cx="11175496" cy="270374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301" y="2222325"/>
              <a:ext cx="5692939" cy="2703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"/>
            <a:stretch/>
          </p:blipFill>
          <p:spPr bwMode="auto">
            <a:xfrm>
              <a:off x="6105053" y="2222325"/>
              <a:ext cx="5782744" cy="2693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2140943" y="1836486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红日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0540" y="29123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B</a:t>
            </a:r>
            <a:endParaRPr lang="zh-CN" altLang="en-US" sz="32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0741" y="1836486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潜龙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0007" y="28914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E72582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D</a:t>
            </a:r>
            <a:endParaRPr lang="zh-CN" altLang="en-US" sz="3200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47787" y="1836486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乳虎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54661" y="28914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E72582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C</a:t>
            </a:r>
            <a:endParaRPr lang="zh-CN" altLang="en-US" sz="3200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98120" y="1836486"/>
            <a:ext cx="95731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乳虎</a:t>
            </a:r>
            <a:endParaRPr lang="zh-CN" altLang="en-US" sz="3000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14459" y="28914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E72582"/>
                </a:solidFill>
                <a:latin typeface="Times New Roman" pitchFamily="18" charset="0"/>
                <a:ea typeface="方正仿宋_GBK"/>
                <a:cs typeface="Times New Roman" pitchFamily="18" charset="0"/>
              </a:rPr>
              <a:t>C</a:t>
            </a:r>
            <a:endParaRPr lang="zh-CN" altLang="en-US" sz="3200" b="1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099" y="3693178"/>
            <a:ext cx="111629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象征少年中国奋发有为</a:t>
            </a:r>
            <a:endParaRPr lang="en-US" altLang="zh-CN" sz="32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象征少年中国的发展无可限量</a:t>
            </a:r>
          </a:p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象征少年中国的冲天气势</a:t>
            </a:r>
            <a:r>
              <a:rPr lang="en-US" altLang="zh-CN" sz="32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D.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象征少年中国突然崛起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151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6953"/>
            <a:ext cx="1063444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读了课文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你一定心潮澎湃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请用一两句话把你的感想写出来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0399" y="2454511"/>
            <a:ext cx="106965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作为一名新时代的中国少年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我一定要刻苦学习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积极锻炼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让自己强大起来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为将来建设更加繁荣富强的中国贡献力量。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96396"/>
            <a:ext cx="105505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任务三</a:t>
            </a:r>
            <a:r>
              <a:rPr lang="en-US" altLang="zh-CN" sz="3400" b="1" dirty="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歌唱</a:t>
            </a:r>
            <a:r>
              <a:rPr lang="en-US" altLang="zh-CN" sz="3400" b="1" dirty="0">
                <a:latin typeface="NEU-BZ"/>
                <a:ea typeface="方正宋黑_GBK"/>
                <a:cs typeface="Times New Roman"/>
              </a:rPr>
              <a:t>“</a:t>
            </a: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少年中国</a:t>
            </a:r>
            <a:r>
              <a:rPr lang="en-US" altLang="zh-CN" sz="3400" b="1" dirty="0">
                <a:latin typeface="NEU-BZ"/>
                <a:ea typeface="方正宋黑_GBK"/>
                <a:cs typeface="Times New Roman"/>
              </a:rPr>
              <a:t>”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《少年中国说》一文后来被改编成歌曲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光明小学全体师生准备在升旗仪式上合唱此歌。请你读下面的部分歌词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5504"/>
            <a:ext cx="104666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少年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自有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心似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骄阳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千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难万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今朝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唯我少年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郎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高海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华夏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少年意气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扬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发愤图强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负年少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</a:t>
            </a:r>
            <a:endParaRPr lang="zh-CN" altLang="en-US" sz="3400" dirty="0"/>
          </a:p>
        </p:txBody>
      </p:sp>
      <p:pic>
        <p:nvPicPr>
          <p:cNvPr id="8" name="image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72006" y="875504"/>
            <a:ext cx="3618360" cy="29111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3200" y="3973998"/>
            <a:ext cx="10790994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根据歌词大意选择填空。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万丈光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少年狂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万里长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做栋梁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我去闯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我从歌词中读出了中国少年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精神风貌。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81950" y="10432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3324" y="10385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3972" y="185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74736" y="26295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3972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23324" y="5416081"/>
            <a:ext cx="43607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朝气蓬勃、奋发图强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1094"/>
            <a:ext cx="10879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这次的升旗仪式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我们深切体会到了梁启超先生的爱国之情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也明白了作为中国少年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我们应勇担责任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为建设少年中国作贡献。最后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用一副对联激励大家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为实现中国富强而奋斗。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上联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怀扶摇万里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志气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下联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藏震撼四海威风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172610" y="3429000"/>
            <a:ext cx="506024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潜龙腾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渊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乳虎啸谷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鹰隼试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翼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奇花初胎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红日初升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F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干将发硎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164222" y="3520440"/>
            <a:ext cx="5121837" cy="22658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22921" y="41810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22921" y="49750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16695" y="972706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3247" y="862353"/>
            <a:ext cx="108273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光明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小学下周的升旗仪式主题为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强国有我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筑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梦未来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由五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班负责仪式的策划。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任务一</a:t>
            </a:r>
            <a:r>
              <a:rPr lang="en-US" altLang="zh-CN" sz="3400" b="1" dirty="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准备朗诵</a:t>
            </a:r>
            <a:r>
              <a:rPr lang="zh-CN" altLang="zh-CN" sz="3400" b="1" dirty="0" smtClean="0">
                <a:latin typeface="Calibri"/>
                <a:ea typeface="方正宋黑_GBK"/>
                <a:cs typeface="Times New Roman"/>
              </a:rPr>
              <a:t>稿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73247" y="862353"/>
            <a:ext cx="1082739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开场白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根据拼音把主持人的开场白补充完整。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我们的祖国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jiānɡ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tǔ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辽阔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绵绵不绝的山脉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zòng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héng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jiāo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cuò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处处是让我们引以为傲的美丽风光。西部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古老的黄河从青藏高原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yí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。中部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辉煌的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huánɡ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jiā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yuán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lín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屹立百年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吸引万千游客。东部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美丽的大连港上迎来航母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航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蛟龙号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qián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rù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深海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探索海底奥秘。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0337" y="17488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疆土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8972" y="24866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纵横交错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8476" y="39149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一泻千里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6149" y="46454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皇家园林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88289" y="53394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16559" y="53237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潜入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75018"/>
            <a:ext cx="108273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朗诵稿修订。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下列每小题词语中都有一个加点字的读音是错误的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潜水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智慧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流泻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戴上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前途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皇帝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huánɡ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横卧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hénɡ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鳞爪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línɡ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33438" y="36680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17076" y="36422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74715" y="44202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81951" y="44202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60173" y="52256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48395" y="52249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1535" y="596387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77651" y="59799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29785" y="41744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29785" y="57501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3002"/>
            <a:ext cx="10684779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震惶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huánɡ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无疆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履行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鹰隼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sǔn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7171" y="15745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8626" y="11262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70546" y="11262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18676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95099" y="18361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41079"/>
            <a:ext cx="107686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给加点词语选择正确的解释。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干将发硎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有作其芒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光芒。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刺。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茫茫。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一种草本植物。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天戴其苍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地履其黄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鞋。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踏。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脚步。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履行。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乳虎啸谷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百兽震惶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皇帝。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恐惧。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忙碌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着急。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8280" y="20689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22603" y="36341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67439" y="51791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8150" y="1780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5364" y="33263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5793" y="49300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6953"/>
            <a:ext cx="108273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下列朗读停顿不正确的一项是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胜于欧洲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则国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胜于欧洲。　　　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少年自由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则国自由。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故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今日之责任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不在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而全在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我少年。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美哉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我少年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天不老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6134" y="10603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93027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任务二</a:t>
            </a:r>
            <a:r>
              <a:rPr lang="en-US" altLang="zh-CN" sz="3400" b="1" dirty="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latin typeface="Calibri"/>
                <a:ea typeface="方正宋黑_GBK"/>
                <a:cs typeface="Times New Roman"/>
              </a:rPr>
              <a:t>朗诵稿研读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红日初升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其道大光。河出伏流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一泻汪洋。潜龙腾渊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鳞爪飞扬。乳虎啸谷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百兽震惶。鹰隼试翼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风尘吸张。奇花初胎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矞矞皇皇。干将发硎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有作其芒。天戴其苍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地履其黄。纵有千古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横有八荒。前途似海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来日方长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400" spc="-150" dirty="0" smtClean="0">
                <a:latin typeface="Calibri"/>
                <a:ea typeface="方正楷体_GBK"/>
                <a:cs typeface="Times New Roman"/>
              </a:rPr>
              <a:t>美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哉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我少年中国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与天不老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壮哉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我中国少年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与国无疆</a:t>
            </a:r>
            <a:r>
              <a:rPr lang="en-US" altLang="zh-CN" sz="3400" spc="-150" dirty="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8715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自然段用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的手法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描绘了少年中国的灿烂前程。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比喻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拟人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象征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夸张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作者用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河流、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鹰隼、奇花、干将这些事物赞美少年中国。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3127" y="1076713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1987" y="25281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5467" y="25402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潜龙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62" y="33001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12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667</Words>
  <Application>Microsoft Office PowerPoint</Application>
  <PresentationFormat>自定义</PresentationFormat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Wingdings</vt:lpstr>
      <vt:lpstr>华文宋体</vt:lpstr>
      <vt:lpstr>NEU-BZ</vt:lpstr>
      <vt:lpstr>方正大标宋_GBK</vt:lpstr>
      <vt:lpstr>方正仿宋_GBK</vt:lpstr>
      <vt:lpstr>汉仪雅酷黑 95W</vt:lpstr>
      <vt:lpstr>NEU-XT</vt:lpstr>
      <vt:lpstr>Times New Roman</vt:lpstr>
      <vt:lpstr>Calibri</vt:lpstr>
      <vt:lpstr>方正楷体_GBK</vt:lpstr>
      <vt:lpstr>方正宋黑_GBK</vt:lpstr>
      <vt:lpstr>方正隶变_GBK</vt:lpstr>
      <vt:lpstr>微软雅黑</vt:lpstr>
      <vt:lpstr>方正小标宋_GBK</vt:lpstr>
      <vt:lpstr>方正书宋_GBK</vt:lpstr>
      <vt:lpstr>NEU-HZ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251</cp:revision>
  <dcterms:created xsi:type="dcterms:W3CDTF">2019-06-19T02:08:00Z</dcterms:created>
  <dcterms:modified xsi:type="dcterms:W3CDTF">2025-09-08T08:11:30Z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