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412" r:id="rId2"/>
    <p:sldId id="489" r:id="rId3"/>
    <p:sldId id="520" r:id="rId4"/>
    <p:sldId id="540" r:id="rId5"/>
    <p:sldId id="541" r:id="rId6"/>
    <p:sldId id="542" r:id="rId7"/>
    <p:sldId id="498" r:id="rId8"/>
    <p:sldId id="543" r:id="rId9"/>
    <p:sldId id="544" r:id="rId10"/>
    <p:sldId id="550" r:id="rId11"/>
    <p:sldId id="551" r:id="rId12"/>
    <p:sldId id="545" r:id="rId13"/>
    <p:sldId id="546" r:id="rId14"/>
    <p:sldId id="547" r:id="rId15"/>
    <p:sldId id="548" r:id="rId16"/>
    <p:sldId id="549" r:id="rId17"/>
    <p:sldId id="539" r:id="rId18"/>
    <p:sldId id="552" r:id="rId19"/>
    <p:sldId id="427" r:id="rId20"/>
  </p:sldIdLst>
  <p:sldSz cx="12192000" cy="6858000"/>
  <p:notesSz cx="6858000" cy="9144000"/>
  <p:embeddedFontLst>
    <p:embeddedFont>
      <p:font typeface="NEU-XT" panose="02020503000000020003" pitchFamily="18" charset="-122"/>
      <p:regular r:id="rId21"/>
    </p:embeddedFont>
    <p:embeddedFont>
      <p:font typeface="方正黑体_GBK" panose="03000509000000000000" pitchFamily="65" charset="-122"/>
      <p:regular r:id="rId22"/>
    </p:embeddedFont>
    <p:embeddedFont>
      <p:font typeface="NEU-HZ" panose="02010600010101010101" pitchFamily="2" charset="-122"/>
      <p:regular r:id="rId23"/>
      <p:italic r:id="rId24"/>
    </p:embeddedFont>
    <p:embeddedFont>
      <p:font typeface="MS Gothic" panose="020B0609070205080204" pitchFamily="49" charset="-128"/>
      <p:regular r:id="rId25"/>
    </p:embeddedFont>
    <p:embeddedFont>
      <p:font typeface="方正楷体_GBK" panose="03000509000000000000" pitchFamily="65" charset="-122"/>
      <p:regular r:id="rId26"/>
    </p:embeddedFont>
    <p:embeddedFont>
      <p:font typeface="方正隶变_GBK" panose="03000509000000000000" pitchFamily="65" charset="-122"/>
      <p:regular r:id="rId27"/>
    </p:embeddedFont>
    <p:embeddedFont>
      <p:font typeface="NEU-BZ" panose="02010600010101010101" pitchFamily="2" charset="-122"/>
      <p:regular r:id="rId28"/>
      <p:bold r:id="rId29"/>
      <p:italic r:id="rId30"/>
      <p:boldItalic r:id="rId31"/>
    </p:embeddedFont>
    <p:embeddedFont>
      <p:font typeface="方正大标宋简体" panose="02010600030101010101" charset="-122"/>
      <p:regular r:id="rId32"/>
    </p:embeddedFont>
    <p:embeddedFont>
      <p:font typeface="微软雅黑" panose="020B0503020204020204" pitchFamily="34" charset="-122"/>
      <p:regular r:id="rId33"/>
      <p:bold r:id="rId34"/>
    </p:embeddedFont>
    <p:embeddedFont>
      <p:font typeface="楷体" panose="02010609060101010101" pitchFamily="49" charset="-122"/>
      <p:regular r:id="rId35"/>
    </p:embeddedFont>
    <p:embeddedFont>
      <p:font typeface="Calibri" panose="020F0502020204030204" pitchFamily="34" charset="0"/>
      <p:regular r:id="rId36"/>
      <p:bold r:id="rId37"/>
      <p:italic r:id="rId38"/>
      <p:boldItalic r:id="rId39"/>
    </p:embeddedFont>
    <p:embeddedFont>
      <p:font typeface="华文宋体" panose="02010600030101010101" charset="-122"/>
      <p:regular r:id="rId40"/>
    </p:embeddedFont>
    <p:embeddedFont>
      <p:font typeface="方正仿宋_GBK" panose="03000509000000000000" pitchFamily="65" charset="-122"/>
      <p:regular r:id="rId41"/>
    </p:embeddedFont>
    <p:embeddedFont>
      <p:font typeface="方正书宋_GBK" panose="03000509000000000000" pitchFamily="65" charset="-122"/>
      <p:regular r:id="rId42"/>
    </p:embeddedFont>
    <p:embeddedFont>
      <p:font typeface="方正小标宋_GBK" panose="03000509000000000000" pitchFamily="65" charset="-122"/>
      <p:regular r:id="rId4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3">
          <p15:clr>
            <a:srgbClr val="A4A3A4"/>
          </p15:clr>
        </p15:guide>
        <p15:guide id="2" pos="386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2020" initials="2" lastIdx="1" clrIdx="0">
    <p:extLst>
      <p:ext uri="{19B8F6BF-5375-455C-9EA6-DF929625EA0E}">
        <p15:presenceInfo xmlns:p15="http://schemas.microsoft.com/office/powerpoint/2012/main" userId="2020"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2582"/>
    <a:srgbClr val="56BFBE"/>
    <a:srgbClr val="FFFFFF"/>
    <a:srgbClr val="D9F2F4"/>
    <a:srgbClr val="EEF9FA"/>
    <a:srgbClr val="88D2D0"/>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89" d="100"/>
          <a:sy n="89" d="100"/>
        </p:scale>
        <p:origin x="518" y="77"/>
      </p:cViewPr>
      <p:guideLst>
        <p:guide orient="horz" pos="2193"/>
        <p:guide pos="386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9" Type="http://schemas.openxmlformats.org/officeDocument/2006/relationships/font" Target="fonts/font19.fntdata"/><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font" Target="fonts/font14.fntdata"/><Relationship Id="rId42" Type="http://schemas.openxmlformats.org/officeDocument/2006/relationships/font" Target="fonts/font22.fntdata"/><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font" Target="fonts/font18.fntdata"/><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9.fntdata"/><Relationship Id="rId41" Type="http://schemas.openxmlformats.org/officeDocument/2006/relationships/font" Target="fonts/font2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font" Target="fonts/font17.fntdata"/><Relationship Id="rId40" Type="http://schemas.openxmlformats.org/officeDocument/2006/relationships/font" Target="fonts/font20.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 Id="rId43" Type="http://schemas.openxmlformats.org/officeDocument/2006/relationships/font" Target="fonts/font23.fntdata"/><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2025/9/19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2025/9/19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2025/9/19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2025/9/19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2025/9/19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2025/9/19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2025/9/19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2025/9/19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2025/9/19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2025/9/19</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2025/9/19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2025/9/19</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3.xml"/><Relationship Id="rId4" Type="http://schemas.openxmlformats.org/officeDocument/2006/relationships/slide" Target="slide3.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4.xml"/><Relationship Id="rId4" Type="http://schemas.openxmlformats.org/officeDocument/2006/relationships/slide" Target="slide3.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5.xml"/><Relationship Id="rId4" Type="http://schemas.openxmlformats.org/officeDocument/2006/relationships/slide" Target="slide3.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6.xml"/><Relationship Id="rId4" Type="http://schemas.openxmlformats.org/officeDocument/2006/relationships/slide" Target="slide3.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7.xml"/><Relationship Id="rId6" Type="http://schemas.openxmlformats.org/officeDocument/2006/relationships/image" Target="../media/image7.tif"/><Relationship Id="rId5" Type="http://schemas.openxmlformats.org/officeDocument/2006/relationships/image" Target="../media/image6.png"/><Relationship Id="rId4" Type="http://schemas.openxmlformats.org/officeDocument/2006/relationships/slide" Target="slide3.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8.xml"/><Relationship Id="rId4" Type="http://schemas.openxmlformats.org/officeDocument/2006/relationships/slide" Target="slide3.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9.xml"/><Relationship Id="rId4" Type="http://schemas.openxmlformats.org/officeDocument/2006/relationships/slide" Target="slide3.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0.xml"/><Relationship Id="rId4" Type="http://schemas.openxmlformats.org/officeDocument/2006/relationships/slide" Target="slide3.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1.xml"/><Relationship Id="rId4" Type="http://schemas.openxmlformats.org/officeDocument/2006/relationships/slide" Target="slide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3.xml"/><Relationship Id="rId1" Type="http://schemas.openxmlformats.org/officeDocument/2006/relationships/tags" Target="../tags/tag82.xml"/><Relationship Id="rId5" Type="http://schemas.openxmlformats.org/officeDocument/2006/relationships/slide" Target="slide3.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5.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6.xml"/><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7.xml"/><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8.xml"/><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9.xml"/><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1.xml"/><Relationship Id="rId4" Type="http://schemas.openxmlformats.org/officeDocument/2006/relationships/slide" Target="slide3.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2.xml"/><Relationship Id="rId4"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7" name="副标题 146"/>
          <p:cNvSpPr>
            <a:spLocks noGrp="1"/>
          </p:cNvSpPr>
          <p:nvPr>
            <p:ph type="subTitle" idx="1"/>
            <p:custDataLst>
              <p:tags r:id="rId2"/>
            </p:custDataLst>
          </p:nvPr>
        </p:nvSpPr>
        <p:spPr>
          <a:xfrm>
            <a:off x="41592" y="2138045"/>
            <a:ext cx="12197715" cy="998855"/>
          </a:xfrm>
        </p:spPr>
        <p:txBody>
          <a:bodyPr>
            <a:noAutofit/>
          </a:bodyPr>
          <a:lstStyle/>
          <a:p>
            <a:r>
              <a:rPr lang="zh-CN" altLang="zh-CN" sz="6000" b="1" dirty="0">
                <a:latin typeface="方正大标宋简体" charset="-122"/>
                <a:ea typeface="方正大标宋简体" charset="-122"/>
              </a:rPr>
              <a:t>第五单元综合训练</a:t>
            </a:r>
          </a:p>
        </p:txBody>
      </p:sp>
      <p:cxnSp>
        <p:nvCxnSpPr>
          <p:cNvPr id="40" name="直接连接符 39"/>
          <p:cNvCxnSpPr/>
          <p:nvPr/>
        </p:nvCxnSpPr>
        <p:spPr>
          <a:xfrm>
            <a:off x="3435350" y="3136900"/>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435350" y="2032635"/>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35" name="图片 34" descr="商标"/>
          <p:cNvPicPr>
            <a:picLocks noChangeAspect="1"/>
          </p:cNvPicPr>
          <p:nvPr/>
        </p:nvPicPr>
        <p:blipFill>
          <a:blip r:embed="rId5" cstate="print"/>
          <a:stretch>
            <a:fillRect/>
          </a:stretch>
        </p:blipFill>
        <p:spPr>
          <a:xfrm>
            <a:off x="9332905" y="104793"/>
            <a:ext cx="725893" cy="725893"/>
          </a:xfrm>
          <a:prstGeom prst="rect">
            <a:avLst/>
          </a:prstGeom>
        </p:spPr>
      </p:pic>
      <p:sp>
        <p:nvSpPr>
          <p:cNvPr id="36" name="文本框 35"/>
          <p:cNvSpPr txBox="1"/>
          <p:nvPr/>
        </p:nvSpPr>
        <p:spPr>
          <a:xfrm>
            <a:off x="9991890" y="283590"/>
            <a:ext cx="2449195" cy="368300"/>
          </a:xfrm>
          <a:prstGeom prst="rect">
            <a:avLst/>
          </a:prstGeom>
          <a:noFill/>
        </p:spPr>
        <p:txBody>
          <a:bodyPr wrap="square" rtlCol="0">
            <a:spAutoFit/>
          </a:bodyPr>
          <a:lstStyle/>
          <a:p>
            <a:r>
              <a:rPr lang="zh-CN" altLang="en-US" b="1" dirty="0">
                <a:effectLst>
                  <a:outerShdw blurRad="38100" dist="38100" dir="2700000" algn="tl">
                    <a:srgbClr val="000000">
                      <a:alpha val="43137"/>
                    </a:srgbClr>
                  </a:outerShdw>
                </a:effectLst>
                <a:latin typeface="方正隶变_GBK" panose="03000509000000000000" pitchFamily="65" charset="-122"/>
                <a:ea typeface="方正隶变_GBK" panose="03000509000000000000" pitchFamily="65" charset="-122"/>
              </a:rPr>
              <a:t>创新作业系列丛书</a:t>
            </a:r>
          </a:p>
        </p:txBody>
      </p:sp>
      <p:sp>
        <p:nvSpPr>
          <p:cNvPr id="37" name="圆角矩形 188"/>
          <p:cNvSpPr/>
          <p:nvPr/>
        </p:nvSpPr>
        <p:spPr>
          <a:xfrm>
            <a:off x="4648116" y="4135755"/>
            <a:ext cx="2933868" cy="400110"/>
          </a:xfrm>
          <a:prstGeom prst="roundRect">
            <a:avLst>
              <a:gd name="adj" fmla="val 50000"/>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702644" y="4151144"/>
            <a:ext cx="2824811" cy="369332"/>
          </a:xfrm>
          <a:prstGeom prst="rect">
            <a:avLst/>
          </a:prstGeom>
          <a:noFill/>
        </p:spPr>
        <p:txBody>
          <a:bodyPr wrap="square" rtlCol="0">
            <a:spAutoFit/>
          </a:bodyPr>
          <a:lstStyle/>
          <a:p>
            <a:pPr algn="ctr"/>
            <a:r>
              <a:rPr lang="zh-CN" altLang="en-US" dirty="0">
                <a:solidFill>
                  <a:schemeClr val="bg1"/>
                </a:solidFill>
                <a:latin typeface="+mj-ea"/>
                <a:ea typeface="+mj-ea"/>
              </a:rPr>
              <a:t>部编版</a:t>
            </a:r>
            <a:r>
              <a:rPr lang="en-US" altLang="zh-CN" dirty="0">
                <a:solidFill>
                  <a:schemeClr val="bg1"/>
                </a:solidFill>
                <a:latin typeface="+mj-ea"/>
                <a:ea typeface="+mj-ea"/>
              </a:rPr>
              <a:t> </a:t>
            </a:r>
            <a:r>
              <a:rPr lang="zh-CN" altLang="en-US" dirty="0">
                <a:solidFill>
                  <a:schemeClr val="bg1"/>
                </a:solidFill>
                <a:latin typeface="+mj-ea"/>
                <a:ea typeface="+mj-ea"/>
              </a:rPr>
              <a:t>五年级语文上册</a:t>
            </a:r>
          </a:p>
        </p:txBody>
      </p:sp>
      <p:sp>
        <p:nvSpPr>
          <p:cNvPr id="2" name="文本框 1">
            <a:extLst>
              <a:ext uri="{FF2B5EF4-FFF2-40B4-BE49-F238E27FC236}">
                <a16:creationId xmlns="" xmlns:a16="http://schemas.microsoft.com/office/drawing/2014/main" id="{EEE00BEC-650C-E417-7AF4-589EFA1B45C0}"/>
              </a:ext>
            </a:extLst>
          </p:cNvPr>
          <p:cNvSpPr txBox="1"/>
          <p:nvPr/>
        </p:nvSpPr>
        <p:spPr>
          <a:xfrm>
            <a:off x="5150122" y="1507438"/>
            <a:ext cx="2720563" cy="523220"/>
          </a:xfrm>
          <a:prstGeom prst="rect">
            <a:avLst/>
          </a:prstGeom>
          <a:noFill/>
        </p:spPr>
        <p:txBody>
          <a:bodyPr wrap="square" rtlCol="0">
            <a:spAutoFit/>
          </a:bodyPr>
          <a:lstStyle/>
          <a:p>
            <a:r>
              <a:rPr lang="en-US" altLang="zh-CN" sz="2800">
                <a:solidFill>
                  <a:schemeClr val="tx1">
                    <a:lumMod val="75000"/>
                    <a:lumOff val="25000"/>
                  </a:schemeClr>
                </a:solidFill>
                <a:latin typeface="方正小标宋_GBK" panose="03000509000000000000" pitchFamily="65" charset="-122"/>
                <a:ea typeface="方正小标宋_GBK" panose="03000509000000000000" pitchFamily="65" charset="-122"/>
              </a:rPr>
              <a:t>-</a:t>
            </a:r>
            <a:r>
              <a:rPr lang="zh-CN" altLang="en-US" sz="2800">
                <a:solidFill>
                  <a:schemeClr val="tx1">
                    <a:lumMod val="75000"/>
                    <a:lumOff val="25000"/>
                  </a:schemeClr>
                </a:solidFill>
                <a:latin typeface="方正小标宋_GBK" panose="03000509000000000000" pitchFamily="65" charset="-122"/>
                <a:ea typeface="方正小标宋_GBK" panose="03000509000000000000" pitchFamily="65" charset="-122"/>
              </a:rPr>
              <a:t>同步练习</a:t>
            </a:r>
            <a:r>
              <a:rPr lang="en-US" altLang="zh-CN" sz="2800">
                <a:solidFill>
                  <a:schemeClr val="tx1">
                    <a:lumMod val="75000"/>
                    <a:lumOff val="25000"/>
                  </a:schemeClr>
                </a:solidFill>
                <a:latin typeface="方正小标宋_GBK" panose="03000509000000000000" pitchFamily="65" charset="-122"/>
                <a:ea typeface="方正小标宋_GBK" panose="03000509000000000000" pitchFamily="65" charset="-122"/>
              </a:rPr>
              <a:t>-</a:t>
            </a:r>
            <a:endParaRPr lang="zh-CN" altLang="en-US" sz="2800">
              <a:solidFill>
                <a:schemeClr val="tx1">
                  <a:lumMod val="75000"/>
                  <a:lumOff val="25000"/>
                </a:schemeClr>
              </a:solidFill>
              <a:latin typeface="方正小标宋_GBK" panose="03000509000000000000" pitchFamily="65" charset="-122"/>
              <a:ea typeface="方正小标宋_GBK" panose="03000509000000000000" pitchFamily="65" charset="-122"/>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19124" y="841079"/>
            <a:ext cx="10892791" cy="5882701"/>
          </a:xfrm>
          <a:prstGeom prst="rect">
            <a:avLst/>
          </a:prstGeom>
        </p:spPr>
        <p:txBody>
          <a:bodyPr wrap="square">
            <a:spAutoFit/>
          </a:bodyPr>
          <a:lstStyle/>
          <a:p>
            <a:pPr indent="304800">
              <a:lnSpc>
                <a:spcPct val="140000"/>
              </a:lnSpc>
              <a:spcAft>
                <a:spcPts val="0"/>
              </a:spcAft>
            </a:pPr>
            <a:r>
              <a:rPr lang="en-US" altLang="zh-CN" sz="3400" dirty="0" smtClean="0">
                <a:latin typeface="NEU-BZ"/>
                <a:ea typeface="宋体"/>
                <a:cs typeface="Times New Roman"/>
              </a:rPr>
              <a:t>  ③</a:t>
            </a:r>
            <a:r>
              <a:rPr lang="zh-CN" altLang="zh-CN" sz="3400" dirty="0">
                <a:latin typeface="Calibri"/>
                <a:ea typeface="方正楷体_GBK"/>
                <a:cs typeface="Times New Roman"/>
              </a:rPr>
              <a:t>目前</a:t>
            </a:r>
            <a:r>
              <a:rPr lang="en-US" altLang="zh-CN" sz="3400" dirty="0">
                <a:latin typeface="方正楷体_GBK"/>
                <a:ea typeface="宋体"/>
                <a:cs typeface="Times New Roman"/>
              </a:rPr>
              <a:t>,</a:t>
            </a:r>
            <a:r>
              <a:rPr lang="zh-CN" altLang="zh-CN" sz="3400" dirty="0">
                <a:latin typeface="Calibri"/>
                <a:ea typeface="方正楷体_GBK"/>
                <a:cs typeface="Times New Roman"/>
              </a:rPr>
              <a:t>北斗卫星导航系统已经广泛应用于畜牧业、农</a:t>
            </a:r>
            <a:r>
              <a:rPr lang="zh-CN" altLang="zh-CN" sz="3400" spc="-150" dirty="0">
                <a:latin typeface="Calibri"/>
                <a:ea typeface="方正楷体_GBK"/>
                <a:cs typeface="Times New Roman"/>
              </a:rPr>
              <a:t>业、交通、气象等领域</a:t>
            </a:r>
            <a:r>
              <a:rPr lang="en-US" altLang="zh-CN" sz="3400" spc="-150" dirty="0">
                <a:latin typeface="方正楷体_GBK"/>
                <a:ea typeface="宋体"/>
                <a:cs typeface="Times New Roman"/>
              </a:rPr>
              <a:t>,</a:t>
            </a:r>
            <a:r>
              <a:rPr lang="zh-CN" altLang="zh-CN" sz="3400" spc="-150" dirty="0">
                <a:latin typeface="Calibri"/>
                <a:ea typeface="方正楷体_GBK"/>
                <a:cs typeface="Times New Roman"/>
              </a:rPr>
              <a:t>给社会带来极大的方便和经济价值。</a:t>
            </a:r>
            <a:endParaRPr lang="zh-CN" altLang="zh-CN" sz="3400" spc="-150" dirty="0">
              <a:latin typeface="Calibri"/>
              <a:ea typeface="宋体"/>
              <a:cs typeface="Times New Roman"/>
            </a:endParaRPr>
          </a:p>
          <a:p>
            <a:pPr indent="304800">
              <a:lnSpc>
                <a:spcPct val="140000"/>
              </a:lnSpc>
              <a:spcAft>
                <a:spcPts val="0"/>
              </a:spcAft>
            </a:pPr>
            <a:r>
              <a:rPr lang="en-US" altLang="zh-CN" sz="3400" dirty="0" smtClean="0">
                <a:latin typeface="NEU-BZ"/>
                <a:ea typeface="宋体"/>
                <a:cs typeface="Times New Roman"/>
              </a:rPr>
              <a:t>   ④</a:t>
            </a:r>
            <a:r>
              <a:rPr lang="zh-CN" altLang="zh-CN" sz="3400" dirty="0">
                <a:latin typeface="Calibri"/>
                <a:ea typeface="方正楷体_GBK"/>
                <a:cs typeface="Times New Roman"/>
              </a:rPr>
              <a:t>北斗卫星导航系统在畜牧业中的应用</a:t>
            </a:r>
            <a:r>
              <a:rPr lang="en-US" altLang="zh-CN" sz="3400" dirty="0">
                <a:latin typeface="方正楷体_GBK"/>
                <a:ea typeface="宋体"/>
                <a:cs typeface="Times New Roman"/>
              </a:rPr>
              <a:t>,</a:t>
            </a:r>
            <a:r>
              <a:rPr lang="zh-CN" altLang="zh-CN" sz="3400" dirty="0">
                <a:latin typeface="Calibri"/>
                <a:ea typeface="方正楷体_GBK"/>
                <a:cs typeface="Times New Roman"/>
              </a:rPr>
              <a:t>改变了传统的放牧方式。</a:t>
            </a:r>
            <a:r>
              <a:rPr lang="zh-CN" altLang="zh-CN" sz="3400" u="sng" dirty="0">
                <a:latin typeface="Calibri"/>
                <a:ea typeface="方正楷体_GBK"/>
                <a:cs typeface="Times New Roman"/>
              </a:rPr>
              <a:t>传统放牧方式下</a:t>
            </a:r>
            <a:r>
              <a:rPr lang="en-US" altLang="zh-CN" sz="3400" u="sng" dirty="0">
                <a:latin typeface="方正楷体_GBK"/>
                <a:ea typeface="宋体"/>
                <a:cs typeface="Times New Roman"/>
              </a:rPr>
              <a:t>,</a:t>
            </a:r>
            <a:r>
              <a:rPr lang="zh-CN" altLang="zh-CN" sz="3400" u="sng" dirty="0">
                <a:latin typeface="Calibri"/>
                <a:ea typeface="方正楷体_GBK"/>
                <a:cs typeface="Times New Roman"/>
              </a:rPr>
              <a:t>草场利用率低</a:t>
            </a:r>
            <a:r>
              <a:rPr lang="en-US" altLang="zh-CN" sz="3400" u="sng" dirty="0">
                <a:latin typeface="方正楷体_GBK"/>
                <a:ea typeface="宋体"/>
                <a:cs typeface="Times New Roman"/>
              </a:rPr>
              <a:t>,</a:t>
            </a:r>
            <a:r>
              <a:rPr lang="zh-CN" altLang="zh-CN" sz="3400" u="sng" dirty="0">
                <a:latin typeface="Calibri"/>
                <a:ea typeface="方正楷体_GBK"/>
                <a:cs typeface="Times New Roman"/>
              </a:rPr>
              <a:t>且牧民很难全面、便捷地掌握牧草生长、气象灾害和动物疫情等信息。如今</a:t>
            </a:r>
            <a:r>
              <a:rPr lang="en-US" altLang="zh-CN" sz="3400" u="sng" dirty="0">
                <a:latin typeface="方正楷体_GBK"/>
                <a:ea typeface="宋体"/>
                <a:cs typeface="Times New Roman"/>
              </a:rPr>
              <a:t>,</a:t>
            </a:r>
            <a:r>
              <a:rPr lang="zh-CN" altLang="zh-CN" sz="3400" u="sng" dirty="0">
                <a:latin typeface="Calibri"/>
                <a:ea typeface="方正楷体_GBK"/>
                <a:cs typeface="Times New Roman"/>
              </a:rPr>
              <a:t>牧民借助北斗卫星导航系统</a:t>
            </a:r>
            <a:r>
              <a:rPr lang="en-US" altLang="zh-CN" sz="3400" u="sng" dirty="0">
                <a:latin typeface="方正楷体_GBK"/>
                <a:ea typeface="宋体"/>
                <a:cs typeface="Times New Roman"/>
              </a:rPr>
              <a:t>,</a:t>
            </a:r>
            <a:r>
              <a:rPr lang="zh-CN" altLang="zh-CN" sz="3400" u="sng" dirty="0">
                <a:latin typeface="Calibri"/>
                <a:ea typeface="方正楷体_GBK"/>
                <a:cs typeface="Times New Roman"/>
              </a:rPr>
              <a:t>通过北斗手持终端</a:t>
            </a:r>
            <a:r>
              <a:rPr lang="en-US" altLang="zh-CN" sz="3400" u="sng" dirty="0">
                <a:latin typeface="NEU-BZ"/>
                <a:ea typeface="方正楷体_GBK"/>
                <a:cs typeface="Times New Roman"/>
              </a:rPr>
              <a:t>“</a:t>
            </a:r>
            <a:r>
              <a:rPr lang="zh-CN" altLang="zh-CN" sz="3400" u="sng" dirty="0">
                <a:latin typeface="Calibri"/>
                <a:ea typeface="方正楷体_GBK"/>
                <a:cs typeface="Times New Roman"/>
              </a:rPr>
              <a:t>牧民通</a:t>
            </a:r>
            <a:r>
              <a:rPr lang="en-US" altLang="zh-CN" sz="3400" u="sng" dirty="0">
                <a:latin typeface="NEU-BZ"/>
                <a:ea typeface="方正楷体_GBK"/>
                <a:cs typeface="Times New Roman"/>
              </a:rPr>
              <a:t>”</a:t>
            </a:r>
            <a:r>
              <a:rPr lang="en-US" altLang="zh-CN" sz="3400" u="sng" dirty="0">
                <a:latin typeface="方正楷体_GBK"/>
                <a:ea typeface="宋体"/>
                <a:cs typeface="Times New Roman"/>
              </a:rPr>
              <a:t>,</a:t>
            </a:r>
            <a:r>
              <a:rPr lang="zh-CN" altLang="zh-CN" sz="3400" u="sng" dirty="0">
                <a:latin typeface="Calibri"/>
                <a:ea typeface="方正楷体_GBK"/>
                <a:cs typeface="Times New Roman"/>
              </a:rPr>
              <a:t>依据北斗卫星导航系统制定的放牧方案</a:t>
            </a:r>
            <a:r>
              <a:rPr lang="en-US" altLang="zh-CN" sz="3400" u="sng" dirty="0">
                <a:latin typeface="方正楷体_GBK"/>
                <a:ea typeface="宋体"/>
                <a:cs typeface="Times New Roman"/>
              </a:rPr>
              <a:t>,</a:t>
            </a:r>
            <a:r>
              <a:rPr lang="zh-CN" altLang="zh-CN" sz="3400" u="sng" dirty="0">
                <a:latin typeface="Calibri"/>
                <a:ea typeface="方正楷体_GBK"/>
                <a:cs typeface="Times New Roman"/>
              </a:rPr>
              <a:t>便可以实时掌握游牧路线、草场动态等信息。</a:t>
            </a:r>
            <a:endParaRPr lang="zh-CN" altLang="zh-CN" sz="3400" dirty="0">
              <a:effectLst/>
              <a:latin typeface="Calibri"/>
              <a:ea typeface="宋体"/>
              <a:cs typeface="Times New Roman"/>
            </a:endParaRPr>
          </a:p>
        </p:txBody>
      </p:sp>
    </p:spTree>
    <p:custDataLst>
      <p:tags r:id="rId1"/>
    </p:custDataLst>
    <p:extLst>
      <p:ext uri="{BB962C8B-B14F-4D97-AF65-F5344CB8AC3E}">
        <p14:creationId xmlns:p14="http://schemas.microsoft.com/office/powerpoint/2010/main" val="39473151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00075" y="861094"/>
            <a:ext cx="10911840" cy="5699574"/>
          </a:xfrm>
          <a:prstGeom prst="rect">
            <a:avLst/>
          </a:prstGeom>
        </p:spPr>
        <p:txBody>
          <a:bodyPr wrap="square">
            <a:spAutoFit/>
          </a:bodyPr>
          <a:lstStyle/>
          <a:p>
            <a:pPr indent="304800">
              <a:lnSpc>
                <a:spcPct val="120000"/>
              </a:lnSpc>
              <a:spcAft>
                <a:spcPts val="0"/>
              </a:spcAft>
            </a:pPr>
            <a:r>
              <a:rPr lang="en-US" altLang="zh-CN" sz="3400" dirty="0" smtClean="0">
                <a:latin typeface="NEU-BZ"/>
                <a:ea typeface="宋体"/>
                <a:cs typeface="Times New Roman"/>
              </a:rPr>
              <a:t>   ⑤</a:t>
            </a:r>
            <a:r>
              <a:rPr lang="zh-CN" altLang="zh-CN" sz="3400" dirty="0">
                <a:latin typeface="Calibri"/>
                <a:ea typeface="方正楷体_GBK"/>
                <a:cs typeface="Times New Roman"/>
              </a:rPr>
              <a:t>北斗卫星导航系统为农业带来了便利。在甘肃的田间</a:t>
            </a:r>
            <a:r>
              <a:rPr lang="en-US" altLang="zh-CN" sz="3400" dirty="0">
                <a:latin typeface="方正楷体_GBK"/>
                <a:ea typeface="宋体"/>
                <a:cs typeface="Times New Roman"/>
              </a:rPr>
              <a:t>,</a:t>
            </a:r>
            <a:r>
              <a:rPr lang="zh-CN" altLang="zh-CN" sz="3400" dirty="0">
                <a:latin typeface="Calibri"/>
                <a:ea typeface="方正楷体_GBK"/>
                <a:cs typeface="Times New Roman"/>
              </a:rPr>
              <a:t>安装了北斗卫星导航系统终端的农机用于马铃薯和玉米的播种工作</a:t>
            </a:r>
            <a:r>
              <a:rPr lang="en-US" altLang="zh-CN" sz="3400" dirty="0">
                <a:latin typeface="方正楷体_GBK"/>
                <a:ea typeface="宋体"/>
                <a:cs typeface="Times New Roman"/>
              </a:rPr>
              <a:t>,</a:t>
            </a:r>
            <a:r>
              <a:rPr lang="zh-CN" altLang="zh-CN" sz="3400" u="wavy" dirty="0">
                <a:latin typeface="Calibri"/>
                <a:ea typeface="方正楷体_GBK"/>
                <a:cs typeface="Times New Roman"/>
              </a:rPr>
              <a:t>在北斗信号的加持下</a:t>
            </a:r>
            <a:r>
              <a:rPr lang="en-US" altLang="zh-CN" sz="3400" u="wavy" dirty="0">
                <a:latin typeface="方正楷体_GBK"/>
                <a:ea typeface="宋体"/>
                <a:cs typeface="Times New Roman"/>
              </a:rPr>
              <a:t>,</a:t>
            </a:r>
            <a:r>
              <a:rPr lang="zh-CN" altLang="zh-CN" sz="3400" u="wavy" dirty="0">
                <a:latin typeface="Calibri"/>
                <a:ea typeface="方正楷体_GBK"/>
                <a:cs typeface="Times New Roman"/>
              </a:rPr>
              <a:t>农机作业的误差可以控制在</a:t>
            </a:r>
            <a:r>
              <a:rPr lang="en-US" altLang="zh-CN" sz="3400" u="wavy" dirty="0">
                <a:latin typeface="Calibri"/>
                <a:ea typeface="宋体"/>
                <a:cs typeface="Times New Roman"/>
              </a:rPr>
              <a:t>1~2</a:t>
            </a:r>
            <a:r>
              <a:rPr lang="zh-CN" altLang="zh-CN" sz="3400" u="wavy" dirty="0">
                <a:latin typeface="Calibri"/>
                <a:ea typeface="方正楷体_GBK"/>
                <a:cs typeface="Times New Roman"/>
              </a:rPr>
              <a:t>厘米</a:t>
            </a:r>
            <a:r>
              <a:rPr lang="en-US" altLang="zh-CN" sz="3400" u="wavy" dirty="0">
                <a:latin typeface="方正楷体_GBK"/>
                <a:ea typeface="宋体"/>
                <a:cs typeface="Times New Roman"/>
              </a:rPr>
              <a:t>,</a:t>
            </a:r>
            <a:r>
              <a:rPr lang="zh-CN" altLang="zh-CN" sz="3400" u="wavy" dirty="0">
                <a:latin typeface="Calibri"/>
                <a:ea typeface="方正楷体_GBK"/>
                <a:cs typeface="Times New Roman"/>
              </a:rPr>
              <a:t>效率提高了约</a:t>
            </a:r>
            <a:r>
              <a:rPr lang="en-US" altLang="zh-CN" sz="3400" u="wavy" dirty="0">
                <a:latin typeface="Calibri"/>
                <a:ea typeface="宋体"/>
                <a:cs typeface="Times New Roman"/>
              </a:rPr>
              <a:t>25%</a:t>
            </a:r>
            <a:r>
              <a:rPr lang="zh-CN" altLang="zh-CN" sz="3400" u="wavy" dirty="0">
                <a:latin typeface="Calibri"/>
                <a:ea typeface="方正楷体_GBK"/>
                <a:cs typeface="Times New Roman"/>
              </a:rPr>
              <a:t>。</a:t>
            </a:r>
            <a:endParaRPr lang="zh-CN" altLang="zh-CN" sz="3400" dirty="0">
              <a:latin typeface="Calibri"/>
              <a:ea typeface="宋体"/>
              <a:cs typeface="Times New Roman"/>
            </a:endParaRPr>
          </a:p>
          <a:p>
            <a:pPr indent="304800">
              <a:lnSpc>
                <a:spcPct val="120000"/>
              </a:lnSpc>
              <a:spcAft>
                <a:spcPts val="0"/>
              </a:spcAft>
            </a:pPr>
            <a:r>
              <a:rPr lang="en-US" altLang="zh-CN" sz="3400" dirty="0" smtClean="0">
                <a:latin typeface="NEU-BZ"/>
                <a:ea typeface="宋体"/>
                <a:cs typeface="Times New Roman"/>
              </a:rPr>
              <a:t>   ⑥</a:t>
            </a:r>
            <a:r>
              <a:rPr lang="zh-CN" altLang="zh-CN" sz="3400" dirty="0">
                <a:latin typeface="Calibri"/>
                <a:ea typeface="方正楷体_GBK"/>
                <a:cs typeface="Times New Roman"/>
              </a:rPr>
              <a:t>北斗卫星导航系统还可以帮助解决道路交通管理的许多难题。通过在车辆上安装北斗卫星导航接收机和数据发射机</a:t>
            </a:r>
            <a:r>
              <a:rPr lang="en-US" altLang="zh-CN" sz="3400" dirty="0">
                <a:latin typeface="方正楷体_GBK"/>
                <a:ea typeface="宋体"/>
                <a:cs typeface="Times New Roman"/>
              </a:rPr>
              <a:t>,</a:t>
            </a:r>
            <a:r>
              <a:rPr lang="zh-CN" altLang="zh-CN" sz="3400" dirty="0">
                <a:latin typeface="Calibri"/>
                <a:ea typeface="方正楷体_GBK"/>
                <a:cs typeface="Times New Roman"/>
              </a:rPr>
              <a:t>车辆的位置信息就能在几秒钟内自动转发到中心站。这些位置信息有利于减缓交通阻塞</a:t>
            </a:r>
            <a:r>
              <a:rPr lang="en-US" altLang="zh-CN" sz="3400" dirty="0">
                <a:latin typeface="方正楷体_GBK"/>
                <a:ea typeface="宋体"/>
                <a:cs typeface="Times New Roman"/>
              </a:rPr>
              <a:t>,</a:t>
            </a:r>
            <a:r>
              <a:rPr lang="zh-CN" altLang="zh-CN" sz="3400" dirty="0">
                <a:latin typeface="Calibri"/>
                <a:ea typeface="方正楷体_GBK"/>
                <a:cs typeface="Times New Roman"/>
              </a:rPr>
              <a:t>提升道路交通管理水平</a:t>
            </a:r>
            <a:r>
              <a:rPr lang="zh-CN" altLang="zh-CN" sz="3400" dirty="0" smtClean="0">
                <a:latin typeface="Calibri"/>
                <a:ea typeface="方正楷体_GBK"/>
                <a:cs typeface="Times New Roman"/>
              </a:rPr>
              <a:t>。</a:t>
            </a:r>
            <a:endParaRPr lang="zh-CN" altLang="zh-CN" sz="3400" dirty="0">
              <a:latin typeface="Calibri"/>
              <a:ea typeface="宋体"/>
              <a:cs typeface="Times New Roman"/>
            </a:endParaRPr>
          </a:p>
        </p:txBody>
      </p:sp>
    </p:spTree>
    <p:custDataLst>
      <p:tags r:id="rId1"/>
    </p:custDataLst>
    <p:extLst>
      <p:ext uri="{BB962C8B-B14F-4D97-AF65-F5344CB8AC3E}">
        <p14:creationId xmlns:p14="http://schemas.microsoft.com/office/powerpoint/2010/main" val="39473151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76275" y="934135"/>
            <a:ext cx="10744200" cy="1579215"/>
          </a:xfrm>
          <a:prstGeom prst="rect">
            <a:avLst/>
          </a:prstGeom>
        </p:spPr>
        <p:txBody>
          <a:bodyPr wrap="square">
            <a:spAutoFit/>
          </a:bodyPr>
          <a:lstStyle/>
          <a:p>
            <a:pPr indent="304800">
              <a:lnSpc>
                <a:spcPct val="150000"/>
              </a:lnSpc>
              <a:spcAft>
                <a:spcPts val="0"/>
              </a:spcAft>
            </a:pPr>
            <a:r>
              <a:rPr lang="en-US" altLang="zh-CN" sz="3400" dirty="0">
                <a:latin typeface="NEU-BZ"/>
                <a:ea typeface="宋体"/>
                <a:cs typeface="Times New Roman"/>
              </a:rPr>
              <a:t>⑦</a:t>
            </a:r>
            <a:r>
              <a:rPr lang="zh-CN" altLang="zh-CN" sz="3400" dirty="0">
                <a:latin typeface="Calibri"/>
                <a:ea typeface="方正楷体_GBK"/>
                <a:cs typeface="Times New Roman"/>
              </a:rPr>
              <a:t>未来</a:t>
            </a:r>
            <a:r>
              <a:rPr lang="en-US" altLang="zh-CN" sz="3400" dirty="0">
                <a:latin typeface="方正楷体_GBK"/>
                <a:ea typeface="宋体"/>
                <a:cs typeface="Times New Roman"/>
              </a:rPr>
              <a:t>,</a:t>
            </a:r>
            <a:r>
              <a:rPr lang="zh-CN" altLang="zh-CN" sz="3400" dirty="0">
                <a:latin typeface="Calibri"/>
                <a:ea typeface="方正楷体_GBK"/>
                <a:cs typeface="Times New Roman"/>
              </a:rPr>
              <a:t>北斗卫星导航系统应用的领域会越来越广</a:t>
            </a:r>
            <a:r>
              <a:rPr lang="en-US" altLang="zh-CN" sz="3400" dirty="0">
                <a:latin typeface="方正楷体_GBK"/>
                <a:ea typeface="宋体"/>
                <a:cs typeface="Times New Roman"/>
              </a:rPr>
              <a:t>,</a:t>
            </a:r>
            <a:r>
              <a:rPr lang="zh-CN" altLang="zh-CN" sz="3400" dirty="0">
                <a:latin typeface="Calibri"/>
                <a:ea typeface="方正楷体_GBK"/>
                <a:cs typeface="Times New Roman"/>
              </a:rPr>
              <a:t>将推</a:t>
            </a:r>
            <a:r>
              <a:rPr lang="zh-CN" altLang="zh-CN" sz="3400" spc="-150" dirty="0">
                <a:latin typeface="Calibri"/>
                <a:ea typeface="方正楷体_GBK"/>
                <a:cs typeface="Times New Roman"/>
              </a:rPr>
              <a:t>动生产生活方式变革</a:t>
            </a:r>
            <a:r>
              <a:rPr lang="en-US" altLang="zh-CN" sz="3400" spc="-150" dirty="0">
                <a:latin typeface="方正楷体_GBK"/>
                <a:ea typeface="宋体"/>
                <a:cs typeface="Times New Roman"/>
              </a:rPr>
              <a:t>,</a:t>
            </a:r>
            <a:r>
              <a:rPr lang="zh-CN" altLang="zh-CN" sz="3400" spc="-150" dirty="0">
                <a:latin typeface="Calibri"/>
                <a:ea typeface="方正楷体_GBK"/>
                <a:cs typeface="Times New Roman"/>
              </a:rPr>
              <a:t>将创造出巨大的经济效益和社会效益。</a:t>
            </a:r>
            <a:endParaRPr lang="zh-CN" altLang="zh-CN" sz="3400" spc="-150" dirty="0">
              <a:effectLst/>
              <a:latin typeface="Calibri"/>
              <a:ea typeface="宋体"/>
              <a:cs typeface="Times New Roman"/>
            </a:endParaRPr>
          </a:p>
        </p:txBody>
      </p:sp>
    </p:spTree>
    <p:custDataLst>
      <p:tags r:id="rId1"/>
    </p:custDataLst>
    <p:extLst>
      <p:ext uri="{BB962C8B-B14F-4D97-AF65-F5344CB8AC3E}">
        <p14:creationId xmlns:p14="http://schemas.microsoft.com/office/powerpoint/2010/main" val="1673601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00075" y="861094"/>
            <a:ext cx="10801350" cy="5586145"/>
          </a:xfrm>
          <a:prstGeom prst="rect">
            <a:avLst/>
          </a:prstGeom>
        </p:spPr>
        <p:txBody>
          <a:bodyPr wrap="square">
            <a:spAutoFit/>
          </a:bodyPr>
          <a:lstStyle/>
          <a:p>
            <a:pPr>
              <a:lnSpc>
                <a:spcPct val="150000"/>
              </a:lnSpc>
              <a:spcAft>
                <a:spcPts val="0"/>
              </a:spcAft>
            </a:pPr>
            <a:r>
              <a:rPr lang="en-US" altLang="zh-CN" sz="3400" dirty="0">
                <a:latin typeface="NEU-HZ"/>
                <a:ea typeface="宋体"/>
                <a:cs typeface="Times New Roman"/>
              </a:rPr>
              <a:t>1</a:t>
            </a:r>
            <a:r>
              <a:rPr lang="en-US" altLang="zh-CN" sz="3400" dirty="0">
                <a:latin typeface="Calibri"/>
                <a:ea typeface="宋体"/>
                <a:cs typeface="Times New Roman"/>
              </a:rPr>
              <a:t>.</a:t>
            </a:r>
            <a:r>
              <a:rPr lang="zh-CN" altLang="zh-CN" sz="3400" dirty="0">
                <a:latin typeface="Calibri"/>
                <a:ea typeface="宋体"/>
                <a:cs typeface="Times New Roman"/>
              </a:rPr>
              <a:t>根据文章内容判断对错。</a:t>
            </a:r>
          </a:p>
          <a:p>
            <a:pPr>
              <a:lnSpc>
                <a:spcPct val="150000"/>
              </a:lnSpc>
              <a:spcAft>
                <a:spcPts val="0"/>
              </a:spcAft>
            </a:pPr>
            <a:r>
              <a:rPr lang="en-US" altLang="zh-CN" sz="3400" dirty="0">
                <a:latin typeface="方正书宋_GBK"/>
                <a:ea typeface="宋体"/>
                <a:cs typeface="Times New Roman"/>
              </a:rPr>
              <a:t>(</a:t>
            </a:r>
            <a:r>
              <a:rPr lang="en-US" altLang="zh-CN" sz="3400" dirty="0">
                <a:latin typeface="Calibri"/>
                <a:ea typeface="宋体"/>
                <a:cs typeface="Times New Roman"/>
              </a:rPr>
              <a:t>1</a:t>
            </a:r>
            <a:r>
              <a:rPr lang="en-US" altLang="zh-CN" sz="3400" dirty="0">
                <a:latin typeface="方正书宋_GBK"/>
                <a:ea typeface="宋体"/>
                <a:cs typeface="Times New Roman"/>
              </a:rPr>
              <a:t>)</a:t>
            </a:r>
            <a:r>
              <a:rPr lang="zh-CN" altLang="zh-CN" sz="3400" dirty="0">
                <a:latin typeface="Calibri"/>
                <a:ea typeface="宋体"/>
                <a:cs typeface="Times New Roman"/>
              </a:rPr>
              <a:t>北斗卫星导航系统由空间段、地面段和用户段组成。</a:t>
            </a:r>
            <a:r>
              <a:rPr lang="en-US" altLang="zh-CN" sz="3400" dirty="0">
                <a:latin typeface="方正书宋_GBK"/>
                <a:ea typeface="宋体"/>
                <a:cs typeface="Times New Roman"/>
              </a:rPr>
              <a:t>(</a:t>
            </a:r>
            <a:r>
              <a:rPr lang="en-US" altLang="zh-CN" sz="3400" dirty="0">
                <a:solidFill>
                  <a:srgbClr val="FF00FF"/>
                </a:solidFill>
                <a:latin typeface="Calibri"/>
                <a:ea typeface="宋体"/>
                <a:cs typeface="Times New Roman"/>
              </a:rPr>
              <a:t> </a:t>
            </a:r>
            <a:r>
              <a:rPr lang="en-US" altLang="zh-CN" sz="3400" dirty="0" smtClean="0">
                <a:solidFill>
                  <a:srgbClr val="FF00FF"/>
                </a:solidFill>
                <a:latin typeface="Calibri"/>
                <a:ea typeface="宋体"/>
                <a:cs typeface="Times New Roman"/>
              </a:rPr>
              <a:t>         </a:t>
            </a:r>
            <a:r>
              <a:rPr lang="en-US" altLang="zh-CN" sz="3400" dirty="0" smtClean="0">
                <a:latin typeface="Calibri"/>
                <a:ea typeface="宋体"/>
                <a:cs typeface="Times New Roman"/>
              </a:rPr>
              <a:t> </a:t>
            </a:r>
            <a:r>
              <a:rPr lang="en-US" altLang="zh-CN" sz="3400" dirty="0">
                <a:latin typeface="方正书宋_GBK"/>
                <a:ea typeface="宋体"/>
                <a:cs typeface="Times New Roman"/>
              </a:rPr>
              <a:t>)</a:t>
            </a:r>
            <a:endParaRPr lang="zh-CN" altLang="zh-CN" sz="3400" dirty="0">
              <a:latin typeface="Calibri"/>
              <a:ea typeface="宋体"/>
              <a:cs typeface="Times New Roman"/>
            </a:endParaRPr>
          </a:p>
          <a:p>
            <a:pPr>
              <a:lnSpc>
                <a:spcPct val="150000"/>
              </a:lnSpc>
              <a:spcAft>
                <a:spcPts val="0"/>
              </a:spcAft>
            </a:pPr>
            <a:r>
              <a:rPr lang="en-US" altLang="zh-CN" sz="3400" dirty="0">
                <a:latin typeface="方正书宋_GBK"/>
                <a:ea typeface="宋体"/>
                <a:cs typeface="Times New Roman"/>
              </a:rPr>
              <a:t>(</a:t>
            </a:r>
            <a:r>
              <a:rPr lang="en-US" altLang="zh-CN" sz="3400" dirty="0">
                <a:latin typeface="Calibri"/>
                <a:ea typeface="宋体"/>
                <a:cs typeface="Times New Roman"/>
              </a:rPr>
              <a:t>2</a:t>
            </a:r>
            <a:r>
              <a:rPr lang="en-US" altLang="zh-CN" sz="3400" dirty="0">
                <a:latin typeface="方正书宋_GBK"/>
                <a:ea typeface="宋体"/>
                <a:cs typeface="Times New Roman"/>
              </a:rPr>
              <a:t>)</a:t>
            </a:r>
            <a:r>
              <a:rPr lang="zh-CN" altLang="zh-CN" sz="3400" dirty="0">
                <a:latin typeface="Calibri"/>
                <a:ea typeface="宋体"/>
                <a:cs typeface="Times New Roman"/>
              </a:rPr>
              <a:t>北斗卫星导航系统的短报文通信功能在抢险救灾中可以发挥重要作用。</a:t>
            </a:r>
            <a:r>
              <a:rPr lang="en-US" altLang="zh-CN" sz="3400" dirty="0">
                <a:latin typeface="方正书宋_GBK"/>
                <a:ea typeface="宋体"/>
                <a:cs typeface="Times New Roman"/>
              </a:rPr>
              <a:t>(</a:t>
            </a:r>
            <a:r>
              <a:rPr lang="en-US" altLang="zh-CN" sz="3400" dirty="0">
                <a:solidFill>
                  <a:srgbClr val="FF00FF"/>
                </a:solidFill>
                <a:latin typeface="Calibri"/>
                <a:ea typeface="宋体"/>
                <a:cs typeface="Times New Roman"/>
              </a:rPr>
              <a:t> </a:t>
            </a:r>
            <a:r>
              <a:rPr lang="en-US" altLang="zh-CN" sz="3400" dirty="0" smtClean="0">
                <a:solidFill>
                  <a:srgbClr val="FF00FF"/>
                </a:solidFill>
                <a:latin typeface="Calibri"/>
                <a:ea typeface="NEU-BZ"/>
                <a:cs typeface="Times New Roman"/>
              </a:rPr>
              <a:t>          </a:t>
            </a:r>
            <a:r>
              <a:rPr lang="en-US" altLang="zh-CN" sz="3400" dirty="0" smtClean="0">
                <a:latin typeface="Calibri"/>
                <a:ea typeface="宋体"/>
                <a:cs typeface="Times New Roman"/>
              </a:rPr>
              <a:t> </a:t>
            </a:r>
            <a:r>
              <a:rPr lang="en-US" altLang="zh-CN" sz="3400" dirty="0">
                <a:latin typeface="方正书宋_GBK"/>
                <a:ea typeface="宋体"/>
                <a:cs typeface="Times New Roman"/>
              </a:rPr>
              <a:t>)</a:t>
            </a:r>
            <a:endParaRPr lang="zh-CN" altLang="zh-CN" sz="3400" dirty="0">
              <a:latin typeface="Calibri"/>
              <a:ea typeface="宋体"/>
              <a:cs typeface="Times New Roman"/>
            </a:endParaRPr>
          </a:p>
          <a:p>
            <a:pPr>
              <a:lnSpc>
                <a:spcPct val="150000"/>
              </a:lnSpc>
              <a:spcAft>
                <a:spcPts val="0"/>
              </a:spcAft>
            </a:pPr>
            <a:r>
              <a:rPr lang="en-US" altLang="zh-CN" sz="3400" dirty="0">
                <a:latin typeface="方正书宋_GBK"/>
                <a:ea typeface="宋体"/>
                <a:cs typeface="Times New Roman"/>
              </a:rPr>
              <a:t>(</a:t>
            </a:r>
            <a:r>
              <a:rPr lang="en-US" altLang="zh-CN" sz="3400" dirty="0">
                <a:latin typeface="Calibri"/>
                <a:ea typeface="宋体"/>
                <a:cs typeface="Times New Roman"/>
              </a:rPr>
              <a:t>3</a:t>
            </a:r>
            <a:r>
              <a:rPr lang="en-US" altLang="zh-CN" sz="3400" dirty="0">
                <a:latin typeface="方正书宋_GBK"/>
                <a:ea typeface="宋体"/>
                <a:cs typeface="Times New Roman"/>
              </a:rPr>
              <a:t>)</a:t>
            </a:r>
            <a:r>
              <a:rPr lang="zh-CN" altLang="zh-CN" sz="3400" dirty="0">
                <a:latin typeface="Calibri"/>
                <a:ea typeface="宋体"/>
                <a:cs typeface="Times New Roman"/>
              </a:rPr>
              <a:t>如今</a:t>
            </a:r>
            <a:r>
              <a:rPr lang="en-US" altLang="zh-CN" sz="3400" dirty="0">
                <a:latin typeface="方正书宋_GBK"/>
                <a:ea typeface="宋体"/>
                <a:cs typeface="Times New Roman"/>
              </a:rPr>
              <a:t>,</a:t>
            </a:r>
            <a:r>
              <a:rPr lang="zh-CN" altLang="zh-CN" sz="3400" dirty="0">
                <a:latin typeface="Calibri"/>
                <a:ea typeface="宋体"/>
                <a:cs typeface="Times New Roman"/>
              </a:rPr>
              <a:t>北斗卫星导航系统已应用于所有领域</a:t>
            </a:r>
            <a:r>
              <a:rPr lang="en-US" altLang="zh-CN" sz="3400" dirty="0">
                <a:latin typeface="方正书宋_GBK"/>
                <a:ea typeface="宋体"/>
                <a:cs typeface="Times New Roman"/>
              </a:rPr>
              <a:t>,</a:t>
            </a:r>
            <a:r>
              <a:rPr lang="zh-CN" altLang="zh-CN" sz="3400" dirty="0">
                <a:latin typeface="Calibri"/>
                <a:ea typeface="宋体"/>
                <a:cs typeface="Times New Roman"/>
              </a:rPr>
              <a:t>给人们带来了极大的便利。</a:t>
            </a:r>
            <a:r>
              <a:rPr lang="en-US" altLang="zh-CN" sz="3400" dirty="0">
                <a:latin typeface="方正书宋_GBK"/>
                <a:ea typeface="宋体"/>
                <a:cs typeface="Times New Roman"/>
              </a:rPr>
              <a:t>(</a:t>
            </a:r>
            <a:r>
              <a:rPr lang="en-US" altLang="zh-CN" sz="3400" dirty="0">
                <a:solidFill>
                  <a:srgbClr val="FF00FF"/>
                </a:solidFill>
                <a:latin typeface="Calibri"/>
                <a:ea typeface="宋体"/>
                <a:cs typeface="Times New Roman"/>
              </a:rPr>
              <a:t> </a:t>
            </a:r>
            <a:r>
              <a:rPr lang="en-US" altLang="zh-CN" sz="3400" dirty="0" smtClean="0">
                <a:solidFill>
                  <a:srgbClr val="FF00FF"/>
                </a:solidFill>
                <a:latin typeface="NEU-BZ"/>
                <a:ea typeface="宋体"/>
                <a:cs typeface="Times New Roman"/>
              </a:rPr>
              <a:t>       </a:t>
            </a:r>
            <a:r>
              <a:rPr lang="en-US" altLang="zh-CN" sz="3400" dirty="0" smtClean="0">
                <a:latin typeface="Calibri"/>
                <a:ea typeface="宋体"/>
                <a:cs typeface="Times New Roman"/>
              </a:rPr>
              <a:t> </a:t>
            </a:r>
            <a:r>
              <a:rPr lang="en-US" altLang="zh-CN" sz="3400" dirty="0">
                <a:latin typeface="方正书宋_GBK"/>
                <a:ea typeface="宋体"/>
                <a:cs typeface="Times New Roman"/>
              </a:rPr>
              <a:t>)</a:t>
            </a:r>
            <a:endParaRPr lang="zh-CN" altLang="zh-CN" sz="3400" dirty="0">
              <a:effectLst/>
              <a:latin typeface="Calibri"/>
              <a:ea typeface="宋体"/>
              <a:cs typeface="Times New Roman"/>
            </a:endParaRPr>
          </a:p>
        </p:txBody>
      </p:sp>
      <p:sp>
        <p:nvSpPr>
          <p:cNvPr id="8" name="文本框 30">
            <a:extLst>
              <a:ext uri="{FF2B5EF4-FFF2-40B4-BE49-F238E27FC236}">
                <a16:creationId xmlns:a16="http://schemas.microsoft.com/office/drawing/2014/main" xmlns="" id="{0EAB1CDB-0282-4D95-B563-8EE9A48023AE}"/>
              </a:ext>
            </a:extLst>
          </p:cNvPr>
          <p:cNvSpPr txBox="1"/>
          <p:nvPr/>
        </p:nvSpPr>
        <p:spPr>
          <a:xfrm>
            <a:off x="838760" y="2547132"/>
            <a:ext cx="881680" cy="799004"/>
          </a:xfrm>
          <a:prstGeom prst="rect">
            <a:avLst/>
          </a:prstGeom>
          <a:noFill/>
        </p:spPr>
        <p:txBody>
          <a:bodyPr wrap="square">
            <a:spAutoFit/>
          </a:bodyPr>
          <a:lstStyle/>
          <a:p>
            <a:r>
              <a:rPr lang="zh-CN" altLang="en-US" sz="4500" dirty="0">
                <a:solidFill>
                  <a:srgbClr val="E72582"/>
                </a:solidFill>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4500" dirty="0">
              <a:solidFill>
                <a:srgbClr val="E72582"/>
              </a:solidFill>
              <a:latin typeface="楷体" panose="02010609060101010101" pitchFamily="49" charset="-122"/>
              <a:ea typeface="楷体" panose="02010609060101010101" pitchFamily="49" charset="-122"/>
            </a:endParaRPr>
          </a:p>
        </p:txBody>
      </p:sp>
      <p:sp>
        <p:nvSpPr>
          <p:cNvPr id="9" name="文本框 30">
            <a:extLst>
              <a:ext uri="{FF2B5EF4-FFF2-40B4-BE49-F238E27FC236}">
                <a16:creationId xmlns:a16="http://schemas.microsoft.com/office/drawing/2014/main" xmlns="" id="{0EAB1CDB-0282-4D95-B563-8EE9A48023AE}"/>
              </a:ext>
            </a:extLst>
          </p:cNvPr>
          <p:cNvSpPr txBox="1"/>
          <p:nvPr/>
        </p:nvSpPr>
        <p:spPr>
          <a:xfrm>
            <a:off x="4363010" y="4128282"/>
            <a:ext cx="881680" cy="799004"/>
          </a:xfrm>
          <a:prstGeom prst="rect">
            <a:avLst/>
          </a:prstGeom>
          <a:noFill/>
        </p:spPr>
        <p:txBody>
          <a:bodyPr wrap="square">
            <a:spAutoFit/>
          </a:bodyPr>
          <a:lstStyle/>
          <a:p>
            <a:r>
              <a:rPr lang="zh-CN" altLang="en-US" sz="4500" dirty="0">
                <a:solidFill>
                  <a:srgbClr val="E72582"/>
                </a:solidFill>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4500" dirty="0">
              <a:solidFill>
                <a:srgbClr val="E72582"/>
              </a:solidFill>
              <a:latin typeface="楷体" panose="02010609060101010101" pitchFamily="49" charset="-122"/>
              <a:ea typeface="楷体" panose="02010609060101010101" pitchFamily="49" charset="-122"/>
            </a:endParaRPr>
          </a:p>
        </p:txBody>
      </p:sp>
      <p:sp>
        <p:nvSpPr>
          <p:cNvPr id="10" name="文本框 54">
            <a:extLst>
              <a:ext uri="{FF2B5EF4-FFF2-40B4-BE49-F238E27FC236}">
                <a16:creationId xmlns:a16="http://schemas.microsoft.com/office/drawing/2014/main" xmlns="" id="{1499B690-E21D-347D-9AB1-87F75D70FD4A}"/>
              </a:ext>
            </a:extLst>
          </p:cNvPr>
          <p:cNvSpPr txBox="1"/>
          <p:nvPr/>
        </p:nvSpPr>
        <p:spPr>
          <a:xfrm>
            <a:off x="3987409" y="5662407"/>
            <a:ext cx="582476" cy="615553"/>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3400" b="0" i="0" u="none" strike="noStrike" kern="0" cap="none" spc="0" normalizeH="0" baseline="0" noProof="0" dirty="0">
                <a:ln>
                  <a:noFill/>
                </a:ln>
                <a:solidFill>
                  <a:srgbClr val="E72582"/>
                </a:solidFill>
                <a:effectLst/>
                <a:uLnTx/>
                <a:uFillTx/>
                <a:latin typeface="Calibri" panose="020F0502020204030204" pitchFamily="34" charset="0"/>
                <a:ea typeface="MS Gothic" panose="020B0609070205080204" pitchFamily="49" charset="-128"/>
                <a:cs typeface="MS Gothic" panose="020B0609070205080204" pitchFamily="49" charset="-128"/>
              </a:rPr>
              <a:t>✕</a:t>
            </a:r>
            <a:endParaRPr kumimoji="0" lang="zh-CN" altLang="en-US" sz="3400" b="0" i="0" u="none" strike="noStrike" kern="0" cap="none" spc="0" normalizeH="0" baseline="0" noProof="0" dirty="0">
              <a:ln>
                <a:noFill/>
              </a:ln>
              <a:solidFill>
                <a:srgbClr val="E72582"/>
              </a:solidFill>
              <a:effectLst/>
              <a:uLnTx/>
              <a:uFillTx/>
            </a:endParaRPr>
          </a:p>
        </p:txBody>
      </p:sp>
    </p:spTree>
    <p:custDataLst>
      <p:tags r:id="rId1"/>
    </p:custDataLst>
    <p:extLst>
      <p:ext uri="{BB962C8B-B14F-4D97-AF65-F5344CB8AC3E}">
        <p14:creationId xmlns:p14="http://schemas.microsoft.com/office/powerpoint/2010/main" val="16736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60" y="986909"/>
            <a:ext cx="5852884" cy="615553"/>
          </a:xfrm>
          <a:prstGeom prst="rect">
            <a:avLst/>
          </a:prstGeom>
        </p:spPr>
        <p:txBody>
          <a:bodyPr wrap="none">
            <a:spAutoFit/>
          </a:bodyPr>
          <a:lstStyle/>
          <a:p>
            <a:r>
              <a:rPr lang="en-US" altLang="zh-CN" sz="3400" dirty="0">
                <a:latin typeface="NEU-HZ"/>
                <a:ea typeface="宋体"/>
                <a:cs typeface="Times New Roman"/>
              </a:rPr>
              <a:t>2</a:t>
            </a:r>
            <a:r>
              <a:rPr lang="en-US" altLang="zh-CN" sz="3400" dirty="0">
                <a:latin typeface="Calibri"/>
                <a:ea typeface="宋体"/>
                <a:cs typeface="Times New Roman"/>
              </a:rPr>
              <a:t>.</a:t>
            </a:r>
            <a:r>
              <a:rPr lang="zh-CN" altLang="zh-CN" sz="3400" dirty="0">
                <a:latin typeface="Calibri"/>
                <a:ea typeface="宋体"/>
                <a:cs typeface="Times New Roman"/>
              </a:rPr>
              <a:t>根据文章内容</a:t>
            </a:r>
            <a:r>
              <a:rPr lang="en-US" altLang="zh-CN" sz="3400" dirty="0">
                <a:latin typeface="方正书宋_GBK"/>
                <a:ea typeface="宋体"/>
                <a:cs typeface="Times New Roman"/>
              </a:rPr>
              <a:t>,</a:t>
            </a:r>
            <a:r>
              <a:rPr lang="zh-CN" altLang="zh-CN" sz="3400" dirty="0">
                <a:latin typeface="Calibri"/>
                <a:ea typeface="宋体"/>
                <a:cs typeface="Times New Roman"/>
              </a:rPr>
              <a:t>照样子填写。</a:t>
            </a:r>
            <a:endParaRPr lang="zh-CN" altLang="en-US" sz="3400" dirty="0"/>
          </a:p>
        </p:txBody>
      </p:sp>
      <p:pic>
        <p:nvPicPr>
          <p:cNvPr id="2052"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r="63875"/>
          <a:stretch/>
        </p:blipFill>
        <p:spPr bwMode="auto">
          <a:xfrm>
            <a:off x="882690" y="2215878"/>
            <a:ext cx="5098423" cy="1083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59352"/>
          <a:stretch/>
        </p:blipFill>
        <p:spPr bwMode="auto">
          <a:xfrm>
            <a:off x="5680561" y="2215877"/>
            <a:ext cx="5736738" cy="1083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image116.jpeg"/>
          <p:cNvPicPr/>
          <p:nvPr/>
        </p:nvPicPr>
        <p:blipFill>
          <a:blip r:embed="rId6"/>
          <a:stretch>
            <a:fillRect/>
          </a:stretch>
        </p:blipFill>
        <p:spPr>
          <a:xfrm>
            <a:off x="4395044" y="1523612"/>
            <a:ext cx="4363062" cy="788226"/>
          </a:xfrm>
          <a:prstGeom prst="rect">
            <a:avLst/>
          </a:prstGeom>
        </p:spPr>
      </p:pic>
      <p:sp>
        <p:nvSpPr>
          <p:cNvPr id="6" name="矩形 5"/>
          <p:cNvSpPr/>
          <p:nvPr/>
        </p:nvSpPr>
        <p:spPr>
          <a:xfrm>
            <a:off x="956865" y="4072474"/>
            <a:ext cx="2935419" cy="2324162"/>
          </a:xfrm>
          <a:prstGeom prst="rect">
            <a:avLst/>
          </a:prstGeom>
        </p:spPr>
        <p:txBody>
          <a:bodyPr wrap="none">
            <a:spAutoFit/>
          </a:bodyPr>
          <a:lstStyle/>
          <a:p>
            <a:pPr>
              <a:lnSpc>
                <a:spcPct val="150000"/>
              </a:lnSpc>
            </a:pPr>
            <a:r>
              <a:rPr lang="en-US" altLang="zh-CN" sz="3400" dirty="0" smtClean="0">
                <a:latin typeface="NEU-BZ"/>
                <a:ea typeface="宋体"/>
                <a:cs typeface="Times New Roman"/>
              </a:rPr>
              <a:t>①(                   )</a:t>
            </a:r>
          </a:p>
          <a:p>
            <a:pPr>
              <a:lnSpc>
                <a:spcPct val="150000"/>
              </a:lnSpc>
            </a:pPr>
            <a:r>
              <a:rPr lang="en-US" altLang="zh-CN" sz="3400" dirty="0" smtClean="0">
                <a:latin typeface="NEU-BZ"/>
                <a:ea typeface="宋体"/>
                <a:cs typeface="Times New Roman"/>
              </a:rPr>
              <a:t>②(                   )</a:t>
            </a:r>
          </a:p>
          <a:p>
            <a:pPr>
              <a:lnSpc>
                <a:spcPct val="150000"/>
              </a:lnSpc>
            </a:pPr>
            <a:r>
              <a:rPr lang="en-US" altLang="zh-CN" sz="3400" dirty="0" smtClean="0">
                <a:latin typeface="NEU-BZ"/>
                <a:ea typeface="宋体"/>
                <a:cs typeface="Times New Roman"/>
              </a:rPr>
              <a:t>③</a:t>
            </a:r>
            <a:r>
              <a:rPr lang="zh-CN" altLang="en-US" sz="3400" dirty="0" smtClean="0">
                <a:latin typeface="楷体" pitchFamily="49" charset="-122"/>
                <a:ea typeface="楷体" pitchFamily="49" charset="-122"/>
                <a:cs typeface="Times New Roman"/>
              </a:rPr>
              <a:t>短报文通信</a:t>
            </a:r>
            <a:endParaRPr lang="zh-CN" altLang="en-US" sz="3400" dirty="0">
              <a:latin typeface="楷体" pitchFamily="49" charset="-122"/>
              <a:ea typeface="楷体" pitchFamily="49" charset="-122"/>
            </a:endParaRPr>
          </a:p>
        </p:txBody>
      </p:sp>
      <p:sp>
        <p:nvSpPr>
          <p:cNvPr id="13" name="矩形 12"/>
          <p:cNvSpPr/>
          <p:nvPr/>
        </p:nvSpPr>
        <p:spPr>
          <a:xfrm>
            <a:off x="8616523" y="3858412"/>
            <a:ext cx="2499402" cy="2917722"/>
          </a:xfrm>
          <a:prstGeom prst="rect">
            <a:avLst/>
          </a:prstGeom>
        </p:spPr>
        <p:txBody>
          <a:bodyPr wrap="none">
            <a:spAutoFit/>
          </a:bodyPr>
          <a:lstStyle/>
          <a:p>
            <a:pPr>
              <a:lnSpc>
                <a:spcPct val="135000"/>
              </a:lnSpc>
            </a:pPr>
            <a:r>
              <a:rPr lang="en-US" altLang="zh-CN" sz="3400" dirty="0" smtClean="0">
                <a:latin typeface="NEU-BZ"/>
                <a:ea typeface="宋体"/>
                <a:cs typeface="Times New Roman"/>
              </a:rPr>
              <a:t>①</a:t>
            </a:r>
            <a:r>
              <a:rPr lang="zh-CN" altLang="en-US" sz="3400" dirty="0" smtClean="0">
                <a:latin typeface="楷体" pitchFamily="49" charset="-122"/>
                <a:ea typeface="楷体" pitchFamily="49" charset="-122"/>
                <a:cs typeface="Times New Roman"/>
              </a:rPr>
              <a:t>畜牧业</a:t>
            </a:r>
            <a:endParaRPr lang="en-US" altLang="zh-CN" sz="3400" dirty="0" smtClean="0">
              <a:latin typeface="NEU-BZ"/>
              <a:ea typeface="宋体"/>
              <a:cs typeface="Times New Roman"/>
            </a:endParaRPr>
          </a:p>
          <a:p>
            <a:pPr>
              <a:lnSpc>
                <a:spcPct val="135000"/>
              </a:lnSpc>
            </a:pPr>
            <a:r>
              <a:rPr lang="en-US" altLang="zh-CN" sz="3400" dirty="0" smtClean="0">
                <a:latin typeface="NEU-BZ"/>
                <a:ea typeface="宋体"/>
                <a:cs typeface="Times New Roman"/>
              </a:rPr>
              <a:t>②</a:t>
            </a:r>
            <a:r>
              <a:rPr lang="zh-CN" altLang="en-US" sz="3400" dirty="0" smtClean="0">
                <a:latin typeface="楷体" pitchFamily="49" charset="-122"/>
                <a:ea typeface="楷体" pitchFamily="49" charset="-122"/>
                <a:cs typeface="Times New Roman"/>
              </a:rPr>
              <a:t>农业</a:t>
            </a:r>
            <a:endParaRPr lang="en-US" altLang="zh-CN" sz="3400" dirty="0" smtClean="0">
              <a:latin typeface="NEU-BZ"/>
              <a:ea typeface="宋体"/>
              <a:cs typeface="Times New Roman"/>
            </a:endParaRPr>
          </a:p>
          <a:p>
            <a:pPr>
              <a:lnSpc>
                <a:spcPct val="135000"/>
              </a:lnSpc>
            </a:pPr>
            <a:r>
              <a:rPr lang="en-US" altLang="zh-CN" sz="3400" dirty="0" smtClean="0">
                <a:latin typeface="NEU-BZ"/>
                <a:ea typeface="宋体"/>
                <a:cs typeface="Times New Roman"/>
              </a:rPr>
              <a:t>③</a:t>
            </a:r>
            <a:r>
              <a:rPr lang="en-US" altLang="zh-CN" sz="3400" dirty="0">
                <a:latin typeface="NEU-BZ"/>
                <a:ea typeface="宋体"/>
                <a:cs typeface="Times New Roman"/>
              </a:rPr>
              <a:t>(             </a:t>
            </a:r>
            <a:r>
              <a:rPr lang="en-US" altLang="zh-CN" sz="3400" dirty="0" smtClean="0">
                <a:latin typeface="NEU-BZ"/>
                <a:ea typeface="宋体"/>
                <a:cs typeface="Times New Roman"/>
              </a:rPr>
              <a:t>  )</a:t>
            </a:r>
          </a:p>
          <a:p>
            <a:pPr>
              <a:lnSpc>
                <a:spcPct val="135000"/>
              </a:lnSpc>
            </a:pPr>
            <a:r>
              <a:rPr lang="en-US" altLang="zh-CN" sz="3400" dirty="0" smtClean="0">
                <a:latin typeface="NEU-BZ"/>
                <a:ea typeface="宋体"/>
                <a:cs typeface="Times New Roman"/>
              </a:rPr>
              <a:t>④</a:t>
            </a:r>
            <a:r>
              <a:rPr lang="en-US" altLang="zh-CN" sz="3400" dirty="0" smtClean="0">
                <a:solidFill>
                  <a:srgbClr val="000000"/>
                </a:solidFill>
                <a:latin typeface="NEU-BZ"/>
                <a:ea typeface="宋体"/>
                <a:cs typeface="Times New Roman"/>
              </a:rPr>
              <a:t>(               </a:t>
            </a:r>
            <a:r>
              <a:rPr lang="en-US" altLang="zh-CN" sz="3400" dirty="0">
                <a:solidFill>
                  <a:srgbClr val="000000"/>
                </a:solidFill>
                <a:latin typeface="NEU-BZ"/>
                <a:ea typeface="宋体"/>
                <a:cs typeface="Times New Roman"/>
              </a:rPr>
              <a:t>)</a:t>
            </a:r>
            <a:endParaRPr lang="en-US" altLang="zh-CN" sz="3400" dirty="0">
              <a:latin typeface="NEU-BZ"/>
              <a:ea typeface="宋体"/>
              <a:cs typeface="Times New Roman"/>
            </a:endParaRPr>
          </a:p>
        </p:txBody>
      </p:sp>
      <p:sp>
        <p:nvSpPr>
          <p:cNvPr id="10" name="矩形 9"/>
          <p:cNvSpPr/>
          <p:nvPr/>
        </p:nvSpPr>
        <p:spPr>
          <a:xfrm>
            <a:off x="796953" y="3926049"/>
            <a:ext cx="3363985" cy="261701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下箭头 11"/>
          <p:cNvSpPr/>
          <p:nvPr/>
        </p:nvSpPr>
        <p:spPr>
          <a:xfrm>
            <a:off x="2134921" y="3282905"/>
            <a:ext cx="193102" cy="626365"/>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184232" y="3933056"/>
            <a:ext cx="3363985" cy="275297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下箭头 17"/>
          <p:cNvSpPr/>
          <p:nvPr/>
        </p:nvSpPr>
        <p:spPr>
          <a:xfrm>
            <a:off x="9696400" y="3284984"/>
            <a:ext cx="193102" cy="626365"/>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641812" y="4038917"/>
            <a:ext cx="2250472" cy="793615"/>
          </a:xfrm>
          <a:prstGeom prst="rect">
            <a:avLst/>
          </a:prstGeom>
        </p:spPr>
        <p:txBody>
          <a:bodyPr wrap="square">
            <a:spAutoFit/>
          </a:bodyPr>
          <a:lstStyle/>
          <a:p>
            <a:pPr lvl="0">
              <a:lnSpc>
                <a:spcPct val="150000"/>
              </a:lnSpc>
            </a:pPr>
            <a:r>
              <a:rPr lang="zh-CN" altLang="en-US" sz="3400" b="1" dirty="0" smtClean="0">
                <a:solidFill>
                  <a:srgbClr val="E72582"/>
                </a:solidFill>
                <a:latin typeface="方正仿宋_GBK" pitchFamily="65" charset="-122"/>
                <a:ea typeface="方正仿宋_GBK" pitchFamily="65" charset="-122"/>
              </a:rPr>
              <a:t>精确授时</a:t>
            </a:r>
            <a:endParaRPr lang="zh-CN" altLang="en-US" sz="3400" b="1" dirty="0">
              <a:solidFill>
                <a:srgbClr val="E72582"/>
              </a:solidFill>
              <a:latin typeface="方正仿宋_GBK" pitchFamily="65" charset="-122"/>
              <a:ea typeface="方正仿宋_GBK" pitchFamily="65" charset="-122"/>
            </a:endParaRPr>
          </a:p>
        </p:txBody>
      </p:sp>
      <p:sp>
        <p:nvSpPr>
          <p:cNvPr id="20" name="矩形 19"/>
          <p:cNvSpPr/>
          <p:nvPr/>
        </p:nvSpPr>
        <p:spPr>
          <a:xfrm>
            <a:off x="1604934" y="4835604"/>
            <a:ext cx="2250472" cy="877163"/>
          </a:xfrm>
          <a:prstGeom prst="rect">
            <a:avLst/>
          </a:prstGeom>
        </p:spPr>
        <p:txBody>
          <a:bodyPr wrap="square">
            <a:spAutoFit/>
          </a:bodyPr>
          <a:lstStyle/>
          <a:p>
            <a:pPr lvl="0">
              <a:lnSpc>
                <a:spcPct val="150000"/>
              </a:lnSpc>
            </a:pPr>
            <a:r>
              <a:rPr lang="zh-CN" altLang="en-US" sz="3400" b="1" smtClean="0">
                <a:solidFill>
                  <a:srgbClr val="E72582"/>
                </a:solidFill>
                <a:latin typeface="方正仿宋_GBK" pitchFamily="65" charset="-122"/>
                <a:ea typeface="方正仿宋_GBK" pitchFamily="65" charset="-122"/>
              </a:rPr>
              <a:t>位置报告</a:t>
            </a:r>
            <a:endParaRPr lang="zh-CN" altLang="en-US" sz="3400" b="1" dirty="0">
              <a:solidFill>
                <a:srgbClr val="E72582"/>
              </a:solidFill>
              <a:latin typeface="方正仿宋_GBK" pitchFamily="65" charset="-122"/>
              <a:ea typeface="方正仿宋_GBK" pitchFamily="65" charset="-122"/>
            </a:endParaRPr>
          </a:p>
        </p:txBody>
      </p:sp>
      <p:sp>
        <p:nvSpPr>
          <p:cNvPr id="15" name="矩形 14"/>
          <p:cNvSpPr/>
          <p:nvPr/>
        </p:nvSpPr>
        <p:spPr>
          <a:xfrm>
            <a:off x="9508873" y="5171556"/>
            <a:ext cx="1059906" cy="793615"/>
          </a:xfrm>
          <a:prstGeom prst="rect">
            <a:avLst/>
          </a:prstGeom>
        </p:spPr>
        <p:txBody>
          <a:bodyPr wrap="none">
            <a:spAutoFit/>
          </a:bodyPr>
          <a:lstStyle/>
          <a:p>
            <a:pPr lvl="0">
              <a:lnSpc>
                <a:spcPct val="150000"/>
              </a:lnSpc>
            </a:pPr>
            <a:r>
              <a:rPr lang="zh-CN" altLang="en-US" sz="3400" b="1" smtClean="0">
                <a:solidFill>
                  <a:srgbClr val="E72582"/>
                </a:solidFill>
                <a:latin typeface="方正仿宋_GBK" pitchFamily="65" charset="-122"/>
                <a:ea typeface="方正仿宋_GBK" pitchFamily="65" charset="-122"/>
              </a:rPr>
              <a:t>交通</a:t>
            </a:r>
            <a:endParaRPr lang="zh-CN" altLang="en-US" sz="3400" b="1" dirty="0">
              <a:solidFill>
                <a:srgbClr val="E72582"/>
              </a:solidFill>
              <a:latin typeface="方正仿宋_GBK" pitchFamily="65" charset="-122"/>
              <a:ea typeface="方正仿宋_GBK" pitchFamily="65" charset="-122"/>
            </a:endParaRPr>
          </a:p>
        </p:txBody>
      </p:sp>
      <p:sp>
        <p:nvSpPr>
          <p:cNvPr id="22" name="矩形 21"/>
          <p:cNvSpPr/>
          <p:nvPr/>
        </p:nvSpPr>
        <p:spPr>
          <a:xfrm>
            <a:off x="9552384" y="5877272"/>
            <a:ext cx="1059906" cy="793615"/>
          </a:xfrm>
          <a:prstGeom prst="rect">
            <a:avLst/>
          </a:prstGeom>
        </p:spPr>
        <p:txBody>
          <a:bodyPr wrap="none">
            <a:spAutoFit/>
          </a:bodyPr>
          <a:lstStyle/>
          <a:p>
            <a:pPr lvl="0">
              <a:lnSpc>
                <a:spcPct val="150000"/>
              </a:lnSpc>
            </a:pPr>
            <a:r>
              <a:rPr lang="zh-CN" altLang="en-US" sz="3400" b="1" dirty="0" smtClean="0">
                <a:solidFill>
                  <a:srgbClr val="E72582"/>
                </a:solidFill>
                <a:latin typeface="方正仿宋_GBK" pitchFamily="65" charset="-122"/>
                <a:ea typeface="方正仿宋_GBK" pitchFamily="65" charset="-122"/>
              </a:rPr>
              <a:t>气象</a:t>
            </a:r>
            <a:endParaRPr lang="zh-CN" altLang="en-US" sz="3400" b="1" dirty="0">
              <a:solidFill>
                <a:srgbClr val="E72582"/>
              </a:solidFill>
              <a:latin typeface="方正仿宋_GBK" pitchFamily="65" charset="-122"/>
              <a:ea typeface="方正仿宋_GBK" pitchFamily="65" charset="-122"/>
            </a:endParaRPr>
          </a:p>
        </p:txBody>
      </p:sp>
    </p:spTree>
    <p:custDataLst>
      <p:tags r:id="rId1"/>
    </p:custDataLst>
    <p:extLst>
      <p:ext uri="{BB962C8B-B14F-4D97-AF65-F5344CB8AC3E}">
        <p14:creationId xmlns:p14="http://schemas.microsoft.com/office/powerpoint/2010/main" val="16736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P spid="15"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23580" y="933086"/>
            <a:ext cx="10365997" cy="1661993"/>
          </a:xfrm>
          <a:prstGeom prst="rect">
            <a:avLst/>
          </a:prstGeom>
        </p:spPr>
        <p:txBody>
          <a:bodyPr wrap="square">
            <a:spAutoFit/>
          </a:bodyPr>
          <a:lstStyle/>
          <a:p>
            <a:pPr>
              <a:lnSpc>
                <a:spcPct val="150000"/>
              </a:lnSpc>
              <a:spcAft>
                <a:spcPts val="0"/>
              </a:spcAft>
            </a:pPr>
            <a:r>
              <a:rPr lang="en-US" altLang="zh-CN" sz="3400" dirty="0">
                <a:latin typeface="NEU-HZ"/>
                <a:ea typeface="宋体"/>
                <a:cs typeface="Times New Roman"/>
              </a:rPr>
              <a:t>3</a:t>
            </a:r>
            <a:r>
              <a:rPr lang="en-US" altLang="zh-CN" sz="3400" dirty="0">
                <a:latin typeface="Calibri"/>
                <a:ea typeface="宋体"/>
                <a:cs typeface="Times New Roman"/>
              </a:rPr>
              <a:t>.</a:t>
            </a:r>
            <a:r>
              <a:rPr lang="zh-CN" altLang="zh-CN" sz="3400" dirty="0">
                <a:latin typeface="Calibri"/>
                <a:ea typeface="宋体"/>
                <a:cs typeface="Times New Roman"/>
              </a:rPr>
              <a:t>文章第</a:t>
            </a:r>
            <a:r>
              <a:rPr lang="en-US" altLang="zh-CN" sz="3400" dirty="0">
                <a:latin typeface="NEU-BZ"/>
                <a:ea typeface="宋体"/>
                <a:cs typeface="Times New Roman"/>
              </a:rPr>
              <a:t>④</a:t>
            </a:r>
            <a:r>
              <a:rPr lang="zh-CN" altLang="zh-CN" sz="3400" dirty="0">
                <a:latin typeface="Calibri"/>
                <a:ea typeface="宋体"/>
                <a:cs typeface="Times New Roman"/>
              </a:rPr>
              <a:t>自然段中画横线的句子运用的说明方法主要是</a:t>
            </a:r>
            <a:r>
              <a:rPr lang="zh-CN" altLang="zh-CN" sz="3400" u="sng" dirty="0">
                <a:latin typeface="Calibri"/>
                <a:ea typeface="宋体"/>
                <a:cs typeface="Times New Roman"/>
              </a:rPr>
              <a:t>　　</a:t>
            </a:r>
            <a:r>
              <a:rPr lang="en-US" altLang="zh-CN" sz="3400" u="sng" dirty="0" smtClean="0">
                <a:latin typeface="Calibri"/>
                <a:ea typeface="宋体"/>
                <a:cs typeface="Times New Roman"/>
              </a:rPr>
              <a:t>        </a:t>
            </a:r>
            <a:r>
              <a:rPr lang="zh-CN" altLang="zh-CN" sz="3400" dirty="0" smtClean="0">
                <a:latin typeface="Calibri"/>
                <a:ea typeface="宋体"/>
                <a:cs typeface="Times New Roman"/>
              </a:rPr>
              <a:t>。</a:t>
            </a:r>
            <a:r>
              <a:rPr lang="en-US" altLang="zh-CN" sz="3400" dirty="0">
                <a:latin typeface="方正书宋_GBK"/>
                <a:ea typeface="宋体"/>
                <a:cs typeface="Times New Roman"/>
              </a:rPr>
              <a:t> </a:t>
            </a:r>
            <a:endParaRPr lang="zh-CN" altLang="zh-CN" sz="3400" dirty="0">
              <a:effectLst/>
              <a:latin typeface="Calibri"/>
              <a:ea typeface="宋体"/>
              <a:cs typeface="Times New Roman"/>
            </a:endParaRPr>
          </a:p>
        </p:txBody>
      </p:sp>
      <p:sp>
        <p:nvSpPr>
          <p:cNvPr id="6" name="矩形 5"/>
          <p:cNvSpPr/>
          <p:nvPr/>
        </p:nvSpPr>
        <p:spPr>
          <a:xfrm>
            <a:off x="1659258" y="1823639"/>
            <a:ext cx="1492716"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作比较</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16736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23582" y="871067"/>
            <a:ext cx="10785446" cy="2381421"/>
          </a:xfrm>
          <a:prstGeom prst="rect">
            <a:avLst/>
          </a:prstGeom>
        </p:spPr>
        <p:txBody>
          <a:bodyPr wrap="square">
            <a:spAutoFit/>
          </a:bodyPr>
          <a:lstStyle/>
          <a:p>
            <a:pPr>
              <a:lnSpc>
                <a:spcPct val="150000"/>
              </a:lnSpc>
              <a:spcAft>
                <a:spcPts val="0"/>
              </a:spcAft>
            </a:pPr>
            <a:r>
              <a:rPr lang="en-US" altLang="zh-CN" sz="3400" dirty="0">
                <a:latin typeface="NEU-HZ"/>
                <a:ea typeface="宋体"/>
                <a:cs typeface="Times New Roman"/>
              </a:rPr>
              <a:t>4</a:t>
            </a:r>
            <a:r>
              <a:rPr lang="en-US" altLang="zh-CN" sz="3400" dirty="0">
                <a:latin typeface="Calibri"/>
                <a:ea typeface="宋体"/>
                <a:cs typeface="Times New Roman"/>
              </a:rPr>
              <a:t>.</a:t>
            </a:r>
            <a:r>
              <a:rPr lang="zh-CN" altLang="zh-CN" sz="3400" dirty="0">
                <a:latin typeface="Calibri"/>
                <a:ea typeface="宋体"/>
                <a:cs typeface="Times New Roman"/>
              </a:rPr>
              <a:t>文章第</a:t>
            </a:r>
            <a:r>
              <a:rPr lang="en-US" altLang="zh-CN" sz="3400" dirty="0">
                <a:latin typeface="NEU-BZ"/>
                <a:ea typeface="宋体"/>
                <a:cs typeface="Times New Roman"/>
              </a:rPr>
              <a:t>⑤</a:t>
            </a:r>
            <a:r>
              <a:rPr lang="zh-CN" altLang="zh-CN" sz="3400" dirty="0">
                <a:latin typeface="Calibri"/>
                <a:ea typeface="宋体"/>
                <a:cs typeface="Times New Roman"/>
              </a:rPr>
              <a:t>自然段中画波浪线的句子改为</a:t>
            </a:r>
            <a:r>
              <a:rPr lang="en-US" altLang="zh-CN" sz="3400" dirty="0">
                <a:latin typeface="NEU-BZ"/>
                <a:ea typeface="宋体"/>
                <a:cs typeface="Times New Roman"/>
              </a:rPr>
              <a:t>“</a:t>
            </a:r>
            <a:r>
              <a:rPr lang="zh-CN" altLang="zh-CN" sz="3400" dirty="0">
                <a:latin typeface="Calibri"/>
                <a:ea typeface="宋体"/>
                <a:cs typeface="Times New Roman"/>
              </a:rPr>
              <a:t>在北斗信号的加持下</a:t>
            </a:r>
            <a:r>
              <a:rPr lang="en-US" altLang="zh-CN" sz="3400" dirty="0">
                <a:latin typeface="方正书宋_GBK"/>
                <a:ea typeface="宋体"/>
                <a:cs typeface="Times New Roman"/>
              </a:rPr>
              <a:t>,</a:t>
            </a:r>
            <a:r>
              <a:rPr lang="zh-CN" altLang="zh-CN" sz="3400" dirty="0">
                <a:latin typeface="Calibri"/>
                <a:ea typeface="宋体"/>
                <a:cs typeface="Times New Roman"/>
              </a:rPr>
              <a:t>农机作业的误差可以控制在极小范围</a:t>
            </a:r>
            <a:r>
              <a:rPr lang="en-US" altLang="zh-CN" sz="3400" dirty="0">
                <a:latin typeface="方正书宋_GBK"/>
                <a:ea typeface="宋体"/>
                <a:cs typeface="Times New Roman"/>
              </a:rPr>
              <a:t>,</a:t>
            </a:r>
            <a:r>
              <a:rPr lang="zh-CN" altLang="zh-CN" sz="3400" dirty="0">
                <a:latin typeface="Calibri"/>
                <a:ea typeface="宋体"/>
                <a:cs typeface="Times New Roman"/>
              </a:rPr>
              <a:t>效率大大提高</a:t>
            </a:r>
            <a:r>
              <a:rPr lang="en-US" altLang="zh-CN" sz="3400" dirty="0">
                <a:latin typeface="NEU-BZ"/>
                <a:ea typeface="宋体"/>
                <a:cs typeface="Times New Roman"/>
              </a:rPr>
              <a:t>”</a:t>
            </a:r>
            <a:r>
              <a:rPr lang="en-US" altLang="zh-CN" sz="3400" dirty="0">
                <a:latin typeface="方正书宋_GBK"/>
                <a:ea typeface="宋体"/>
                <a:cs typeface="Times New Roman"/>
              </a:rPr>
              <a:t>,</a:t>
            </a:r>
            <a:r>
              <a:rPr lang="zh-CN" altLang="zh-CN" sz="3400" dirty="0">
                <a:latin typeface="Calibri"/>
                <a:ea typeface="宋体"/>
                <a:cs typeface="Times New Roman"/>
              </a:rPr>
              <a:t>好不好</a:t>
            </a:r>
            <a:r>
              <a:rPr lang="en-US" altLang="zh-CN" sz="3400" dirty="0">
                <a:latin typeface="方正书宋_GBK"/>
                <a:ea typeface="宋体"/>
                <a:cs typeface="Times New Roman"/>
              </a:rPr>
              <a:t>?</a:t>
            </a:r>
            <a:r>
              <a:rPr lang="zh-CN" altLang="zh-CN" sz="3400" dirty="0">
                <a:latin typeface="Calibri"/>
                <a:ea typeface="宋体"/>
                <a:cs typeface="Times New Roman"/>
              </a:rPr>
              <a:t>为什么</a:t>
            </a:r>
            <a:r>
              <a:rPr lang="en-US" altLang="zh-CN" sz="3400" dirty="0" smtClean="0">
                <a:latin typeface="方正书宋_GBK"/>
                <a:ea typeface="宋体"/>
                <a:cs typeface="Times New Roman"/>
              </a:rPr>
              <a:t>?</a:t>
            </a:r>
            <a:endParaRPr lang="zh-CN" altLang="zh-CN" sz="3400" dirty="0">
              <a:latin typeface="Calibri"/>
              <a:ea typeface="宋体"/>
              <a:cs typeface="Times New Roman"/>
            </a:endParaRPr>
          </a:p>
        </p:txBody>
      </p:sp>
      <p:sp>
        <p:nvSpPr>
          <p:cNvPr id="6" name="矩形 5"/>
          <p:cNvSpPr/>
          <p:nvPr/>
        </p:nvSpPr>
        <p:spPr>
          <a:xfrm>
            <a:off x="705159" y="3161345"/>
            <a:ext cx="10781681" cy="2446824"/>
          </a:xfrm>
          <a:prstGeom prst="rect">
            <a:avLst/>
          </a:prstGeom>
        </p:spPr>
        <p:txBody>
          <a:bodyPr wrap="square">
            <a:spAutoFit/>
          </a:bodyPr>
          <a:lstStyle/>
          <a:p>
            <a:pPr lvl="0">
              <a:lnSpc>
                <a:spcPct val="150000"/>
              </a:lnSpc>
            </a:pPr>
            <a:r>
              <a:rPr lang="zh-CN" altLang="zh-CN" sz="3400" b="1" dirty="0">
                <a:solidFill>
                  <a:srgbClr val="E72582"/>
                </a:solidFill>
                <a:latin typeface="Calibri"/>
                <a:ea typeface="宋体"/>
                <a:cs typeface="Times New Roman"/>
              </a:rPr>
              <a:t>　</a:t>
            </a:r>
            <a:r>
              <a:rPr lang="zh-CN" altLang="zh-CN" sz="3400" b="1" dirty="0">
                <a:solidFill>
                  <a:srgbClr val="E72582"/>
                </a:solidFill>
                <a:latin typeface="Calibri"/>
                <a:ea typeface="方正仿宋_GBK"/>
                <a:cs typeface="Times New Roman"/>
              </a:rPr>
              <a:t>不好。</a:t>
            </a:r>
            <a:r>
              <a:rPr lang="en-US" altLang="zh-CN" sz="3400" b="1" dirty="0">
                <a:solidFill>
                  <a:srgbClr val="E72582"/>
                </a:solidFill>
                <a:latin typeface="NEU-BZ"/>
                <a:ea typeface="方正仿宋_GBK"/>
                <a:cs typeface="Times New Roman"/>
              </a:rPr>
              <a:t>“</a:t>
            </a:r>
            <a:r>
              <a:rPr lang="zh-CN" altLang="zh-CN" sz="3400" b="1" dirty="0">
                <a:solidFill>
                  <a:srgbClr val="E72582"/>
                </a:solidFill>
                <a:latin typeface="Calibri"/>
                <a:ea typeface="方正仿宋_GBK"/>
                <a:cs typeface="Times New Roman"/>
              </a:rPr>
              <a:t>极小范围</a:t>
            </a:r>
            <a:r>
              <a:rPr lang="en-US" altLang="zh-CN" sz="3400" b="1" dirty="0">
                <a:solidFill>
                  <a:srgbClr val="E72582"/>
                </a:solidFill>
                <a:latin typeface="NEU-BZ"/>
                <a:ea typeface="方正仿宋_GBK"/>
                <a:cs typeface="Times New Roman"/>
              </a:rPr>
              <a:t>”</a:t>
            </a:r>
            <a:r>
              <a:rPr lang="en-US" altLang="zh-CN" sz="3400" b="1" dirty="0">
                <a:solidFill>
                  <a:srgbClr val="E72582"/>
                </a:solidFill>
                <a:latin typeface="Calibri"/>
                <a:ea typeface="方正仿宋_GBK"/>
                <a:cs typeface="Times New Roman"/>
              </a:rPr>
              <a:t> </a:t>
            </a:r>
            <a:r>
              <a:rPr lang="en-US" altLang="zh-CN" sz="3400" b="1" dirty="0">
                <a:solidFill>
                  <a:srgbClr val="E72582"/>
                </a:solidFill>
                <a:latin typeface="NEU-BZ"/>
                <a:ea typeface="方正仿宋_GBK"/>
                <a:cs typeface="Times New Roman"/>
              </a:rPr>
              <a:t>“</a:t>
            </a:r>
            <a:r>
              <a:rPr lang="zh-CN" altLang="zh-CN" sz="3400" b="1" dirty="0">
                <a:solidFill>
                  <a:srgbClr val="E72582"/>
                </a:solidFill>
                <a:latin typeface="Calibri"/>
                <a:ea typeface="方正仿宋_GBK"/>
                <a:cs typeface="Times New Roman"/>
              </a:rPr>
              <a:t>大大提高</a:t>
            </a:r>
            <a:r>
              <a:rPr lang="en-US" altLang="zh-CN" sz="3400" b="1" dirty="0">
                <a:solidFill>
                  <a:srgbClr val="E72582"/>
                </a:solidFill>
                <a:latin typeface="NEU-BZ"/>
                <a:ea typeface="方正仿宋_GBK"/>
                <a:cs typeface="Times New Roman"/>
              </a:rPr>
              <a:t>”</a:t>
            </a:r>
            <a:r>
              <a:rPr lang="zh-CN" altLang="zh-CN" sz="3400" b="1" dirty="0">
                <a:solidFill>
                  <a:srgbClr val="E72582"/>
                </a:solidFill>
                <a:latin typeface="Calibri"/>
                <a:ea typeface="方正仿宋_GBK"/>
                <a:cs typeface="Times New Roman"/>
              </a:rPr>
              <a:t>的说法不准确</a:t>
            </a:r>
            <a:r>
              <a:rPr lang="en-US" altLang="zh-CN" sz="3400" b="1" dirty="0">
                <a:solidFill>
                  <a:srgbClr val="E72582"/>
                </a:solidFill>
                <a:latin typeface="方正仿宋_GBK"/>
                <a:ea typeface="宋体"/>
                <a:cs typeface="Times New Roman"/>
              </a:rPr>
              <a:t>,</a:t>
            </a:r>
            <a:r>
              <a:rPr lang="zh-CN" altLang="zh-CN" sz="3400" b="1" dirty="0">
                <a:solidFill>
                  <a:srgbClr val="E72582"/>
                </a:solidFill>
                <a:latin typeface="Calibri"/>
                <a:ea typeface="方正仿宋_GBK"/>
                <a:cs typeface="Times New Roman"/>
              </a:rPr>
              <a:t>原文运用列数字的说明方法</a:t>
            </a:r>
            <a:r>
              <a:rPr lang="en-US" altLang="zh-CN" sz="3400" b="1" dirty="0">
                <a:solidFill>
                  <a:srgbClr val="E72582"/>
                </a:solidFill>
                <a:latin typeface="方正仿宋_GBK"/>
                <a:ea typeface="宋体"/>
                <a:cs typeface="Times New Roman"/>
              </a:rPr>
              <a:t>,</a:t>
            </a:r>
            <a:r>
              <a:rPr lang="zh-CN" altLang="zh-CN" sz="3400" b="1" dirty="0">
                <a:solidFill>
                  <a:srgbClr val="E72582"/>
                </a:solidFill>
                <a:latin typeface="Calibri"/>
                <a:ea typeface="方正仿宋_GBK"/>
                <a:cs typeface="Times New Roman"/>
              </a:rPr>
              <a:t>把误差和提高率精确地表示出来了</a:t>
            </a:r>
            <a:r>
              <a:rPr lang="en-US" altLang="zh-CN" sz="3400" b="1" dirty="0">
                <a:solidFill>
                  <a:srgbClr val="E72582"/>
                </a:solidFill>
                <a:latin typeface="方正仿宋_GBK"/>
                <a:ea typeface="宋体"/>
                <a:cs typeface="Times New Roman"/>
              </a:rPr>
              <a:t>,</a:t>
            </a:r>
            <a:r>
              <a:rPr lang="zh-CN" altLang="zh-CN" sz="3400" b="1" dirty="0">
                <a:solidFill>
                  <a:srgbClr val="E72582"/>
                </a:solidFill>
                <a:latin typeface="Calibri"/>
                <a:ea typeface="方正仿宋_GBK"/>
                <a:cs typeface="Times New Roman"/>
              </a:rPr>
              <a:t>体现了说明文语言的准确性。</a:t>
            </a:r>
            <a:r>
              <a:rPr lang="zh-CN" altLang="zh-CN" sz="3400" b="1" dirty="0">
                <a:solidFill>
                  <a:srgbClr val="E72582"/>
                </a:solidFill>
                <a:latin typeface="Calibri"/>
                <a:ea typeface="宋体"/>
                <a:cs typeface="Times New Roman"/>
              </a:rPr>
              <a:t>　</a:t>
            </a:r>
            <a:r>
              <a:rPr lang="en-US" altLang="zh-CN" sz="3400" b="1" dirty="0">
                <a:solidFill>
                  <a:srgbClr val="E72582"/>
                </a:solidFill>
                <a:latin typeface="NEU-BZ"/>
                <a:ea typeface="宋体"/>
                <a:cs typeface="Times New Roman"/>
              </a:rPr>
              <a:t> </a:t>
            </a:r>
            <a:endParaRPr lang="zh-CN" altLang="zh-CN" sz="3400" b="1" dirty="0">
              <a:solidFill>
                <a:srgbClr val="E72582"/>
              </a:solidFill>
              <a:latin typeface="Calibri"/>
              <a:ea typeface="宋体"/>
              <a:cs typeface="Times New Roman"/>
            </a:endParaRPr>
          </a:p>
        </p:txBody>
      </p:sp>
    </p:spTree>
    <p:custDataLst>
      <p:tags r:id="rId1"/>
    </p:custDataLst>
    <p:extLst>
      <p:ext uri="{BB962C8B-B14F-4D97-AF65-F5344CB8AC3E}">
        <p14:creationId xmlns:p14="http://schemas.microsoft.com/office/powerpoint/2010/main" val="16736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90025" y="859278"/>
            <a:ext cx="10921890" cy="5952399"/>
          </a:xfrm>
          <a:prstGeom prst="rect">
            <a:avLst/>
          </a:prstGeom>
        </p:spPr>
        <p:txBody>
          <a:bodyPr wrap="square">
            <a:spAutoFit/>
          </a:bodyPr>
          <a:lstStyle/>
          <a:p>
            <a:pPr>
              <a:lnSpc>
                <a:spcPct val="140000"/>
              </a:lnSpc>
              <a:spcAft>
                <a:spcPts val="0"/>
              </a:spcAft>
            </a:pPr>
            <a:r>
              <a:rPr lang="en-US" altLang="zh-CN" sz="3400" dirty="0">
                <a:latin typeface="NEU-HZ"/>
                <a:ea typeface="宋体"/>
                <a:cs typeface="Times New Roman"/>
              </a:rPr>
              <a:t>5</a:t>
            </a:r>
            <a:r>
              <a:rPr lang="en-US" altLang="zh-CN" sz="3400" dirty="0">
                <a:latin typeface="Calibri"/>
                <a:ea typeface="宋体"/>
                <a:cs typeface="Times New Roman"/>
              </a:rPr>
              <a:t>.</a:t>
            </a:r>
            <a:r>
              <a:rPr lang="zh-CN" altLang="zh-CN" sz="3400" dirty="0">
                <a:latin typeface="Calibri"/>
                <a:ea typeface="宋体"/>
                <a:cs typeface="Times New Roman"/>
              </a:rPr>
              <a:t>读下面的</a:t>
            </a:r>
            <a:r>
              <a:rPr lang="en-US" altLang="zh-CN" sz="3400" dirty="0">
                <a:latin typeface="NEU-BZ"/>
                <a:ea typeface="宋体"/>
                <a:cs typeface="Times New Roman"/>
              </a:rPr>
              <a:t>“</a:t>
            </a:r>
            <a:r>
              <a:rPr lang="zh-CN" altLang="zh-CN" sz="3400" dirty="0">
                <a:latin typeface="Calibri"/>
                <a:ea typeface="宋体"/>
                <a:cs typeface="Times New Roman"/>
              </a:rPr>
              <a:t>链接材料</a:t>
            </a:r>
            <a:r>
              <a:rPr lang="en-US" altLang="zh-CN" sz="3400" dirty="0">
                <a:latin typeface="NEU-BZ"/>
                <a:ea typeface="宋体"/>
                <a:cs typeface="Times New Roman"/>
              </a:rPr>
              <a:t>”</a:t>
            </a:r>
            <a:r>
              <a:rPr lang="zh-CN" altLang="zh-CN" sz="3400" dirty="0">
                <a:latin typeface="Calibri"/>
                <a:ea typeface="宋体"/>
                <a:cs typeface="Times New Roman"/>
              </a:rPr>
              <a:t>和文章的第</a:t>
            </a:r>
            <a:r>
              <a:rPr lang="en-US" altLang="zh-CN" sz="3400" dirty="0">
                <a:latin typeface="NEU-BZ"/>
                <a:ea typeface="宋体"/>
                <a:cs typeface="Times New Roman"/>
              </a:rPr>
              <a:t>①</a:t>
            </a:r>
            <a:r>
              <a:rPr lang="zh-CN" altLang="zh-CN" sz="3400" dirty="0">
                <a:latin typeface="Calibri"/>
                <a:ea typeface="宋体"/>
                <a:cs typeface="Times New Roman"/>
              </a:rPr>
              <a:t>自然段</a:t>
            </a:r>
            <a:r>
              <a:rPr lang="en-US" altLang="zh-CN" sz="3400" dirty="0">
                <a:latin typeface="方正书宋_GBK"/>
                <a:ea typeface="宋体"/>
                <a:cs typeface="Times New Roman"/>
              </a:rPr>
              <a:t>,</a:t>
            </a:r>
            <a:r>
              <a:rPr lang="zh-CN" altLang="zh-CN" sz="3400" dirty="0">
                <a:latin typeface="Calibri"/>
                <a:ea typeface="宋体"/>
                <a:cs typeface="Times New Roman"/>
              </a:rPr>
              <a:t>体会两段话在表达上的不同。</a:t>
            </a:r>
          </a:p>
          <a:p>
            <a:pPr>
              <a:lnSpc>
                <a:spcPct val="140000"/>
              </a:lnSpc>
              <a:spcAft>
                <a:spcPts val="0"/>
              </a:spcAft>
            </a:pPr>
            <a:r>
              <a:rPr lang="zh-CN" altLang="zh-CN" sz="3400" dirty="0">
                <a:latin typeface="Calibri"/>
                <a:ea typeface="方正黑体_GBK"/>
                <a:cs typeface="Times New Roman"/>
              </a:rPr>
              <a:t>【链接材料】 </a:t>
            </a:r>
            <a:r>
              <a:rPr lang="zh-CN" altLang="zh-CN" sz="3400" dirty="0">
                <a:latin typeface="Calibri"/>
                <a:ea typeface="方正楷体_GBK"/>
                <a:cs typeface="Times New Roman"/>
              </a:rPr>
              <a:t>北斗卫星导航系统到底是个什么样的系统呢</a:t>
            </a:r>
            <a:r>
              <a:rPr lang="en-US" altLang="zh-CN" sz="3400" dirty="0">
                <a:latin typeface="方正楷体_GBK"/>
                <a:ea typeface="宋体"/>
                <a:cs typeface="Times New Roman"/>
              </a:rPr>
              <a:t>?</a:t>
            </a:r>
            <a:r>
              <a:rPr lang="zh-CN" altLang="zh-CN" sz="3400" dirty="0">
                <a:latin typeface="Calibri"/>
                <a:ea typeface="方正楷体_GBK"/>
                <a:cs typeface="Times New Roman"/>
              </a:rPr>
              <a:t>简单地说</a:t>
            </a:r>
            <a:r>
              <a:rPr lang="en-US" altLang="zh-CN" sz="3400" dirty="0">
                <a:latin typeface="方正楷体_GBK"/>
                <a:ea typeface="宋体"/>
                <a:cs typeface="Times New Roman"/>
              </a:rPr>
              <a:t>,</a:t>
            </a:r>
            <a:r>
              <a:rPr lang="zh-CN" altLang="zh-CN" sz="3400" dirty="0">
                <a:latin typeface="Calibri"/>
                <a:ea typeface="方正楷体_GBK"/>
                <a:cs typeface="Times New Roman"/>
              </a:rPr>
              <a:t>在天上</a:t>
            </a:r>
            <a:r>
              <a:rPr lang="en-US" altLang="zh-CN" sz="3400" dirty="0">
                <a:latin typeface="方正楷体_GBK"/>
                <a:ea typeface="宋体"/>
                <a:cs typeface="Times New Roman"/>
              </a:rPr>
              <a:t>,</a:t>
            </a:r>
            <a:r>
              <a:rPr lang="zh-CN" altLang="zh-CN" sz="3400" dirty="0">
                <a:latin typeface="Calibri"/>
                <a:ea typeface="方正楷体_GBK"/>
                <a:cs typeface="Times New Roman"/>
              </a:rPr>
              <a:t>它是一个多颗卫星在多种轨道组成的很大的蜘蛛网</a:t>
            </a:r>
            <a:r>
              <a:rPr lang="en-US" altLang="zh-CN" sz="3400" dirty="0">
                <a:latin typeface="方正楷体_GBK"/>
                <a:ea typeface="宋体"/>
                <a:cs typeface="Times New Roman"/>
              </a:rPr>
              <a:t>,</a:t>
            </a:r>
            <a:r>
              <a:rPr lang="zh-CN" altLang="zh-CN" sz="3400" dirty="0">
                <a:latin typeface="Calibri"/>
                <a:ea typeface="方正楷体_GBK"/>
                <a:cs typeface="Times New Roman"/>
              </a:rPr>
              <a:t>同时在地面也有很多监测接收机器组成</a:t>
            </a:r>
            <a:r>
              <a:rPr lang="zh-CN" altLang="zh-CN" sz="3400" spc="-150" dirty="0">
                <a:latin typeface="Calibri"/>
                <a:ea typeface="方正楷体_GBK"/>
                <a:cs typeface="Times New Roman"/>
              </a:rPr>
              <a:t>一个蜘蛛网</a:t>
            </a:r>
            <a:r>
              <a:rPr lang="en-US" altLang="zh-CN" sz="3400" spc="-150" dirty="0">
                <a:latin typeface="方正楷体_GBK"/>
                <a:ea typeface="宋体"/>
                <a:cs typeface="Times New Roman"/>
              </a:rPr>
              <a:t>,</a:t>
            </a:r>
            <a:r>
              <a:rPr lang="zh-CN" altLang="zh-CN" sz="3400" spc="-150" dirty="0">
                <a:latin typeface="Calibri"/>
                <a:ea typeface="方正楷体_GBK"/>
                <a:cs typeface="Times New Roman"/>
              </a:rPr>
              <a:t>这两个蜘蛛网合并起来就是北斗卫星导航系统。</a:t>
            </a:r>
            <a:endParaRPr lang="zh-CN" altLang="zh-CN" sz="3400" spc="-150" dirty="0">
              <a:latin typeface="Calibri"/>
              <a:ea typeface="宋体"/>
              <a:cs typeface="Times New Roman"/>
            </a:endParaRPr>
          </a:p>
          <a:p>
            <a:pPr>
              <a:lnSpc>
                <a:spcPct val="140000"/>
              </a:lnSpc>
              <a:spcAft>
                <a:spcPts val="0"/>
              </a:spcAft>
            </a:pPr>
            <a:r>
              <a:rPr lang="zh-CN" altLang="zh-CN" sz="3400" dirty="0">
                <a:latin typeface="Calibri"/>
                <a:ea typeface="宋体"/>
                <a:cs typeface="Times New Roman"/>
              </a:rPr>
              <a:t>两段话的不同点</a:t>
            </a:r>
            <a:r>
              <a:rPr lang="en-US" altLang="zh-CN" sz="3400" dirty="0">
                <a:latin typeface="方正书宋_GBK"/>
                <a:ea typeface="宋体"/>
                <a:cs typeface="Times New Roman"/>
              </a:rPr>
              <a:t>:</a:t>
            </a:r>
            <a:r>
              <a:rPr lang="zh-CN" altLang="zh-CN" sz="3400" u="sng" dirty="0">
                <a:latin typeface="Calibri"/>
                <a:ea typeface="宋体"/>
                <a:cs typeface="Times New Roman"/>
              </a:rPr>
              <a:t>　</a:t>
            </a:r>
            <a:r>
              <a:rPr lang="en-US" altLang="zh-CN" sz="3400" u="sng" dirty="0" smtClean="0">
                <a:latin typeface="Calibri"/>
                <a:ea typeface="宋体"/>
                <a:cs typeface="Times New Roman"/>
              </a:rPr>
              <a:t>                                                                       </a:t>
            </a:r>
            <a:r>
              <a:rPr lang="en-US" altLang="zh-CN" sz="3400" u="sng" dirty="0" smtClean="0">
                <a:solidFill>
                  <a:schemeClr val="bg1"/>
                </a:solidFill>
                <a:latin typeface="Calibri"/>
                <a:ea typeface="宋体"/>
                <a:cs typeface="Times New Roman"/>
              </a:rPr>
              <a:t>,</a:t>
            </a:r>
          </a:p>
          <a:p>
            <a:pPr>
              <a:lnSpc>
                <a:spcPct val="140000"/>
              </a:lnSpc>
              <a:spcAft>
                <a:spcPts val="0"/>
              </a:spcAft>
            </a:pPr>
            <a:r>
              <a:rPr lang="zh-CN" altLang="zh-CN" sz="3400" u="sng" dirty="0">
                <a:latin typeface="Calibri"/>
                <a:ea typeface="宋体"/>
                <a:cs typeface="Times New Roman"/>
              </a:rPr>
              <a:t>　</a:t>
            </a:r>
            <a:r>
              <a:rPr lang="en-US" altLang="zh-CN" sz="3400" u="sng" dirty="0" smtClean="0">
                <a:latin typeface="Calibri"/>
                <a:ea typeface="宋体"/>
                <a:cs typeface="Times New Roman"/>
              </a:rPr>
              <a:t>                                                     </a:t>
            </a:r>
            <a:r>
              <a:rPr lang="en-US" altLang="zh-CN" sz="3400" u="sng" dirty="0">
                <a:latin typeface="NEU-BZ"/>
                <a:ea typeface="宋体"/>
                <a:cs typeface="Times New Roman"/>
              </a:rPr>
              <a:t> </a:t>
            </a:r>
            <a:endParaRPr lang="zh-CN" altLang="zh-CN" sz="3400" dirty="0">
              <a:effectLst/>
              <a:latin typeface="Calibri"/>
              <a:ea typeface="宋体"/>
              <a:cs typeface="Times New Roman"/>
            </a:endParaRPr>
          </a:p>
        </p:txBody>
      </p:sp>
      <p:sp>
        <p:nvSpPr>
          <p:cNvPr id="6" name="矩形 5"/>
          <p:cNvSpPr/>
          <p:nvPr/>
        </p:nvSpPr>
        <p:spPr>
          <a:xfrm>
            <a:off x="748741" y="5098625"/>
            <a:ext cx="10198892" cy="1557349"/>
          </a:xfrm>
          <a:prstGeom prst="rect">
            <a:avLst/>
          </a:prstGeom>
        </p:spPr>
        <p:txBody>
          <a:bodyPr wrap="square">
            <a:spAutoFit/>
          </a:bodyPr>
          <a:lstStyle/>
          <a:p>
            <a:pPr>
              <a:lnSpc>
                <a:spcPct val="140000"/>
              </a:lnSpc>
            </a:pPr>
            <a:r>
              <a:rPr lang="en-US" altLang="zh-CN" sz="3400" b="1" dirty="0" smtClean="0">
                <a:solidFill>
                  <a:srgbClr val="E72582"/>
                </a:solidFill>
                <a:latin typeface="Calibri"/>
                <a:ea typeface="方正仿宋_GBK"/>
                <a:cs typeface="Times New Roman"/>
              </a:rPr>
              <a:t>                                </a:t>
            </a:r>
            <a:r>
              <a:rPr lang="zh-CN" altLang="zh-CN" sz="3400" b="1" dirty="0" smtClean="0">
                <a:solidFill>
                  <a:srgbClr val="E72582"/>
                </a:solidFill>
                <a:latin typeface="Calibri"/>
                <a:ea typeface="方正仿宋_GBK"/>
                <a:cs typeface="Times New Roman"/>
              </a:rPr>
              <a:t>文章</a:t>
            </a:r>
            <a:r>
              <a:rPr lang="zh-CN" altLang="zh-CN" sz="3400" b="1" dirty="0">
                <a:solidFill>
                  <a:srgbClr val="E72582"/>
                </a:solidFill>
                <a:latin typeface="Calibri"/>
                <a:ea typeface="方正仿宋_GBK"/>
                <a:cs typeface="Times New Roman"/>
              </a:rPr>
              <a:t>第</a:t>
            </a:r>
            <a:r>
              <a:rPr lang="en-US" altLang="zh-CN" sz="3400" dirty="0">
                <a:solidFill>
                  <a:srgbClr val="E72582"/>
                </a:solidFill>
                <a:latin typeface="NEU-BZ"/>
                <a:ea typeface="宋体"/>
                <a:cs typeface="Times New Roman"/>
              </a:rPr>
              <a:t>①</a:t>
            </a:r>
            <a:r>
              <a:rPr lang="zh-CN" altLang="zh-CN" sz="3400" b="1" dirty="0">
                <a:solidFill>
                  <a:srgbClr val="E72582"/>
                </a:solidFill>
                <a:latin typeface="Calibri"/>
                <a:ea typeface="方正仿宋_GBK"/>
                <a:cs typeface="Times New Roman"/>
              </a:rPr>
              <a:t>自然段语言简洁、平实</a:t>
            </a:r>
            <a:r>
              <a:rPr lang="en-US" altLang="zh-CN" sz="3400" b="1" dirty="0">
                <a:solidFill>
                  <a:srgbClr val="E72582"/>
                </a:solidFill>
                <a:latin typeface="方正仿宋_GBK"/>
                <a:ea typeface="宋体"/>
                <a:cs typeface="Times New Roman"/>
              </a:rPr>
              <a:t>,</a:t>
            </a:r>
            <a:r>
              <a:rPr lang="en-US" altLang="zh-CN" sz="3400" b="1" dirty="0">
                <a:solidFill>
                  <a:srgbClr val="E72582"/>
                </a:solidFill>
                <a:latin typeface="NEU-BZ"/>
                <a:ea typeface="方正仿宋_GBK"/>
                <a:cs typeface="Times New Roman"/>
              </a:rPr>
              <a:t>“</a:t>
            </a:r>
            <a:r>
              <a:rPr lang="zh-CN" altLang="zh-CN" sz="3400" b="1" dirty="0">
                <a:solidFill>
                  <a:srgbClr val="E72582"/>
                </a:solidFill>
                <a:latin typeface="Calibri"/>
                <a:ea typeface="方正仿宋_GBK"/>
                <a:cs typeface="Times New Roman"/>
              </a:rPr>
              <a:t>链接材料</a:t>
            </a:r>
            <a:r>
              <a:rPr lang="en-US" altLang="zh-CN" sz="3400" b="1" dirty="0">
                <a:solidFill>
                  <a:srgbClr val="E72582"/>
                </a:solidFill>
                <a:latin typeface="NEU-BZ"/>
                <a:ea typeface="方正仿宋_GBK"/>
                <a:cs typeface="Times New Roman"/>
              </a:rPr>
              <a:t>”</a:t>
            </a:r>
            <a:r>
              <a:rPr lang="zh-CN" altLang="zh-CN" sz="3400" b="1" dirty="0">
                <a:solidFill>
                  <a:srgbClr val="E72582"/>
                </a:solidFill>
                <a:latin typeface="Calibri"/>
                <a:ea typeface="方正仿宋_GBK"/>
                <a:cs typeface="Times New Roman"/>
              </a:rPr>
              <a:t>语言生动、活泼</a:t>
            </a:r>
            <a:r>
              <a:rPr lang="zh-CN" altLang="zh-CN" sz="3400" b="1" dirty="0" smtClean="0">
                <a:solidFill>
                  <a:srgbClr val="E72582"/>
                </a:solidFill>
                <a:latin typeface="Calibri"/>
                <a:ea typeface="方正仿宋_GBK"/>
                <a:cs typeface="Times New Roman"/>
              </a:rPr>
              <a:t>。</a:t>
            </a:r>
            <a:r>
              <a:rPr lang="en-US" altLang="zh-CN" sz="3400" b="1" dirty="0" smtClean="0">
                <a:solidFill>
                  <a:srgbClr val="E72582"/>
                </a:solidFill>
                <a:latin typeface="Calibri"/>
                <a:ea typeface="方正仿宋_GBK"/>
                <a:cs typeface="Times New Roman"/>
              </a:rPr>
              <a:t>       </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632267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73248" y="879456"/>
            <a:ext cx="10735112" cy="4722383"/>
          </a:xfrm>
          <a:prstGeom prst="rect">
            <a:avLst/>
          </a:prstGeom>
        </p:spPr>
        <p:txBody>
          <a:bodyPr wrap="square">
            <a:spAutoFit/>
          </a:bodyPr>
          <a:lstStyle/>
          <a:p>
            <a:pPr>
              <a:lnSpc>
                <a:spcPct val="150000"/>
              </a:lnSpc>
              <a:spcAft>
                <a:spcPts val="0"/>
              </a:spcAft>
            </a:pPr>
            <a:r>
              <a:rPr lang="zh-CN" altLang="zh-CN" sz="3400" dirty="0">
                <a:latin typeface="Calibri"/>
                <a:ea typeface="方正黑体_GBK"/>
                <a:cs typeface="Times New Roman"/>
              </a:rPr>
              <a:t>六、习作平台。</a:t>
            </a:r>
            <a:endParaRPr lang="zh-CN" altLang="zh-CN" sz="3400" dirty="0">
              <a:latin typeface="Calibri"/>
              <a:ea typeface="宋体"/>
              <a:cs typeface="Times New Roman"/>
            </a:endParaRPr>
          </a:p>
          <a:p>
            <a:pPr>
              <a:lnSpc>
                <a:spcPct val="150000"/>
              </a:lnSpc>
              <a:spcAft>
                <a:spcPts val="0"/>
              </a:spcAft>
            </a:pPr>
            <a:r>
              <a:rPr lang="zh-CN" altLang="zh-CN" sz="3400" dirty="0">
                <a:latin typeface="Calibri"/>
                <a:ea typeface="宋体"/>
                <a:cs typeface="Times New Roman"/>
              </a:rPr>
              <a:t>题目</a:t>
            </a:r>
            <a:r>
              <a:rPr lang="en-US" altLang="zh-CN" sz="3400" dirty="0">
                <a:latin typeface="方正书宋_GBK"/>
                <a:ea typeface="宋体"/>
                <a:cs typeface="Times New Roman"/>
              </a:rPr>
              <a:t>:</a:t>
            </a:r>
            <a:r>
              <a:rPr lang="zh-CN" altLang="zh-CN" sz="3400" dirty="0">
                <a:latin typeface="Calibri"/>
                <a:ea typeface="宋体"/>
                <a:cs typeface="Times New Roman"/>
              </a:rPr>
              <a:t>向你介绍</a:t>
            </a:r>
            <a:r>
              <a:rPr lang="zh-CN" altLang="zh-CN" sz="3400" u="sng" dirty="0">
                <a:latin typeface="Calibri"/>
                <a:ea typeface="宋体"/>
                <a:cs typeface="Times New Roman"/>
              </a:rPr>
              <a:t>　　　　　　</a:t>
            </a:r>
            <a:r>
              <a:rPr lang="en-US" altLang="zh-CN" sz="3400" u="sng" dirty="0">
                <a:latin typeface="NEU-BZ"/>
                <a:ea typeface="宋体"/>
                <a:cs typeface="Times New Roman"/>
              </a:rPr>
              <a:t> </a:t>
            </a:r>
            <a:endParaRPr lang="zh-CN" altLang="zh-CN" sz="3400" dirty="0">
              <a:latin typeface="Calibri"/>
              <a:ea typeface="宋体"/>
              <a:cs typeface="Times New Roman"/>
            </a:endParaRPr>
          </a:p>
          <a:p>
            <a:pPr>
              <a:lnSpc>
                <a:spcPct val="150000"/>
              </a:lnSpc>
              <a:spcAft>
                <a:spcPts val="0"/>
              </a:spcAft>
            </a:pPr>
            <a:r>
              <a:rPr lang="zh-CN" altLang="zh-CN" sz="3400" dirty="0">
                <a:latin typeface="Calibri"/>
                <a:ea typeface="宋体"/>
                <a:cs typeface="Times New Roman"/>
              </a:rPr>
              <a:t>提示</a:t>
            </a:r>
            <a:r>
              <a:rPr lang="en-US" altLang="zh-CN" sz="3400" dirty="0">
                <a:latin typeface="方正书宋_GBK"/>
                <a:ea typeface="宋体"/>
                <a:cs typeface="Times New Roman"/>
              </a:rPr>
              <a:t>:</a:t>
            </a:r>
            <a:r>
              <a:rPr lang="zh-CN" altLang="zh-CN" sz="3400" dirty="0">
                <a:latin typeface="Calibri"/>
                <a:ea typeface="宋体"/>
                <a:cs typeface="Times New Roman"/>
              </a:rPr>
              <a:t>在横线上填上一种你熟悉的事物</a:t>
            </a:r>
            <a:r>
              <a:rPr lang="en-US" altLang="zh-CN" sz="3400" dirty="0">
                <a:latin typeface="方正书宋_GBK"/>
                <a:ea typeface="宋体"/>
                <a:cs typeface="Times New Roman"/>
              </a:rPr>
              <a:t>,</a:t>
            </a:r>
            <a:r>
              <a:rPr lang="zh-CN" altLang="zh-CN" sz="3400" dirty="0">
                <a:latin typeface="Calibri"/>
                <a:ea typeface="宋体"/>
                <a:cs typeface="Times New Roman"/>
              </a:rPr>
              <a:t>可以是一种动物或植物</a:t>
            </a:r>
            <a:r>
              <a:rPr lang="en-US" altLang="zh-CN" sz="3400" dirty="0">
                <a:latin typeface="方正书宋_GBK"/>
                <a:ea typeface="宋体"/>
                <a:cs typeface="Times New Roman"/>
              </a:rPr>
              <a:t>,</a:t>
            </a:r>
            <a:r>
              <a:rPr lang="zh-CN" altLang="zh-CN" sz="3400" dirty="0">
                <a:latin typeface="Calibri"/>
                <a:ea typeface="宋体"/>
                <a:cs typeface="Times New Roman"/>
              </a:rPr>
              <a:t>也可以是一件玩具或生活用品</a:t>
            </a:r>
            <a:r>
              <a:rPr lang="en-US" altLang="zh-CN" sz="3400" dirty="0">
                <a:latin typeface="方正书宋_GBK"/>
                <a:ea typeface="宋体"/>
                <a:cs typeface="Times New Roman"/>
              </a:rPr>
              <a:t>,</a:t>
            </a:r>
            <a:r>
              <a:rPr lang="zh-CN" altLang="zh-CN" sz="3400" dirty="0">
                <a:latin typeface="Calibri"/>
                <a:ea typeface="宋体"/>
                <a:cs typeface="Times New Roman"/>
              </a:rPr>
              <a:t>还可以是其他你感兴趣的内容。注意写清楚事物的主要特征</a:t>
            </a:r>
            <a:r>
              <a:rPr lang="en-US" altLang="zh-CN" sz="3400" dirty="0">
                <a:latin typeface="方正书宋_GBK"/>
                <a:ea typeface="宋体"/>
                <a:cs typeface="Times New Roman"/>
              </a:rPr>
              <a:t>,</a:t>
            </a:r>
            <a:r>
              <a:rPr lang="zh-CN" altLang="zh-CN" sz="3400" dirty="0">
                <a:latin typeface="Calibri"/>
                <a:ea typeface="宋体"/>
                <a:cs typeface="Times New Roman"/>
              </a:rPr>
              <a:t>用上恰当的说明方法</a:t>
            </a:r>
            <a:r>
              <a:rPr lang="en-US" altLang="zh-CN" sz="3400" dirty="0">
                <a:latin typeface="方正书宋_GBK"/>
                <a:ea typeface="宋体"/>
                <a:cs typeface="Times New Roman"/>
              </a:rPr>
              <a:t>,</a:t>
            </a:r>
            <a:r>
              <a:rPr lang="zh-CN" altLang="zh-CN" sz="3400" dirty="0">
                <a:latin typeface="Calibri"/>
                <a:ea typeface="宋体"/>
                <a:cs typeface="Times New Roman"/>
              </a:rPr>
              <a:t>做到条理清晰</a:t>
            </a:r>
            <a:r>
              <a:rPr lang="en-US" altLang="zh-CN" sz="3400" dirty="0">
                <a:latin typeface="方正书宋_GBK"/>
                <a:ea typeface="宋体"/>
                <a:cs typeface="Times New Roman"/>
              </a:rPr>
              <a:t>,</a:t>
            </a:r>
            <a:r>
              <a:rPr lang="zh-CN" altLang="zh-CN" sz="3400" dirty="0">
                <a:latin typeface="Calibri"/>
                <a:ea typeface="宋体"/>
                <a:cs typeface="Times New Roman"/>
              </a:rPr>
              <a:t>语句通顺</a:t>
            </a:r>
            <a:r>
              <a:rPr lang="en-US" altLang="zh-CN" sz="3400" dirty="0">
                <a:latin typeface="方正书宋_GBK"/>
                <a:ea typeface="宋体"/>
                <a:cs typeface="Times New Roman"/>
              </a:rPr>
              <a:t>,</a:t>
            </a:r>
            <a:r>
              <a:rPr lang="en-US" altLang="zh-CN" sz="3400" dirty="0">
                <a:latin typeface="Calibri"/>
                <a:ea typeface="宋体"/>
                <a:cs typeface="Times New Roman"/>
              </a:rPr>
              <a:t>500</a:t>
            </a:r>
            <a:r>
              <a:rPr lang="zh-CN" altLang="zh-CN" sz="3400" dirty="0">
                <a:latin typeface="Calibri"/>
                <a:ea typeface="宋体"/>
                <a:cs typeface="Times New Roman"/>
              </a:rPr>
              <a:t>字左右。</a:t>
            </a:r>
            <a:r>
              <a:rPr lang="en-US" altLang="zh-CN" sz="3400" dirty="0">
                <a:latin typeface="方正楷体_GBK"/>
                <a:ea typeface="宋体"/>
                <a:cs typeface="Times New Roman"/>
              </a:rPr>
              <a:t>(</a:t>
            </a:r>
            <a:r>
              <a:rPr lang="zh-CN" altLang="zh-CN" sz="3400" dirty="0">
                <a:latin typeface="Calibri"/>
                <a:ea typeface="方正楷体_GBK"/>
                <a:cs typeface="Times New Roman"/>
              </a:rPr>
              <a:t>另纸写</a:t>
            </a:r>
            <a:r>
              <a:rPr lang="en-US" altLang="zh-CN" sz="3400" dirty="0">
                <a:latin typeface="方正楷体_GBK"/>
                <a:ea typeface="宋体"/>
                <a:cs typeface="Times New Roman"/>
              </a:rPr>
              <a:t>)</a:t>
            </a:r>
            <a:endParaRPr lang="zh-CN" altLang="zh-CN" sz="3400" dirty="0">
              <a:effectLst/>
              <a:latin typeface="Calibri"/>
              <a:ea typeface="宋体"/>
              <a:cs typeface="Times New Roman"/>
            </a:endParaRPr>
          </a:p>
        </p:txBody>
      </p:sp>
    </p:spTree>
    <p:custDataLst>
      <p:tags r:id="rId1"/>
    </p:custDataLst>
    <p:extLst>
      <p:ext uri="{BB962C8B-B14F-4D97-AF65-F5344CB8AC3E}">
        <p14:creationId xmlns:p14="http://schemas.microsoft.com/office/powerpoint/2010/main" val="20670979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0" name="副标题 146"/>
          <p:cNvSpPr txBox="1"/>
          <p:nvPr>
            <p:custDataLst>
              <p:tags r:id="rId2"/>
            </p:custDataLst>
          </p:nvPr>
        </p:nvSpPr>
        <p:spPr>
          <a:xfrm>
            <a:off x="635" y="2189480"/>
            <a:ext cx="12197715" cy="998855"/>
          </a:xfrm>
          <a:prstGeom prst="rect">
            <a:avLst/>
          </a:prstGeom>
        </p:spPr>
        <p:txBody>
          <a:bodyPr vert="horz" lIns="90000" tIns="46800" rIns="90000" bIns="46800" rtlCol="0">
            <a:noAutofit/>
          </a:bodyPr>
          <a:lstStyle>
            <a:lvl1pPr marL="0" indent="0" algn="ctr" defTabSz="914400" rtl="0" eaLnBrk="1" fontAlgn="auto" latinLnBrk="0" hangingPunct="1">
              <a:lnSpc>
                <a:spcPct val="110000"/>
              </a:lnSpc>
              <a:spcBef>
                <a:spcPts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457200" indent="0" algn="ctr" defTabSz="914400" rtl="0" eaLnBrk="1" fontAlgn="auto" latinLnBrk="0" hangingPunct="1">
              <a:lnSpc>
                <a:spcPct val="120000"/>
              </a:lnSpc>
              <a:spcBef>
                <a:spcPts val="0"/>
              </a:spcBef>
              <a:spcAft>
                <a:spcPts val="600"/>
              </a:spcAft>
              <a:buFont typeface="Arial" panose="020B0604020202020204" pitchFamily="34" charset="0"/>
              <a:buNone/>
              <a:tabLst>
                <a:tab pos="1609725" algn="l"/>
                <a:tab pos="1609725" algn="l"/>
                <a:tab pos="1609725" algn="l"/>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ts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ts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ts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zh-CN" altLang="en-US" sz="5000" b="1" dirty="0">
                <a:latin typeface="方正大标宋简体" panose="02000000000000000000" pitchFamily="2" charset="-122"/>
                <a:ea typeface="方正大标宋简体" panose="02000000000000000000" pitchFamily="2" charset="-122"/>
                <a:cs typeface="汉仪雅酷黑 95W" panose="020B0A04020202020204" charset="-122"/>
              </a:rPr>
              <a:t>谢谢观看</a:t>
            </a:r>
          </a:p>
        </p:txBody>
      </p:sp>
      <p:cxnSp>
        <p:nvCxnSpPr>
          <p:cNvPr id="53" name="直接连接符 52"/>
          <p:cNvCxnSpPr/>
          <p:nvPr/>
        </p:nvCxnSpPr>
        <p:spPr>
          <a:xfrm>
            <a:off x="3435350" y="3136900"/>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435350" y="2032635"/>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2" name="圆角矩形 188"/>
          <p:cNvSpPr/>
          <p:nvPr/>
        </p:nvSpPr>
        <p:spPr>
          <a:xfrm>
            <a:off x="4648116" y="4135755"/>
            <a:ext cx="2933868" cy="400110"/>
          </a:xfrm>
          <a:prstGeom prst="roundRect">
            <a:avLst>
              <a:gd name="adj" fmla="val 50000"/>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4702644" y="4152516"/>
            <a:ext cx="2824811" cy="369332"/>
          </a:xfrm>
          <a:prstGeom prst="rect">
            <a:avLst/>
          </a:prstGeom>
          <a:noFill/>
        </p:spPr>
        <p:txBody>
          <a:bodyPr wrap="square" rtlCol="0">
            <a:spAutoFit/>
          </a:bodyPr>
          <a:lstStyle/>
          <a:p>
            <a:pPr algn="ctr"/>
            <a:r>
              <a:rPr lang="zh-CN" altLang="en-US" dirty="0">
                <a:solidFill>
                  <a:schemeClr val="bg1"/>
                </a:solidFill>
                <a:latin typeface="+mj-ea"/>
                <a:ea typeface="+mj-ea"/>
              </a:rPr>
              <a:t>部编版   五年级语文上册</a:t>
            </a:r>
          </a:p>
        </p:txBody>
      </p:sp>
      <p:sp>
        <p:nvSpPr>
          <p:cNvPr id="64" name="文本框 63"/>
          <p:cNvSpPr txBox="1"/>
          <p:nvPr/>
        </p:nvSpPr>
        <p:spPr>
          <a:xfrm>
            <a:off x="3015297" y="3188335"/>
            <a:ext cx="6161405" cy="613694"/>
          </a:xfrm>
          <a:prstGeom prst="rect">
            <a:avLst/>
          </a:prstGeom>
          <a:noFill/>
        </p:spPr>
        <p:txBody>
          <a:bodyPr wrap="square" rtlCol="0">
            <a:spAutoFit/>
          </a:bodyPr>
          <a:lstStyle/>
          <a:p>
            <a:pPr algn="ctr" fontAlgn="auto">
              <a:lnSpc>
                <a:spcPct val="150000"/>
              </a:lnSpc>
            </a:pPr>
            <a:r>
              <a:rPr lang="en-US" altLang="zh-CN" sz="1200" dirty="0">
                <a:solidFill>
                  <a:schemeClr val="tx1">
                    <a:lumMod val="50000"/>
                    <a:lumOff val="50000"/>
                  </a:schemeClr>
                </a:solidFill>
                <a:latin typeface="+mj-ea"/>
                <a:ea typeface="+mj-ea"/>
                <a:cs typeface="+mj-lt"/>
              </a:rPr>
              <a:t>This is the last of the postings.</a:t>
            </a:r>
          </a:p>
          <a:p>
            <a:pPr algn="ctr" fontAlgn="auto">
              <a:lnSpc>
                <a:spcPct val="150000"/>
              </a:lnSpc>
            </a:pPr>
            <a:r>
              <a:rPr lang="en-US" altLang="zh-CN" sz="1200" dirty="0">
                <a:solidFill>
                  <a:schemeClr val="tx1">
                    <a:lumMod val="50000"/>
                    <a:lumOff val="50000"/>
                  </a:schemeClr>
                </a:solidFill>
                <a:latin typeface="+mj-ea"/>
                <a:ea typeface="+mj-ea"/>
                <a:cs typeface="+mj-lt"/>
              </a:rPr>
              <a:t>Thank you for watching.</a:t>
            </a:r>
            <a:endParaRPr lang="zh-CN" altLang="en-US" sz="1200" dirty="0">
              <a:solidFill>
                <a:schemeClr val="tx1">
                  <a:lumMod val="50000"/>
                  <a:lumOff val="50000"/>
                </a:schemeClr>
              </a:solidFill>
              <a:latin typeface="+mj-ea"/>
              <a:ea typeface="+mj-ea"/>
              <a:cs typeface="+mj-lt"/>
            </a:endParaRPr>
          </a:p>
        </p:txBody>
      </p:sp>
      <p:sp>
        <p:nvSpPr>
          <p:cNvPr id="65" name="矩形: 圆角 64">
            <a:hlinkClick r:id="rId5" action="ppaction://hlinksldjump"/>
          </p:cNvPr>
          <p:cNvSpPr/>
          <p:nvPr/>
        </p:nvSpPr>
        <p:spPr>
          <a:xfrm>
            <a:off x="3435350" y="1619528"/>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6" name="矩形 5"/>
          <p:cNvSpPr/>
          <p:nvPr/>
        </p:nvSpPr>
        <p:spPr>
          <a:xfrm>
            <a:off x="656732" y="962529"/>
            <a:ext cx="4229043" cy="615553"/>
          </a:xfrm>
          <a:prstGeom prst="rect">
            <a:avLst/>
          </a:prstGeom>
        </p:spPr>
        <p:txBody>
          <a:bodyPr wrap="none">
            <a:spAutoFit/>
          </a:bodyPr>
          <a:lstStyle/>
          <a:p>
            <a:pPr>
              <a:spcAft>
                <a:spcPts val="0"/>
              </a:spcAft>
            </a:pPr>
            <a:r>
              <a:rPr lang="zh-CN" altLang="zh-CN" sz="3400" dirty="0">
                <a:latin typeface="Calibri"/>
                <a:ea typeface="方正黑体_GBK"/>
                <a:cs typeface="Times New Roman"/>
              </a:rPr>
              <a:t>一、读拼音</a:t>
            </a:r>
            <a:r>
              <a:rPr lang="en-US" altLang="zh-CN" sz="3400" dirty="0">
                <a:latin typeface="方正黑体_GBK"/>
                <a:ea typeface="宋体"/>
                <a:cs typeface="Times New Roman"/>
              </a:rPr>
              <a:t>,</a:t>
            </a:r>
            <a:r>
              <a:rPr lang="zh-CN" altLang="zh-CN" sz="3400" dirty="0">
                <a:latin typeface="Calibri"/>
                <a:ea typeface="方正黑体_GBK"/>
                <a:cs typeface="Times New Roman"/>
              </a:rPr>
              <a:t>写词语。</a:t>
            </a:r>
            <a:endParaRPr lang="zh-CN" altLang="zh-CN" sz="3400" dirty="0">
              <a:effectLst/>
              <a:latin typeface="Calibri"/>
              <a:ea typeface="宋体"/>
              <a:cs typeface="Times New Roman"/>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7774" y="1725681"/>
            <a:ext cx="10115002" cy="1376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1093" y="3220978"/>
            <a:ext cx="10475188" cy="1397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1323421" y="2379327"/>
            <a:ext cx="1447832" cy="615553"/>
          </a:xfrm>
          <a:prstGeom prst="rect">
            <a:avLst/>
          </a:prstGeom>
        </p:spPr>
        <p:txBody>
          <a:bodyPr wrap="none">
            <a:spAutoFit/>
          </a:bodyPr>
          <a:lstStyle/>
          <a:p>
            <a:r>
              <a:rPr lang="zh-CN" altLang="zh-CN" sz="3400" b="1" dirty="0" smtClean="0">
                <a:solidFill>
                  <a:srgbClr val="E72582"/>
                </a:solidFill>
                <a:latin typeface="Calibri"/>
                <a:ea typeface="方正仿宋_GBK"/>
                <a:cs typeface="Times New Roman"/>
              </a:rPr>
              <a:t>帽</a:t>
            </a:r>
            <a:r>
              <a:rPr lang="en-US" altLang="zh-CN" sz="3400" b="1" dirty="0" smtClean="0">
                <a:solidFill>
                  <a:srgbClr val="E72582"/>
                </a:solidFill>
                <a:latin typeface="Calibri"/>
                <a:ea typeface="方正仿宋_GBK"/>
                <a:cs typeface="Times New Roman"/>
              </a:rPr>
              <a:t>    </a:t>
            </a:r>
            <a:r>
              <a:rPr lang="zh-CN" altLang="zh-CN" sz="3400" b="1" dirty="0" smtClean="0">
                <a:solidFill>
                  <a:srgbClr val="E72582"/>
                </a:solidFill>
                <a:latin typeface="Calibri"/>
                <a:ea typeface="方正仿宋_GBK"/>
                <a:cs typeface="Times New Roman"/>
              </a:rPr>
              <a:t>子</a:t>
            </a:r>
            <a:endParaRPr lang="zh-CN" altLang="en-US" sz="3400" b="1" dirty="0">
              <a:solidFill>
                <a:srgbClr val="E72582"/>
              </a:solidFill>
            </a:endParaRPr>
          </a:p>
        </p:txBody>
      </p:sp>
      <p:sp>
        <p:nvSpPr>
          <p:cNvPr id="10" name="矩形 9"/>
          <p:cNvSpPr/>
          <p:nvPr/>
        </p:nvSpPr>
        <p:spPr>
          <a:xfrm>
            <a:off x="5036512" y="2376602"/>
            <a:ext cx="1497526"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尾　巴</a:t>
            </a:r>
            <a:endParaRPr lang="zh-CN" altLang="en-US" sz="3400" b="1" dirty="0">
              <a:solidFill>
                <a:srgbClr val="E72582"/>
              </a:solidFill>
              <a:latin typeface="Calibri"/>
              <a:ea typeface="方正仿宋_GBK"/>
              <a:cs typeface="Times New Roman"/>
            </a:endParaRPr>
          </a:p>
        </p:txBody>
      </p:sp>
      <p:sp>
        <p:nvSpPr>
          <p:cNvPr id="11" name="矩形 10"/>
          <p:cNvSpPr/>
          <p:nvPr/>
        </p:nvSpPr>
        <p:spPr>
          <a:xfrm>
            <a:off x="8769734" y="2393379"/>
            <a:ext cx="1497526"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光　滑</a:t>
            </a:r>
            <a:endParaRPr lang="zh-CN" altLang="en-US" sz="3400" b="1" dirty="0">
              <a:solidFill>
                <a:srgbClr val="E72582"/>
              </a:solidFill>
              <a:latin typeface="Calibri"/>
              <a:ea typeface="方正仿宋_GBK"/>
              <a:cs typeface="Times New Roman"/>
            </a:endParaRPr>
          </a:p>
        </p:txBody>
      </p:sp>
      <p:sp>
        <p:nvSpPr>
          <p:cNvPr id="12" name="矩形 11"/>
          <p:cNvSpPr/>
          <p:nvPr/>
        </p:nvSpPr>
        <p:spPr>
          <a:xfrm>
            <a:off x="1608755" y="3953137"/>
            <a:ext cx="1497526"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收　拾</a:t>
            </a:r>
            <a:endParaRPr lang="zh-CN" altLang="en-US" sz="3400" b="1" dirty="0">
              <a:solidFill>
                <a:srgbClr val="E72582"/>
              </a:solidFill>
              <a:latin typeface="Calibri"/>
              <a:ea typeface="方正仿宋_GBK"/>
              <a:cs typeface="Times New Roman"/>
            </a:endParaRPr>
          </a:p>
        </p:txBody>
      </p:sp>
      <p:sp>
        <p:nvSpPr>
          <p:cNvPr id="13" name="矩形 12"/>
          <p:cNvSpPr/>
          <p:nvPr/>
        </p:nvSpPr>
        <p:spPr>
          <a:xfrm>
            <a:off x="5259924" y="3953136"/>
            <a:ext cx="1497526"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狭　窄</a:t>
            </a:r>
            <a:endParaRPr lang="zh-CN" altLang="en-US" sz="3400" b="1" dirty="0">
              <a:solidFill>
                <a:srgbClr val="E72582"/>
              </a:solidFill>
              <a:latin typeface="Calibri"/>
              <a:ea typeface="方正仿宋_GBK"/>
              <a:cs typeface="Times New Roman"/>
            </a:endParaRPr>
          </a:p>
        </p:txBody>
      </p:sp>
      <p:sp>
        <p:nvSpPr>
          <p:cNvPr id="14" name="矩形 13"/>
          <p:cNvSpPr/>
          <p:nvPr/>
        </p:nvSpPr>
        <p:spPr>
          <a:xfrm>
            <a:off x="8937513" y="3965504"/>
            <a:ext cx="1497526"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勉　强</a:t>
            </a:r>
            <a:endParaRPr lang="zh-CN" altLang="en-US" sz="3400" b="1" dirty="0">
              <a:solidFill>
                <a:srgbClr val="E72582"/>
              </a:solidFill>
              <a:latin typeface="Calibri"/>
              <a:ea typeface="方正仿宋_GBK"/>
              <a:cs typeface="Times New Roman"/>
            </a:endParaRPr>
          </a:p>
        </p:txBody>
      </p:sp>
    </p:spTree>
    <p:custDataLst>
      <p:tags r:id="rId1"/>
    </p:custDataLst>
    <p:extLst>
      <p:ext uri="{BB962C8B-B14F-4D97-AF65-F5344CB8AC3E}">
        <p14:creationId xmlns:p14="http://schemas.microsoft.com/office/powerpoint/2010/main" val="185098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31970" y="883731"/>
            <a:ext cx="10693167" cy="4016484"/>
          </a:xfrm>
          <a:prstGeom prst="rect">
            <a:avLst/>
          </a:prstGeom>
        </p:spPr>
        <p:txBody>
          <a:bodyPr wrap="square">
            <a:spAutoFit/>
          </a:bodyPr>
          <a:lstStyle/>
          <a:p>
            <a:pPr>
              <a:lnSpc>
                <a:spcPct val="150000"/>
              </a:lnSpc>
              <a:spcAft>
                <a:spcPts val="0"/>
              </a:spcAft>
            </a:pPr>
            <a:r>
              <a:rPr lang="zh-CN" altLang="zh-CN" sz="3400" dirty="0">
                <a:latin typeface="Calibri"/>
                <a:ea typeface="方正黑体_GBK"/>
                <a:cs typeface="Times New Roman"/>
              </a:rPr>
              <a:t>二、根据要求选择。</a:t>
            </a:r>
            <a:endParaRPr lang="zh-CN" altLang="zh-CN" sz="3400" dirty="0">
              <a:latin typeface="Calibri"/>
              <a:ea typeface="宋体"/>
              <a:cs typeface="Times New Roman"/>
            </a:endParaRPr>
          </a:p>
          <a:p>
            <a:pPr>
              <a:lnSpc>
                <a:spcPct val="150000"/>
              </a:lnSpc>
              <a:spcAft>
                <a:spcPts val="0"/>
              </a:spcAft>
            </a:pPr>
            <a:r>
              <a:rPr lang="en-US" altLang="zh-CN" sz="3400" dirty="0">
                <a:latin typeface="NEU-HZ"/>
                <a:ea typeface="宋体"/>
                <a:cs typeface="Times New Roman"/>
              </a:rPr>
              <a:t>1</a:t>
            </a:r>
            <a:r>
              <a:rPr lang="en-US" altLang="zh-CN" sz="3400" dirty="0">
                <a:latin typeface="Calibri"/>
                <a:ea typeface="宋体"/>
                <a:cs typeface="Times New Roman"/>
              </a:rPr>
              <a:t>.</a:t>
            </a:r>
            <a:r>
              <a:rPr lang="zh-CN" altLang="zh-CN" sz="3400" dirty="0">
                <a:latin typeface="Calibri"/>
                <a:ea typeface="宋体"/>
                <a:cs typeface="Times New Roman"/>
              </a:rPr>
              <a:t>下列各组词语中</a:t>
            </a:r>
            <a:r>
              <a:rPr lang="en-US" altLang="zh-CN" sz="3400" dirty="0">
                <a:latin typeface="方正书宋_GBK"/>
                <a:ea typeface="宋体"/>
                <a:cs typeface="Times New Roman"/>
              </a:rPr>
              <a:t>,</a:t>
            </a:r>
            <a:r>
              <a:rPr lang="zh-CN" altLang="zh-CN" sz="3400" dirty="0">
                <a:latin typeface="Calibri"/>
                <a:ea typeface="宋体"/>
                <a:cs typeface="Times New Roman"/>
              </a:rPr>
              <a:t>字形和加点字的注音全部正确的一项是</a:t>
            </a:r>
            <a:r>
              <a:rPr lang="en-US" altLang="zh-CN" sz="3400" dirty="0">
                <a:latin typeface="方正书宋_GBK"/>
                <a:ea typeface="宋体"/>
                <a:cs typeface="Times New Roman"/>
              </a:rPr>
              <a:t>(</a:t>
            </a:r>
            <a:r>
              <a:rPr lang="en-US" altLang="zh-CN" sz="3400" dirty="0">
                <a:solidFill>
                  <a:srgbClr val="FF00FF"/>
                </a:solidFill>
                <a:latin typeface="Calibri"/>
                <a:ea typeface="宋体"/>
                <a:cs typeface="Times New Roman"/>
              </a:rPr>
              <a:t> </a:t>
            </a:r>
            <a:r>
              <a:rPr lang="en-US" altLang="zh-CN" sz="3400" dirty="0" smtClean="0">
                <a:solidFill>
                  <a:srgbClr val="FF00FF"/>
                </a:solidFill>
                <a:latin typeface="Calibri"/>
                <a:ea typeface="宋体"/>
                <a:cs typeface="Times New Roman"/>
              </a:rPr>
              <a:t>            </a:t>
            </a:r>
            <a:r>
              <a:rPr lang="en-US" altLang="zh-CN" sz="3400" dirty="0" smtClean="0">
                <a:latin typeface="Calibri"/>
                <a:ea typeface="宋体"/>
                <a:cs typeface="Times New Roman"/>
              </a:rPr>
              <a:t> </a:t>
            </a:r>
            <a:r>
              <a:rPr lang="en-US" altLang="zh-CN" sz="3400" dirty="0">
                <a:latin typeface="方正书宋_GBK"/>
                <a:ea typeface="宋体"/>
                <a:cs typeface="Times New Roman"/>
              </a:rPr>
              <a:t>)</a:t>
            </a:r>
            <a:r>
              <a:rPr lang="zh-CN" altLang="zh-CN" sz="3400" dirty="0">
                <a:latin typeface="Calibri"/>
                <a:ea typeface="宋体"/>
                <a:cs typeface="Times New Roman"/>
              </a:rPr>
              <a:t>。</a:t>
            </a:r>
          </a:p>
          <a:p>
            <a:pPr>
              <a:lnSpc>
                <a:spcPct val="150000"/>
              </a:lnSpc>
              <a:spcAft>
                <a:spcPts val="0"/>
              </a:spcAft>
            </a:pPr>
            <a:r>
              <a:rPr lang="en-US" altLang="zh-CN" sz="3400" dirty="0">
                <a:latin typeface="Calibri"/>
                <a:ea typeface="宋体"/>
                <a:cs typeface="Times New Roman"/>
              </a:rPr>
              <a:t>A.</a:t>
            </a:r>
            <a:r>
              <a:rPr lang="zh-CN" altLang="zh-CN" sz="3400" dirty="0">
                <a:latin typeface="Calibri"/>
                <a:ea typeface="宋体"/>
                <a:cs typeface="Times New Roman"/>
              </a:rPr>
              <a:t>繁殖</a:t>
            </a:r>
            <a:r>
              <a:rPr lang="en-US" altLang="zh-CN" sz="3400" dirty="0">
                <a:latin typeface="方正书宋_GBK"/>
                <a:ea typeface="宋体"/>
                <a:cs typeface="Times New Roman"/>
              </a:rPr>
              <a:t>(</a:t>
            </a:r>
            <a:r>
              <a:rPr lang="en-US" altLang="zh-CN" sz="3400" dirty="0" err="1">
                <a:latin typeface="NEU-XT"/>
                <a:ea typeface="宋体"/>
                <a:cs typeface="Times New Roman"/>
              </a:rPr>
              <a:t>zí</a:t>
            </a:r>
            <a:r>
              <a:rPr lang="en-US" altLang="zh-CN" sz="3400" dirty="0">
                <a:latin typeface="方正书宋_GBK"/>
                <a:ea typeface="宋体"/>
                <a:cs typeface="Times New Roman"/>
              </a:rPr>
              <a:t>)</a:t>
            </a:r>
            <a:r>
              <a:rPr lang="zh-CN" altLang="zh-CN" sz="3400" dirty="0">
                <a:latin typeface="NEU-XT"/>
                <a:ea typeface="宋体"/>
                <a:cs typeface="Times New Roman"/>
              </a:rPr>
              <a:t>　</a:t>
            </a:r>
            <a:r>
              <a:rPr lang="en-US" altLang="zh-CN" sz="3400" dirty="0" smtClean="0">
                <a:latin typeface="NEU-XT"/>
                <a:ea typeface="宋体"/>
                <a:cs typeface="Times New Roman"/>
              </a:rPr>
              <a:t>       </a:t>
            </a:r>
            <a:r>
              <a:rPr lang="zh-CN" altLang="zh-CN" sz="3400" dirty="0" smtClean="0">
                <a:latin typeface="Calibri"/>
                <a:ea typeface="宋体"/>
                <a:cs typeface="Times New Roman"/>
              </a:rPr>
              <a:t>治疗</a:t>
            </a:r>
            <a:r>
              <a:rPr lang="zh-CN" altLang="zh-CN" sz="3400" dirty="0">
                <a:latin typeface="Calibri"/>
                <a:ea typeface="宋体"/>
                <a:cs typeface="Times New Roman"/>
              </a:rPr>
              <a:t>　</a:t>
            </a:r>
            <a:r>
              <a:rPr lang="en-US" altLang="zh-CN" sz="3400" dirty="0">
                <a:latin typeface="Calibri"/>
                <a:ea typeface="宋体"/>
                <a:cs typeface="Times New Roman"/>
              </a:rPr>
              <a:t> </a:t>
            </a:r>
            <a:r>
              <a:rPr lang="en-US" altLang="zh-CN" sz="3400" dirty="0" smtClean="0">
                <a:latin typeface="Calibri"/>
                <a:ea typeface="宋体"/>
                <a:cs typeface="Times New Roman"/>
              </a:rPr>
              <a:t>             B</a:t>
            </a:r>
            <a:r>
              <a:rPr lang="en-US" altLang="zh-CN" sz="3400" dirty="0">
                <a:latin typeface="Calibri"/>
                <a:ea typeface="宋体"/>
                <a:cs typeface="Times New Roman"/>
              </a:rPr>
              <a:t>.</a:t>
            </a:r>
            <a:r>
              <a:rPr lang="zh-CN" altLang="zh-CN" sz="3400" dirty="0">
                <a:latin typeface="Calibri"/>
                <a:ea typeface="宋体"/>
                <a:cs typeface="Times New Roman"/>
              </a:rPr>
              <a:t>杀菌</a:t>
            </a:r>
            <a:r>
              <a:rPr lang="en-US" altLang="zh-CN" sz="3400" dirty="0">
                <a:latin typeface="方正书宋_GBK"/>
                <a:ea typeface="宋体"/>
                <a:cs typeface="Times New Roman"/>
              </a:rPr>
              <a:t>(</a:t>
            </a:r>
            <a:r>
              <a:rPr lang="en-US" altLang="zh-CN" sz="3400" dirty="0" err="1">
                <a:latin typeface="NEU-XT"/>
                <a:ea typeface="宋体"/>
                <a:cs typeface="Times New Roman"/>
              </a:rPr>
              <a:t>jūn</a:t>
            </a:r>
            <a:r>
              <a:rPr lang="en-US" altLang="zh-CN" sz="3400" dirty="0">
                <a:latin typeface="方正书宋_GBK"/>
                <a:ea typeface="宋体"/>
                <a:cs typeface="Times New Roman"/>
              </a:rPr>
              <a:t>)</a:t>
            </a:r>
            <a:r>
              <a:rPr lang="zh-CN" altLang="zh-CN" sz="3400" dirty="0">
                <a:latin typeface="NEU-XT"/>
                <a:ea typeface="宋体"/>
                <a:cs typeface="Times New Roman"/>
              </a:rPr>
              <a:t>　</a:t>
            </a:r>
            <a:r>
              <a:rPr lang="zh-CN" altLang="zh-CN" sz="3400" dirty="0">
                <a:latin typeface="Calibri"/>
                <a:ea typeface="宋体"/>
                <a:cs typeface="Times New Roman"/>
              </a:rPr>
              <a:t>煤碳　</a:t>
            </a:r>
            <a:endParaRPr lang="en-US" altLang="zh-CN" sz="3400" dirty="0">
              <a:latin typeface="Calibri"/>
              <a:ea typeface="宋体"/>
              <a:cs typeface="Times New Roman"/>
            </a:endParaRPr>
          </a:p>
          <a:p>
            <a:pPr>
              <a:lnSpc>
                <a:spcPct val="150000"/>
              </a:lnSpc>
              <a:spcAft>
                <a:spcPts val="0"/>
              </a:spcAft>
            </a:pPr>
            <a:r>
              <a:rPr lang="en-US" altLang="zh-CN" sz="3400" dirty="0" smtClean="0">
                <a:latin typeface="Calibri"/>
                <a:ea typeface="宋体"/>
                <a:cs typeface="Times New Roman"/>
              </a:rPr>
              <a:t>C</a:t>
            </a:r>
            <a:r>
              <a:rPr lang="en-US" altLang="zh-CN" sz="3400" dirty="0">
                <a:latin typeface="Calibri"/>
                <a:ea typeface="宋体"/>
                <a:cs typeface="Times New Roman"/>
              </a:rPr>
              <a:t>.</a:t>
            </a:r>
            <a:r>
              <a:rPr lang="zh-CN" altLang="zh-CN" sz="3400" dirty="0">
                <a:latin typeface="Calibri"/>
                <a:ea typeface="宋体"/>
                <a:cs typeface="Times New Roman"/>
              </a:rPr>
              <a:t>苔藓</a:t>
            </a:r>
            <a:r>
              <a:rPr lang="en-US" altLang="zh-CN" sz="3400" dirty="0">
                <a:latin typeface="方正书宋_GBK"/>
                <a:ea typeface="宋体"/>
                <a:cs typeface="Times New Roman"/>
              </a:rPr>
              <a:t>(</a:t>
            </a:r>
            <a:r>
              <a:rPr lang="en-US" altLang="zh-CN" sz="3400" dirty="0" err="1">
                <a:latin typeface="NEU-XT"/>
                <a:ea typeface="宋体"/>
                <a:cs typeface="Times New Roman"/>
              </a:rPr>
              <a:t>xiǎn</a:t>
            </a:r>
            <a:r>
              <a:rPr lang="en-US" altLang="zh-CN" sz="3400" dirty="0">
                <a:latin typeface="方正书宋_GBK"/>
                <a:ea typeface="宋体"/>
                <a:cs typeface="Times New Roman"/>
              </a:rPr>
              <a:t>)</a:t>
            </a:r>
            <a:r>
              <a:rPr lang="zh-CN" altLang="zh-CN" sz="3400" dirty="0">
                <a:latin typeface="NEU-XT"/>
                <a:ea typeface="宋体"/>
                <a:cs typeface="Times New Roman"/>
              </a:rPr>
              <a:t>　</a:t>
            </a:r>
            <a:r>
              <a:rPr lang="en-US" altLang="zh-CN" sz="3400" dirty="0" smtClean="0">
                <a:latin typeface="NEU-XT"/>
                <a:ea typeface="宋体"/>
                <a:cs typeface="Times New Roman"/>
              </a:rPr>
              <a:t>   </a:t>
            </a:r>
            <a:r>
              <a:rPr lang="zh-CN" altLang="zh-CN" sz="3400" dirty="0" smtClean="0">
                <a:latin typeface="Calibri"/>
                <a:ea typeface="宋体"/>
                <a:cs typeface="Times New Roman"/>
              </a:rPr>
              <a:t>光滑</a:t>
            </a:r>
            <a:r>
              <a:rPr lang="zh-CN" altLang="zh-CN" sz="3400" dirty="0">
                <a:latin typeface="Calibri"/>
                <a:ea typeface="宋体"/>
                <a:cs typeface="Times New Roman"/>
              </a:rPr>
              <a:t>　</a:t>
            </a:r>
            <a:r>
              <a:rPr lang="en-US" altLang="zh-CN" sz="3400" dirty="0" smtClean="0">
                <a:latin typeface="Calibri"/>
                <a:ea typeface="宋体"/>
                <a:cs typeface="Times New Roman"/>
              </a:rPr>
              <a:t>              </a:t>
            </a:r>
            <a:r>
              <a:rPr lang="en-US" altLang="zh-CN" sz="3400" dirty="0">
                <a:latin typeface="Calibri"/>
                <a:ea typeface="宋体"/>
                <a:cs typeface="Times New Roman"/>
              </a:rPr>
              <a:t>D.</a:t>
            </a:r>
            <a:r>
              <a:rPr lang="zh-CN" altLang="zh-CN" sz="3400" dirty="0">
                <a:latin typeface="Calibri"/>
                <a:ea typeface="宋体"/>
                <a:cs typeface="Times New Roman"/>
              </a:rPr>
              <a:t>圆锥</a:t>
            </a:r>
            <a:r>
              <a:rPr lang="en-US" altLang="zh-CN" sz="3400" dirty="0">
                <a:latin typeface="方正书宋_GBK"/>
                <a:ea typeface="宋体"/>
                <a:cs typeface="Times New Roman"/>
              </a:rPr>
              <a:t>(</a:t>
            </a:r>
            <a:r>
              <a:rPr lang="en-US" altLang="zh-CN" sz="3400" dirty="0" err="1">
                <a:latin typeface="NEU-XT"/>
                <a:ea typeface="宋体"/>
                <a:cs typeface="Times New Roman"/>
              </a:rPr>
              <a:t>zuí</a:t>
            </a:r>
            <a:r>
              <a:rPr lang="en-US" altLang="zh-CN" sz="3400" dirty="0">
                <a:latin typeface="方正书宋_GBK"/>
                <a:ea typeface="宋体"/>
                <a:cs typeface="Times New Roman"/>
              </a:rPr>
              <a:t>)</a:t>
            </a:r>
            <a:r>
              <a:rPr lang="zh-CN" altLang="zh-CN" sz="3400" dirty="0">
                <a:latin typeface="NEU-XT"/>
                <a:ea typeface="宋体"/>
                <a:cs typeface="Times New Roman"/>
              </a:rPr>
              <a:t>　</a:t>
            </a:r>
            <a:r>
              <a:rPr lang="zh-CN" altLang="zh-CN" sz="3400" dirty="0">
                <a:latin typeface="Calibri"/>
                <a:ea typeface="宋体"/>
                <a:cs typeface="Times New Roman"/>
              </a:rPr>
              <a:t>玲珑</a:t>
            </a:r>
            <a:endParaRPr lang="zh-CN" altLang="zh-CN" sz="3400" dirty="0">
              <a:effectLst/>
              <a:latin typeface="Calibri"/>
              <a:ea typeface="宋体"/>
              <a:cs typeface="Times New Roman"/>
            </a:endParaRPr>
          </a:p>
        </p:txBody>
      </p:sp>
      <p:sp>
        <p:nvSpPr>
          <p:cNvPr id="9" name="文本框 12">
            <a:extLst>
              <a:ext uri="{FF2B5EF4-FFF2-40B4-BE49-F238E27FC236}">
                <a16:creationId xmlns:a16="http://schemas.microsoft.com/office/drawing/2014/main" xmlns="" id="{94A31E79-ABE2-45F0-B5C9-5CDCC84B0C1C}"/>
              </a:ext>
            </a:extLst>
          </p:cNvPr>
          <p:cNvSpPr txBox="1"/>
          <p:nvPr/>
        </p:nvSpPr>
        <p:spPr>
          <a:xfrm>
            <a:off x="970893" y="3682068"/>
            <a:ext cx="702469" cy="615553"/>
          </a:xfrm>
          <a:prstGeom prst="rect">
            <a:avLst/>
          </a:prstGeom>
          <a:noFill/>
        </p:spPr>
        <p:txBody>
          <a:bodyPr wrap="square">
            <a:spAutoFit/>
          </a:bodyPr>
          <a:lstStyle/>
          <a:p>
            <a:r>
              <a:rPr lang="en-US" altLang="zh-CN" sz="3400" b="1" dirty="0">
                <a:latin typeface="华文宋体" panose="02010600040101010101" pitchFamily="2" charset="-122"/>
                <a:ea typeface="华文宋体" panose="02010600040101010101" pitchFamily="2" charset="-122"/>
              </a:rPr>
              <a:t>·</a:t>
            </a:r>
            <a:endParaRPr lang="zh-CN" altLang="en-US" sz="3400" dirty="0">
              <a:latin typeface="华文宋体" panose="02010600040101010101" pitchFamily="2" charset="-122"/>
              <a:ea typeface="华文宋体" panose="02010600040101010101" pitchFamily="2" charset="-122"/>
            </a:endParaRPr>
          </a:p>
        </p:txBody>
      </p:sp>
      <p:sp>
        <p:nvSpPr>
          <p:cNvPr id="10" name="文本框 12">
            <a:extLst>
              <a:ext uri="{FF2B5EF4-FFF2-40B4-BE49-F238E27FC236}">
                <a16:creationId xmlns:a16="http://schemas.microsoft.com/office/drawing/2014/main" xmlns="" id="{94A31E79-ABE2-45F0-B5C9-5CDCC84B0C1C}"/>
              </a:ext>
            </a:extLst>
          </p:cNvPr>
          <p:cNvSpPr txBox="1"/>
          <p:nvPr/>
        </p:nvSpPr>
        <p:spPr>
          <a:xfrm>
            <a:off x="7079477" y="3699545"/>
            <a:ext cx="702469" cy="615553"/>
          </a:xfrm>
          <a:prstGeom prst="rect">
            <a:avLst/>
          </a:prstGeom>
          <a:noFill/>
        </p:spPr>
        <p:txBody>
          <a:bodyPr wrap="square">
            <a:spAutoFit/>
          </a:bodyPr>
          <a:lstStyle/>
          <a:p>
            <a:r>
              <a:rPr lang="en-US" altLang="zh-CN" sz="3400" b="1" dirty="0">
                <a:latin typeface="华文宋体" panose="02010600040101010101" pitchFamily="2" charset="-122"/>
                <a:ea typeface="华文宋体" panose="02010600040101010101" pitchFamily="2" charset="-122"/>
              </a:rPr>
              <a:t>·</a:t>
            </a:r>
            <a:endParaRPr lang="zh-CN" altLang="en-US" sz="3400" dirty="0">
              <a:latin typeface="华文宋体" panose="02010600040101010101" pitchFamily="2" charset="-122"/>
              <a:ea typeface="华文宋体" panose="02010600040101010101" pitchFamily="2" charset="-122"/>
            </a:endParaRPr>
          </a:p>
        </p:txBody>
      </p:sp>
      <p:sp>
        <p:nvSpPr>
          <p:cNvPr id="11" name="文本框 12">
            <a:extLst>
              <a:ext uri="{FF2B5EF4-FFF2-40B4-BE49-F238E27FC236}">
                <a16:creationId xmlns:a16="http://schemas.microsoft.com/office/drawing/2014/main" xmlns="" id="{94A31E79-ABE2-45F0-B5C9-5CDCC84B0C1C}"/>
              </a:ext>
            </a:extLst>
          </p:cNvPr>
          <p:cNvSpPr txBox="1"/>
          <p:nvPr/>
        </p:nvSpPr>
        <p:spPr>
          <a:xfrm>
            <a:off x="1399882" y="4455253"/>
            <a:ext cx="702469" cy="615553"/>
          </a:xfrm>
          <a:prstGeom prst="rect">
            <a:avLst/>
          </a:prstGeom>
          <a:noFill/>
        </p:spPr>
        <p:txBody>
          <a:bodyPr wrap="square">
            <a:spAutoFit/>
          </a:bodyPr>
          <a:lstStyle/>
          <a:p>
            <a:r>
              <a:rPr lang="en-US" altLang="zh-CN" sz="3400" b="1" dirty="0">
                <a:latin typeface="华文宋体" panose="02010600040101010101" pitchFamily="2" charset="-122"/>
                <a:ea typeface="华文宋体" panose="02010600040101010101" pitchFamily="2" charset="-122"/>
              </a:rPr>
              <a:t>·</a:t>
            </a:r>
            <a:endParaRPr lang="zh-CN" altLang="en-US" sz="3400" dirty="0">
              <a:latin typeface="华文宋体" panose="02010600040101010101" pitchFamily="2" charset="-122"/>
              <a:ea typeface="华文宋体" panose="02010600040101010101" pitchFamily="2" charset="-122"/>
            </a:endParaRPr>
          </a:p>
        </p:txBody>
      </p:sp>
      <p:sp>
        <p:nvSpPr>
          <p:cNvPr id="12" name="文本框 12">
            <a:extLst>
              <a:ext uri="{FF2B5EF4-FFF2-40B4-BE49-F238E27FC236}">
                <a16:creationId xmlns:a16="http://schemas.microsoft.com/office/drawing/2014/main" xmlns="" id="{94A31E79-ABE2-45F0-B5C9-5CDCC84B0C1C}"/>
              </a:ext>
            </a:extLst>
          </p:cNvPr>
          <p:cNvSpPr txBox="1"/>
          <p:nvPr/>
        </p:nvSpPr>
        <p:spPr>
          <a:xfrm>
            <a:off x="7110850" y="4463642"/>
            <a:ext cx="702469" cy="615553"/>
          </a:xfrm>
          <a:prstGeom prst="rect">
            <a:avLst/>
          </a:prstGeom>
          <a:noFill/>
        </p:spPr>
        <p:txBody>
          <a:bodyPr wrap="square">
            <a:spAutoFit/>
          </a:bodyPr>
          <a:lstStyle/>
          <a:p>
            <a:r>
              <a:rPr lang="en-US" altLang="zh-CN" sz="3400" b="1" dirty="0">
                <a:latin typeface="华文宋体" panose="02010600040101010101" pitchFamily="2" charset="-122"/>
                <a:ea typeface="华文宋体" panose="02010600040101010101" pitchFamily="2" charset="-122"/>
              </a:rPr>
              <a:t>·</a:t>
            </a:r>
            <a:endParaRPr lang="zh-CN" altLang="en-US" sz="3400" dirty="0">
              <a:latin typeface="华文宋体" panose="02010600040101010101" pitchFamily="2" charset="-122"/>
              <a:ea typeface="华文宋体" panose="02010600040101010101" pitchFamily="2" charset="-122"/>
            </a:endParaRPr>
          </a:p>
        </p:txBody>
      </p:sp>
      <p:sp>
        <p:nvSpPr>
          <p:cNvPr id="6" name="矩形 5"/>
          <p:cNvSpPr/>
          <p:nvPr/>
        </p:nvSpPr>
        <p:spPr>
          <a:xfrm>
            <a:off x="1793132" y="2629099"/>
            <a:ext cx="498855" cy="615553"/>
          </a:xfrm>
          <a:prstGeom prst="rect">
            <a:avLst/>
          </a:prstGeom>
        </p:spPr>
        <p:txBody>
          <a:bodyPr wrap="none">
            <a:spAutoFit/>
          </a:bodyPr>
          <a:lstStyle/>
          <a:p>
            <a:r>
              <a:rPr lang="en-US" altLang="zh-CN" sz="3400" b="1" dirty="0">
                <a:solidFill>
                  <a:srgbClr val="E72582"/>
                </a:solidFill>
                <a:latin typeface="Times New Roman" pitchFamily="18" charset="0"/>
                <a:ea typeface="宋体"/>
                <a:cs typeface="Times New Roman" pitchFamily="18" charset="0"/>
              </a:rPr>
              <a:t>C</a:t>
            </a:r>
            <a:endParaRPr lang="zh-CN" altLang="en-US" b="1" dirty="0">
              <a:solidFill>
                <a:srgbClr val="E72582"/>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2850018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81637" y="866629"/>
            <a:ext cx="10930278" cy="5692777"/>
          </a:xfrm>
          <a:prstGeom prst="rect">
            <a:avLst/>
          </a:prstGeom>
        </p:spPr>
        <p:txBody>
          <a:bodyPr wrap="square">
            <a:spAutoFit/>
          </a:bodyPr>
          <a:lstStyle/>
          <a:p>
            <a:pPr>
              <a:lnSpc>
                <a:spcPct val="120000"/>
              </a:lnSpc>
              <a:spcAft>
                <a:spcPts val="0"/>
              </a:spcAft>
            </a:pPr>
            <a:r>
              <a:rPr lang="en-US" altLang="zh-CN" sz="3400" dirty="0">
                <a:latin typeface="NEU-HZ"/>
                <a:ea typeface="宋体"/>
                <a:cs typeface="Times New Roman"/>
              </a:rPr>
              <a:t>2</a:t>
            </a:r>
            <a:r>
              <a:rPr lang="en-US" altLang="zh-CN" sz="3400" dirty="0">
                <a:latin typeface="Calibri"/>
                <a:ea typeface="宋体"/>
                <a:cs typeface="Times New Roman"/>
              </a:rPr>
              <a:t>.</a:t>
            </a:r>
            <a:r>
              <a:rPr lang="zh-CN" altLang="zh-CN" sz="3400" dirty="0">
                <a:latin typeface="Calibri"/>
                <a:ea typeface="宋体"/>
                <a:cs typeface="Times New Roman"/>
              </a:rPr>
              <a:t>下列说法有误的一项是</a:t>
            </a:r>
            <a:r>
              <a:rPr lang="en-US" altLang="zh-CN" sz="3400" dirty="0" smtClean="0">
                <a:latin typeface="方正书宋_GBK"/>
                <a:ea typeface="宋体"/>
                <a:cs typeface="Times New Roman"/>
              </a:rPr>
              <a:t>(          </a:t>
            </a:r>
            <a:r>
              <a:rPr lang="en-US" altLang="zh-CN" sz="3400" dirty="0" smtClean="0">
                <a:solidFill>
                  <a:srgbClr val="FF00FF"/>
                </a:solidFill>
                <a:latin typeface="Calibri"/>
                <a:ea typeface="宋体"/>
                <a:cs typeface="Times New Roman"/>
              </a:rPr>
              <a:t> </a:t>
            </a:r>
            <a:r>
              <a:rPr lang="en-US" altLang="zh-CN" sz="3400" dirty="0" smtClean="0">
                <a:latin typeface="Calibri"/>
                <a:ea typeface="宋体"/>
                <a:cs typeface="Times New Roman"/>
              </a:rPr>
              <a:t> </a:t>
            </a:r>
            <a:r>
              <a:rPr lang="en-US" altLang="zh-CN" sz="3400" dirty="0">
                <a:latin typeface="方正书宋_GBK"/>
                <a:ea typeface="宋体"/>
                <a:cs typeface="Times New Roman"/>
              </a:rPr>
              <a:t>)</a:t>
            </a:r>
            <a:r>
              <a:rPr lang="zh-CN" altLang="zh-CN" sz="3400" dirty="0">
                <a:latin typeface="Calibri"/>
                <a:ea typeface="宋体"/>
                <a:cs typeface="Times New Roman"/>
              </a:rPr>
              <a:t>。</a:t>
            </a:r>
          </a:p>
          <a:p>
            <a:pPr>
              <a:lnSpc>
                <a:spcPct val="120000"/>
              </a:lnSpc>
              <a:spcAft>
                <a:spcPts val="0"/>
              </a:spcAft>
            </a:pPr>
            <a:r>
              <a:rPr lang="en-US" altLang="zh-CN" sz="3400" dirty="0">
                <a:latin typeface="Calibri"/>
                <a:ea typeface="宋体"/>
                <a:cs typeface="Times New Roman"/>
              </a:rPr>
              <a:t>A.</a:t>
            </a:r>
            <a:r>
              <a:rPr lang="zh-CN" altLang="zh-CN" sz="3400" dirty="0">
                <a:latin typeface="Calibri"/>
                <a:ea typeface="宋体"/>
                <a:cs typeface="Times New Roman"/>
              </a:rPr>
              <a:t>《太阳》一课开头引用</a:t>
            </a:r>
            <a:r>
              <a:rPr lang="en-US" altLang="zh-CN" sz="3400" dirty="0">
                <a:latin typeface="NEU-BZ"/>
                <a:ea typeface="宋体"/>
                <a:cs typeface="Times New Roman"/>
              </a:rPr>
              <a:t>“</a:t>
            </a:r>
            <a:r>
              <a:rPr lang="zh-CN" altLang="zh-CN" sz="3400" dirty="0">
                <a:latin typeface="Calibri"/>
                <a:ea typeface="宋体"/>
                <a:cs typeface="Times New Roman"/>
              </a:rPr>
              <a:t>后羿射日</a:t>
            </a:r>
            <a:r>
              <a:rPr lang="en-US" altLang="zh-CN" sz="3400" dirty="0">
                <a:latin typeface="NEU-BZ"/>
                <a:ea typeface="宋体"/>
                <a:cs typeface="Times New Roman"/>
              </a:rPr>
              <a:t>”</a:t>
            </a:r>
            <a:r>
              <a:rPr lang="zh-CN" altLang="zh-CN" sz="3400" dirty="0">
                <a:latin typeface="Calibri"/>
                <a:ea typeface="宋体"/>
                <a:cs typeface="Times New Roman"/>
              </a:rPr>
              <a:t>的传说是为了增添文章的趣味性。</a:t>
            </a:r>
          </a:p>
          <a:p>
            <a:pPr>
              <a:lnSpc>
                <a:spcPct val="120000"/>
              </a:lnSpc>
              <a:spcAft>
                <a:spcPts val="0"/>
              </a:spcAft>
            </a:pPr>
            <a:r>
              <a:rPr lang="en-US" altLang="zh-CN" sz="3400" dirty="0">
                <a:latin typeface="Calibri"/>
                <a:ea typeface="宋体"/>
                <a:cs typeface="Times New Roman"/>
              </a:rPr>
              <a:t>B.</a:t>
            </a:r>
            <a:r>
              <a:rPr lang="zh-CN" altLang="zh-CN" sz="3400" dirty="0">
                <a:latin typeface="Calibri"/>
                <a:ea typeface="宋体"/>
                <a:cs typeface="Times New Roman"/>
              </a:rPr>
              <a:t>《松鼠》主要运用打比方的说明方法</a:t>
            </a:r>
            <a:r>
              <a:rPr lang="en-US" altLang="zh-CN" sz="3400" dirty="0">
                <a:latin typeface="方正书宋_GBK"/>
                <a:ea typeface="宋体"/>
                <a:cs typeface="Times New Roman"/>
              </a:rPr>
              <a:t>,</a:t>
            </a:r>
            <a:r>
              <a:rPr lang="zh-CN" altLang="zh-CN" sz="3400" dirty="0">
                <a:latin typeface="Calibri"/>
                <a:ea typeface="宋体"/>
                <a:cs typeface="Times New Roman"/>
              </a:rPr>
              <a:t>用生动形象的语言介绍了松鼠的相关特点。</a:t>
            </a:r>
          </a:p>
          <a:p>
            <a:pPr>
              <a:lnSpc>
                <a:spcPct val="120000"/>
              </a:lnSpc>
              <a:spcAft>
                <a:spcPts val="0"/>
              </a:spcAft>
            </a:pPr>
            <a:r>
              <a:rPr lang="en-US" altLang="zh-CN" sz="3400" dirty="0">
                <a:latin typeface="Calibri"/>
                <a:ea typeface="宋体"/>
                <a:cs typeface="Times New Roman"/>
              </a:rPr>
              <a:t>C.</a:t>
            </a:r>
            <a:r>
              <a:rPr lang="zh-CN" altLang="zh-CN" sz="3400" dirty="0">
                <a:latin typeface="Calibri"/>
                <a:ea typeface="宋体"/>
                <a:cs typeface="Times New Roman"/>
              </a:rPr>
              <a:t>《鲸》运用了列数字、举例子、打比方、作比较等说明方法</a:t>
            </a:r>
            <a:r>
              <a:rPr lang="en-US" altLang="zh-CN" sz="3400" dirty="0">
                <a:latin typeface="方正书宋_GBK"/>
                <a:ea typeface="宋体"/>
                <a:cs typeface="Times New Roman"/>
              </a:rPr>
              <a:t>,</a:t>
            </a:r>
            <a:r>
              <a:rPr lang="zh-CN" altLang="zh-CN" sz="3400" dirty="0">
                <a:latin typeface="Calibri"/>
                <a:ea typeface="宋体"/>
                <a:cs typeface="Times New Roman"/>
              </a:rPr>
              <a:t>恰当地介绍了鲸的相关特点。</a:t>
            </a:r>
          </a:p>
          <a:p>
            <a:pPr>
              <a:lnSpc>
                <a:spcPct val="120000"/>
              </a:lnSpc>
              <a:spcAft>
                <a:spcPts val="0"/>
              </a:spcAft>
            </a:pPr>
            <a:r>
              <a:rPr lang="en-US" altLang="zh-CN" sz="3400" dirty="0">
                <a:latin typeface="Calibri"/>
                <a:ea typeface="宋体"/>
                <a:cs typeface="Times New Roman"/>
              </a:rPr>
              <a:t>D.</a:t>
            </a:r>
            <a:r>
              <a:rPr lang="zh-CN" altLang="zh-CN" sz="3400" dirty="0">
                <a:latin typeface="Calibri"/>
                <a:ea typeface="宋体"/>
                <a:cs typeface="Times New Roman"/>
              </a:rPr>
              <a:t>《风向袋的制作》主要运用了举例子的方法来写风向袋的制作过程。</a:t>
            </a:r>
            <a:endParaRPr lang="zh-CN" altLang="zh-CN" sz="3400" dirty="0">
              <a:effectLst/>
              <a:latin typeface="Calibri"/>
              <a:ea typeface="宋体"/>
              <a:cs typeface="Times New Roman"/>
            </a:endParaRPr>
          </a:p>
        </p:txBody>
      </p:sp>
      <p:sp>
        <p:nvSpPr>
          <p:cNvPr id="6" name="矩形 5"/>
          <p:cNvSpPr/>
          <p:nvPr/>
        </p:nvSpPr>
        <p:spPr>
          <a:xfrm>
            <a:off x="5782503" y="933313"/>
            <a:ext cx="498855" cy="615553"/>
          </a:xfrm>
          <a:prstGeom prst="rect">
            <a:avLst/>
          </a:prstGeom>
        </p:spPr>
        <p:txBody>
          <a:bodyPr wrap="none">
            <a:spAutoFit/>
          </a:bodyPr>
          <a:lstStyle/>
          <a:p>
            <a:r>
              <a:rPr lang="en-US" altLang="zh-CN" sz="3400" b="1" dirty="0">
                <a:solidFill>
                  <a:srgbClr val="E72582"/>
                </a:solidFill>
                <a:latin typeface="Times New Roman" pitchFamily="18" charset="0"/>
                <a:ea typeface="宋体"/>
                <a:cs typeface="Times New Roman" pitchFamily="18" charset="0"/>
              </a:rPr>
              <a:t>D</a:t>
            </a:r>
            <a:endParaRPr lang="zh-CN" altLang="en-US" b="1" dirty="0">
              <a:solidFill>
                <a:srgbClr val="E72582"/>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1729676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64858" y="862678"/>
            <a:ext cx="10810614" cy="4801314"/>
          </a:xfrm>
          <a:prstGeom prst="rect">
            <a:avLst/>
          </a:prstGeom>
        </p:spPr>
        <p:txBody>
          <a:bodyPr wrap="square">
            <a:spAutoFit/>
          </a:bodyPr>
          <a:lstStyle/>
          <a:p>
            <a:pPr>
              <a:lnSpc>
                <a:spcPct val="150000"/>
              </a:lnSpc>
              <a:spcAft>
                <a:spcPts val="0"/>
              </a:spcAft>
            </a:pPr>
            <a:r>
              <a:rPr lang="zh-CN" altLang="zh-CN" sz="3400" dirty="0">
                <a:latin typeface="Calibri"/>
                <a:ea typeface="方正黑体_GBK"/>
                <a:cs typeface="Times New Roman"/>
              </a:rPr>
              <a:t>三、读句子</a:t>
            </a:r>
            <a:r>
              <a:rPr lang="en-US" altLang="zh-CN" sz="3400" dirty="0">
                <a:latin typeface="方正黑体_GBK"/>
                <a:ea typeface="宋体"/>
                <a:cs typeface="Times New Roman"/>
              </a:rPr>
              <a:t>,</a:t>
            </a:r>
            <a:r>
              <a:rPr lang="zh-CN" altLang="zh-CN" sz="3400" dirty="0">
                <a:latin typeface="Calibri"/>
                <a:ea typeface="方正黑体_GBK"/>
                <a:cs typeface="Times New Roman"/>
              </a:rPr>
              <a:t>写出下列句子所使用的说明方法。</a:t>
            </a:r>
            <a:endParaRPr lang="zh-CN" altLang="zh-CN" sz="3400" dirty="0">
              <a:latin typeface="Calibri"/>
              <a:ea typeface="宋体"/>
              <a:cs typeface="Times New Roman"/>
            </a:endParaRPr>
          </a:p>
          <a:p>
            <a:pPr>
              <a:lnSpc>
                <a:spcPct val="150000"/>
              </a:lnSpc>
              <a:spcAft>
                <a:spcPts val="0"/>
              </a:spcAft>
            </a:pPr>
            <a:r>
              <a:rPr lang="en-US" altLang="zh-CN" sz="3400" dirty="0">
                <a:latin typeface="NEU-HZ"/>
                <a:ea typeface="宋体"/>
                <a:cs typeface="Times New Roman"/>
              </a:rPr>
              <a:t>1</a:t>
            </a:r>
            <a:r>
              <a:rPr lang="en-US" altLang="zh-CN" sz="3400" dirty="0">
                <a:latin typeface="Calibri"/>
                <a:ea typeface="宋体"/>
                <a:cs typeface="Times New Roman"/>
              </a:rPr>
              <a:t>.</a:t>
            </a:r>
            <a:r>
              <a:rPr lang="zh-CN" altLang="zh-CN" sz="3400" dirty="0">
                <a:latin typeface="Calibri"/>
                <a:ea typeface="宋体"/>
                <a:cs typeface="Times New Roman"/>
              </a:rPr>
              <a:t>太阳的温度很高</a:t>
            </a:r>
            <a:r>
              <a:rPr lang="en-US" altLang="zh-CN" sz="3400" dirty="0">
                <a:latin typeface="方正书宋_GBK"/>
                <a:ea typeface="宋体"/>
                <a:cs typeface="Times New Roman"/>
              </a:rPr>
              <a:t>,</a:t>
            </a:r>
            <a:r>
              <a:rPr lang="zh-CN" altLang="zh-CN" sz="3400" dirty="0">
                <a:latin typeface="Calibri"/>
                <a:ea typeface="宋体"/>
                <a:cs typeface="Times New Roman"/>
              </a:rPr>
              <a:t>表面温度有五千多摄氏度</a:t>
            </a:r>
            <a:r>
              <a:rPr lang="en-US" altLang="zh-CN" sz="3400" dirty="0">
                <a:latin typeface="方正书宋_GBK"/>
                <a:ea typeface="宋体"/>
                <a:cs typeface="Times New Roman"/>
              </a:rPr>
              <a:t>,</a:t>
            </a:r>
            <a:r>
              <a:rPr lang="zh-CN" altLang="zh-CN" sz="3400" dirty="0">
                <a:latin typeface="Calibri"/>
                <a:ea typeface="宋体"/>
                <a:cs typeface="Times New Roman"/>
              </a:rPr>
              <a:t>就是钢铁碰到它</a:t>
            </a:r>
            <a:r>
              <a:rPr lang="en-US" altLang="zh-CN" sz="3400" dirty="0">
                <a:latin typeface="方正书宋_GBK"/>
                <a:ea typeface="宋体"/>
                <a:cs typeface="Times New Roman"/>
              </a:rPr>
              <a:t>,</a:t>
            </a:r>
            <a:r>
              <a:rPr lang="zh-CN" altLang="zh-CN" sz="3400" dirty="0">
                <a:latin typeface="Calibri"/>
                <a:ea typeface="宋体"/>
                <a:cs typeface="Times New Roman"/>
              </a:rPr>
              <a:t>也会变成气体。</a:t>
            </a:r>
            <a:r>
              <a:rPr lang="en-US" altLang="zh-CN" sz="3400" dirty="0" smtClean="0">
                <a:latin typeface="方正书宋_GBK"/>
                <a:ea typeface="宋体"/>
                <a:cs typeface="Times New Roman"/>
              </a:rPr>
              <a:t>(  </a:t>
            </a:r>
            <a:r>
              <a:rPr lang="zh-CN" altLang="zh-CN" sz="3400" dirty="0">
                <a:latin typeface="Calibri"/>
                <a:ea typeface="宋体"/>
                <a:cs typeface="Times New Roman"/>
              </a:rPr>
              <a:t>　　</a:t>
            </a:r>
            <a:r>
              <a:rPr lang="en-US" altLang="zh-CN" sz="3400" dirty="0" smtClean="0">
                <a:latin typeface="Calibri"/>
                <a:ea typeface="宋体"/>
                <a:cs typeface="Times New Roman"/>
              </a:rPr>
              <a:t>      </a:t>
            </a:r>
            <a:r>
              <a:rPr lang="en-US" altLang="zh-CN" sz="3400" dirty="0" smtClean="0">
                <a:latin typeface="方正书宋_GBK"/>
                <a:ea typeface="宋体"/>
                <a:cs typeface="Times New Roman"/>
              </a:rPr>
              <a:t>)(</a:t>
            </a:r>
            <a:r>
              <a:rPr lang="zh-CN" altLang="zh-CN" sz="3400" dirty="0">
                <a:latin typeface="Calibri"/>
                <a:ea typeface="宋体"/>
                <a:cs typeface="Times New Roman"/>
              </a:rPr>
              <a:t>　</a:t>
            </a:r>
            <a:r>
              <a:rPr lang="en-US" altLang="zh-CN" sz="3400" dirty="0" smtClean="0">
                <a:latin typeface="Calibri"/>
                <a:ea typeface="宋体"/>
                <a:cs typeface="Times New Roman"/>
              </a:rPr>
              <a:t>       </a:t>
            </a:r>
            <a:r>
              <a:rPr lang="zh-CN" altLang="zh-CN" sz="3400" dirty="0">
                <a:latin typeface="Calibri"/>
                <a:ea typeface="宋体"/>
                <a:cs typeface="Times New Roman"/>
              </a:rPr>
              <a:t>　</a:t>
            </a:r>
            <a:r>
              <a:rPr lang="en-US" altLang="zh-CN" sz="3400" dirty="0">
                <a:latin typeface="方正书宋_GBK"/>
                <a:ea typeface="宋体"/>
                <a:cs typeface="Times New Roman"/>
              </a:rPr>
              <a:t>)</a:t>
            </a:r>
            <a:endParaRPr lang="zh-CN" altLang="zh-CN" sz="3400" dirty="0">
              <a:latin typeface="Calibri"/>
              <a:ea typeface="宋体"/>
              <a:cs typeface="Times New Roman"/>
            </a:endParaRPr>
          </a:p>
          <a:p>
            <a:pPr>
              <a:lnSpc>
                <a:spcPct val="150000"/>
              </a:lnSpc>
              <a:spcAft>
                <a:spcPts val="0"/>
              </a:spcAft>
            </a:pPr>
            <a:r>
              <a:rPr lang="en-US" altLang="zh-CN" sz="3400" dirty="0">
                <a:latin typeface="NEU-HZ"/>
                <a:ea typeface="宋体"/>
                <a:cs typeface="Times New Roman"/>
              </a:rPr>
              <a:t>2</a:t>
            </a:r>
            <a:r>
              <a:rPr lang="en-US" altLang="zh-CN" sz="3400" dirty="0">
                <a:latin typeface="Calibri"/>
                <a:ea typeface="宋体"/>
                <a:cs typeface="Times New Roman"/>
              </a:rPr>
              <a:t>.</a:t>
            </a:r>
            <a:r>
              <a:rPr lang="zh-CN" altLang="zh-CN" sz="3400" dirty="0">
                <a:latin typeface="Calibri"/>
                <a:ea typeface="宋体"/>
                <a:cs typeface="Times New Roman"/>
              </a:rPr>
              <a:t>不少人看到过象</a:t>
            </a:r>
            <a:r>
              <a:rPr lang="en-US" altLang="zh-CN" sz="3400" dirty="0">
                <a:latin typeface="方正书宋_GBK"/>
                <a:ea typeface="宋体"/>
                <a:cs typeface="Times New Roman"/>
              </a:rPr>
              <a:t>,</a:t>
            </a:r>
            <a:r>
              <a:rPr lang="zh-CN" altLang="zh-CN" sz="3400" dirty="0">
                <a:latin typeface="Calibri"/>
                <a:ea typeface="宋体"/>
                <a:cs typeface="Times New Roman"/>
              </a:rPr>
              <a:t>都说象是很大的动物。其实还有比象大得多的动物</a:t>
            </a:r>
            <a:r>
              <a:rPr lang="en-US" altLang="zh-CN" sz="3400" dirty="0">
                <a:latin typeface="方正书宋_GBK"/>
                <a:ea typeface="宋体"/>
                <a:cs typeface="Times New Roman"/>
              </a:rPr>
              <a:t>,</a:t>
            </a:r>
            <a:r>
              <a:rPr lang="zh-CN" altLang="zh-CN" sz="3400" dirty="0">
                <a:latin typeface="Calibri"/>
                <a:ea typeface="宋体"/>
                <a:cs typeface="Times New Roman"/>
              </a:rPr>
              <a:t>那就是鲸。</a:t>
            </a:r>
            <a:r>
              <a:rPr lang="en-US" altLang="zh-CN" sz="3400" dirty="0" smtClean="0">
                <a:latin typeface="方正书宋_GBK"/>
                <a:ea typeface="宋体"/>
                <a:cs typeface="Times New Roman"/>
              </a:rPr>
              <a:t>(    </a:t>
            </a:r>
            <a:r>
              <a:rPr lang="zh-CN" altLang="zh-CN" sz="3400" dirty="0">
                <a:latin typeface="Calibri"/>
                <a:ea typeface="宋体"/>
                <a:cs typeface="Times New Roman"/>
              </a:rPr>
              <a:t>　</a:t>
            </a:r>
            <a:r>
              <a:rPr lang="en-US" altLang="zh-CN" sz="3400" dirty="0" smtClean="0">
                <a:latin typeface="Calibri"/>
                <a:ea typeface="宋体"/>
                <a:cs typeface="Times New Roman"/>
              </a:rPr>
              <a:t>     </a:t>
            </a:r>
            <a:r>
              <a:rPr lang="zh-CN" altLang="zh-CN" sz="3400" dirty="0">
                <a:latin typeface="Calibri"/>
                <a:ea typeface="宋体"/>
                <a:cs typeface="Times New Roman"/>
              </a:rPr>
              <a:t>　</a:t>
            </a:r>
            <a:r>
              <a:rPr lang="en-US" altLang="zh-CN" sz="3400" dirty="0">
                <a:latin typeface="方正书宋_GBK"/>
                <a:ea typeface="宋体"/>
                <a:cs typeface="Times New Roman"/>
              </a:rPr>
              <a:t>)</a:t>
            </a:r>
            <a:endParaRPr lang="zh-CN" altLang="zh-CN" sz="3400" dirty="0">
              <a:latin typeface="Calibri"/>
              <a:ea typeface="宋体"/>
              <a:cs typeface="Times New Roman"/>
            </a:endParaRPr>
          </a:p>
          <a:p>
            <a:pPr>
              <a:lnSpc>
                <a:spcPct val="150000"/>
              </a:lnSpc>
              <a:spcAft>
                <a:spcPts val="0"/>
              </a:spcAft>
            </a:pPr>
            <a:r>
              <a:rPr lang="en-US" altLang="zh-CN" sz="3400" dirty="0">
                <a:latin typeface="NEU-HZ"/>
                <a:ea typeface="宋体"/>
                <a:cs typeface="Times New Roman"/>
              </a:rPr>
              <a:t>3</a:t>
            </a:r>
            <a:r>
              <a:rPr lang="en-US" altLang="zh-CN" sz="3400" dirty="0">
                <a:latin typeface="Calibri"/>
                <a:ea typeface="宋体"/>
                <a:cs typeface="Times New Roman"/>
              </a:rPr>
              <a:t>.</a:t>
            </a:r>
            <a:r>
              <a:rPr lang="zh-CN" altLang="zh-CN" sz="3400" dirty="0">
                <a:latin typeface="Calibri"/>
                <a:ea typeface="宋体"/>
                <a:cs typeface="Times New Roman"/>
              </a:rPr>
              <a:t>太阳会发光</a:t>
            </a:r>
            <a:r>
              <a:rPr lang="en-US" altLang="zh-CN" sz="3400" dirty="0">
                <a:latin typeface="方正书宋_GBK"/>
                <a:ea typeface="宋体"/>
                <a:cs typeface="Times New Roman"/>
              </a:rPr>
              <a:t>,</a:t>
            </a:r>
            <a:r>
              <a:rPr lang="zh-CN" altLang="zh-CN" sz="3400" dirty="0">
                <a:latin typeface="Calibri"/>
                <a:ea typeface="宋体"/>
                <a:cs typeface="Times New Roman"/>
              </a:rPr>
              <a:t>会发热</a:t>
            </a:r>
            <a:r>
              <a:rPr lang="en-US" altLang="zh-CN" sz="3400" dirty="0">
                <a:latin typeface="方正书宋_GBK"/>
                <a:ea typeface="宋体"/>
                <a:cs typeface="Times New Roman"/>
              </a:rPr>
              <a:t>,</a:t>
            </a:r>
            <a:r>
              <a:rPr lang="zh-CN" altLang="zh-CN" sz="3400" dirty="0">
                <a:latin typeface="Calibri"/>
                <a:ea typeface="宋体"/>
                <a:cs typeface="Times New Roman"/>
              </a:rPr>
              <a:t>是个大火球。</a:t>
            </a:r>
            <a:r>
              <a:rPr lang="en-US" altLang="zh-CN" sz="3400" dirty="0">
                <a:latin typeface="方正书宋_GBK"/>
                <a:ea typeface="宋体"/>
                <a:cs typeface="Times New Roman"/>
              </a:rPr>
              <a:t>(</a:t>
            </a:r>
            <a:r>
              <a:rPr lang="zh-CN" altLang="zh-CN" sz="3400" dirty="0">
                <a:latin typeface="Calibri"/>
                <a:ea typeface="宋体"/>
                <a:cs typeface="Times New Roman"/>
              </a:rPr>
              <a:t>　</a:t>
            </a:r>
            <a:r>
              <a:rPr lang="en-US" altLang="zh-CN" sz="3400" dirty="0" smtClean="0">
                <a:latin typeface="Calibri"/>
                <a:ea typeface="宋体"/>
                <a:cs typeface="Times New Roman"/>
              </a:rPr>
              <a:t>       </a:t>
            </a:r>
            <a:r>
              <a:rPr lang="zh-CN" altLang="zh-CN" sz="3400" dirty="0">
                <a:latin typeface="Calibri"/>
                <a:ea typeface="宋体"/>
                <a:cs typeface="Times New Roman"/>
              </a:rPr>
              <a:t>　</a:t>
            </a:r>
            <a:r>
              <a:rPr lang="en-US" altLang="zh-CN" sz="3400" dirty="0">
                <a:latin typeface="方正书宋_GBK"/>
                <a:ea typeface="宋体"/>
                <a:cs typeface="Times New Roman"/>
              </a:rPr>
              <a:t>)</a:t>
            </a:r>
            <a:endParaRPr lang="zh-CN" altLang="zh-CN" sz="3400" dirty="0">
              <a:effectLst/>
              <a:latin typeface="Calibri"/>
              <a:ea typeface="宋体"/>
              <a:cs typeface="Times New Roman"/>
            </a:endParaRPr>
          </a:p>
        </p:txBody>
      </p:sp>
      <p:sp>
        <p:nvSpPr>
          <p:cNvPr id="6" name="矩形 5"/>
          <p:cNvSpPr/>
          <p:nvPr/>
        </p:nvSpPr>
        <p:spPr>
          <a:xfrm>
            <a:off x="4829611" y="2648730"/>
            <a:ext cx="1492716"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列数字</a:t>
            </a:r>
            <a:endParaRPr lang="zh-CN" altLang="en-US" b="1" dirty="0">
              <a:solidFill>
                <a:srgbClr val="E72582"/>
              </a:solidFill>
            </a:endParaRPr>
          </a:p>
        </p:txBody>
      </p:sp>
      <p:sp>
        <p:nvSpPr>
          <p:cNvPr id="8" name="矩形 7"/>
          <p:cNvSpPr/>
          <p:nvPr/>
        </p:nvSpPr>
        <p:spPr>
          <a:xfrm>
            <a:off x="6659577" y="2634654"/>
            <a:ext cx="1492716"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举例子</a:t>
            </a:r>
            <a:endParaRPr lang="zh-CN" altLang="en-US" b="1" dirty="0">
              <a:solidFill>
                <a:srgbClr val="E72582"/>
              </a:solidFill>
            </a:endParaRPr>
          </a:p>
        </p:txBody>
      </p:sp>
      <p:sp>
        <p:nvSpPr>
          <p:cNvPr id="9" name="矩形 8"/>
          <p:cNvSpPr/>
          <p:nvPr/>
        </p:nvSpPr>
        <p:spPr>
          <a:xfrm>
            <a:off x="5736759" y="4167715"/>
            <a:ext cx="1492716"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作比较</a:t>
            </a:r>
            <a:endParaRPr lang="zh-CN" altLang="en-US" b="1" dirty="0">
              <a:solidFill>
                <a:srgbClr val="E72582"/>
              </a:solidFill>
            </a:endParaRPr>
          </a:p>
        </p:txBody>
      </p:sp>
      <p:sp>
        <p:nvSpPr>
          <p:cNvPr id="10" name="矩形 9"/>
          <p:cNvSpPr/>
          <p:nvPr/>
        </p:nvSpPr>
        <p:spPr>
          <a:xfrm>
            <a:off x="7405935" y="4961077"/>
            <a:ext cx="1492716"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打比方</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1729676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06803" y="863716"/>
            <a:ext cx="10905112" cy="4016484"/>
          </a:xfrm>
          <a:prstGeom prst="rect">
            <a:avLst/>
          </a:prstGeom>
        </p:spPr>
        <p:txBody>
          <a:bodyPr wrap="square">
            <a:spAutoFit/>
          </a:bodyPr>
          <a:lstStyle/>
          <a:p>
            <a:pPr>
              <a:lnSpc>
                <a:spcPct val="150000"/>
              </a:lnSpc>
              <a:spcAft>
                <a:spcPts val="0"/>
              </a:spcAft>
            </a:pPr>
            <a:r>
              <a:rPr lang="zh-CN" altLang="zh-CN" sz="3400" dirty="0">
                <a:latin typeface="Calibri"/>
                <a:ea typeface="方正黑体_GBK"/>
                <a:cs typeface="Times New Roman"/>
              </a:rPr>
              <a:t>四、句子训练。</a:t>
            </a:r>
            <a:endParaRPr lang="zh-CN" altLang="zh-CN" sz="3400" dirty="0">
              <a:latin typeface="Calibri"/>
              <a:ea typeface="宋体"/>
              <a:cs typeface="Times New Roman"/>
            </a:endParaRPr>
          </a:p>
          <a:p>
            <a:pPr>
              <a:lnSpc>
                <a:spcPct val="150000"/>
              </a:lnSpc>
              <a:spcAft>
                <a:spcPts val="0"/>
              </a:spcAft>
            </a:pPr>
            <a:r>
              <a:rPr lang="en-US" altLang="zh-CN" sz="3400" dirty="0">
                <a:latin typeface="NEU-HZ"/>
                <a:ea typeface="宋体"/>
                <a:cs typeface="Times New Roman"/>
              </a:rPr>
              <a:t>1</a:t>
            </a:r>
            <a:r>
              <a:rPr lang="en-US" altLang="zh-CN" sz="3400" dirty="0">
                <a:latin typeface="Calibri"/>
                <a:ea typeface="宋体"/>
                <a:cs typeface="Times New Roman"/>
              </a:rPr>
              <a:t>.</a:t>
            </a:r>
            <a:r>
              <a:rPr lang="zh-CN" altLang="zh-CN" sz="3400" dirty="0">
                <a:latin typeface="Calibri"/>
                <a:ea typeface="宋体"/>
                <a:cs typeface="Times New Roman"/>
              </a:rPr>
              <a:t>例</a:t>
            </a:r>
            <a:r>
              <a:rPr lang="en-US" altLang="zh-CN" sz="3400" dirty="0">
                <a:latin typeface="方正书宋_GBK"/>
                <a:ea typeface="宋体"/>
                <a:cs typeface="Times New Roman"/>
              </a:rPr>
              <a:t>:</a:t>
            </a:r>
            <a:r>
              <a:rPr lang="zh-CN" altLang="zh-CN" sz="3400" dirty="0">
                <a:latin typeface="Calibri"/>
                <a:ea typeface="方正楷体_GBK"/>
                <a:cs typeface="Times New Roman"/>
              </a:rPr>
              <a:t>我国发现过一头近四十吨重的鲸</a:t>
            </a:r>
            <a:r>
              <a:rPr lang="en-US" altLang="zh-CN" sz="3400" dirty="0">
                <a:latin typeface="方正楷体_GBK"/>
                <a:ea typeface="宋体"/>
                <a:cs typeface="Times New Roman"/>
              </a:rPr>
              <a:t>,</a:t>
            </a:r>
            <a:r>
              <a:rPr lang="zh-CN" altLang="zh-CN" sz="3400" u="sng" dirty="0">
                <a:latin typeface="Calibri"/>
                <a:ea typeface="方正楷体_GBK"/>
                <a:cs typeface="Times New Roman"/>
              </a:rPr>
              <a:t>约十八米长</a:t>
            </a:r>
            <a:r>
              <a:rPr lang="en-US" altLang="zh-CN" sz="3400" u="sng" dirty="0">
                <a:latin typeface="方正楷体_GBK"/>
                <a:ea typeface="宋体"/>
                <a:cs typeface="Times New Roman"/>
              </a:rPr>
              <a:t>,</a:t>
            </a:r>
            <a:r>
              <a:rPr lang="zh-CN" altLang="zh-CN" sz="3400" u="sng" dirty="0">
                <a:latin typeface="Calibri"/>
                <a:ea typeface="方正楷体_GBK"/>
                <a:cs typeface="Times New Roman"/>
              </a:rPr>
              <a:t>一条舌头就有十几头大肥猪那么重。</a:t>
            </a:r>
            <a:r>
              <a:rPr lang="en-US" altLang="zh-CN" sz="3400" u="sng" dirty="0">
                <a:latin typeface="方正楷体_GBK"/>
                <a:ea typeface="宋体"/>
                <a:cs typeface="Times New Roman"/>
              </a:rPr>
              <a:t> </a:t>
            </a:r>
            <a:endParaRPr lang="zh-CN" altLang="zh-CN" sz="3400" dirty="0">
              <a:latin typeface="Calibri"/>
              <a:ea typeface="宋体"/>
              <a:cs typeface="Times New Roman"/>
            </a:endParaRPr>
          </a:p>
          <a:p>
            <a:pPr>
              <a:lnSpc>
                <a:spcPct val="150000"/>
              </a:lnSpc>
              <a:spcAft>
                <a:spcPts val="0"/>
              </a:spcAft>
            </a:pPr>
            <a:r>
              <a:rPr lang="zh-CN" altLang="zh-CN" sz="3400" dirty="0">
                <a:latin typeface="Calibri"/>
                <a:ea typeface="宋体"/>
                <a:cs typeface="Times New Roman"/>
              </a:rPr>
              <a:t>　　这是一棵巨大的古树</a:t>
            </a:r>
            <a:r>
              <a:rPr lang="en-US" altLang="zh-CN" sz="3400" dirty="0">
                <a:latin typeface="方正书宋_GBK"/>
                <a:ea typeface="宋体"/>
                <a:cs typeface="Times New Roman"/>
              </a:rPr>
              <a:t>,</a:t>
            </a:r>
            <a:r>
              <a:rPr lang="zh-CN" altLang="zh-CN" sz="3400" u="sng" dirty="0">
                <a:latin typeface="Calibri"/>
                <a:ea typeface="宋体"/>
                <a:cs typeface="Times New Roman"/>
              </a:rPr>
              <a:t>　</a:t>
            </a:r>
            <a:r>
              <a:rPr lang="en-US" altLang="zh-CN" sz="3400" u="sng" dirty="0" smtClean="0">
                <a:latin typeface="Calibri"/>
                <a:ea typeface="宋体"/>
                <a:cs typeface="Times New Roman"/>
              </a:rPr>
              <a:t>                                                       </a:t>
            </a:r>
            <a:r>
              <a:rPr lang="en-US" altLang="zh-CN" sz="3400" u="sng" dirty="0" smtClean="0">
                <a:solidFill>
                  <a:schemeClr val="bg1"/>
                </a:solidFill>
                <a:latin typeface="Calibri"/>
                <a:ea typeface="宋体"/>
                <a:cs typeface="Times New Roman"/>
              </a:rPr>
              <a:t>,</a:t>
            </a:r>
          </a:p>
          <a:p>
            <a:pPr>
              <a:lnSpc>
                <a:spcPct val="150000"/>
              </a:lnSpc>
              <a:spcAft>
                <a:spcPts val="0"/>
              </a:spcAft>
            </a:pPr>
            <a:r>
              <a:rPr lang="zh-CN" altLang="zh-CN" sz="3400" u="sng" dirty="0">
                <a:latin typeface="Calibri"/>
                <a:ea typeface="宋体"/>
                <a:cs typeface="Times New Roman"/>
              </a:rPr>
              <a:t>　</a:t>
            </a:r>
            <a:r>
              <a:rPr lang="en-US" altLang="zh-CN" sz="3400" u="sng" dirty="0" smtClean="0">
                <a:latin typeface="Calibri"/>
                <a:ea typeface="宋体"/>
                <a:cs typeface="Times New Roman"/>
              </a:rPr>
              <a:t>                                     </a:t>
            </a:r>
            <a:r>
              <a:rPr lang="en-US" altLang="zh-CN" sz="3400" dirty="0" smtClean="0">
                <a:latin typeface="方正书宋_GBK"/>
                <a:ea typeface="宋体"/>
                <a:cs typeface="Times New Roman"/>
              </a:rPr>
              <a:t>(</a:t>
            </a:r>
            <a:r>
              <a:rPr lang="zh-CN" altLang="zh-CN" sz="3400" dirty="0">
                <a:latin typeface="Calibri"/>
                <a:ea typeface="方正仿宋_GBK"/>
                <a:cs typeface="Times New Roman"/>
              </a:rPr>
              <a:t>照样子补全句子</a:t>
            </a:r>
            <a:r>
              <a:rPr lang="en-US" altLang="zh-CN" sz="3400" dirty="0">
                <a:latin typeface="方正书宋_GBK"/>
                <a:ea typeface="宋体"/>
                <a:cs typeface="Times New Roman"/>
              </a:rPr>
              <a:t>) </a:t>
            </a:r>
            <a:endParaRPr lang="zh-CN" altLang="zh-CN" sz="3400" dirty="0">
              <a:effectLst/>
              <a:latin typeface="Calibri"/>
              <a:ea typeface="宋体"/>
              <a:cs typeface="Times New Roman"/>
            </a:endParaRPr>
          </a:p>
        </p:txBody>
      </p:sp>
      <p:sp>
        <p:nvSpPr>
          <p:cNvPr id="6" name="矩形 5"/>
          <p:cNvSpPr/>
          <p:nvPr/>
        </p:nvSpPr>
        <p:spPr>
          <a:xfrm>
            <a:off x="755009" y="3121223"/>
            <a:ext cx="10494628" cy="1661993"/>
          </a:xfrm>
          <a:prstGeom prst="rect">
            <a:avLst/>
          </a:prstGeom>
        </p:spPr>
        <p:txBody>
          <a:bodyPr wrap="square">
            <a:spAutoFit/>
          </a:bodyPr>
          <a:lstStyle/>
          <a:p>
            <a:pPr>
              <a:lnSpc>
                <a:spcPct val="150000"/>
              </a:lnSpc>
            </a:pPr>
            <a:r>
              <a:rPr lang="en-US" altLang="zh-CN" sz="3400" b="1" dirty="0" smtClean="0">
                <a:solidFill>
                  <a:srgbClr val="E72582"/>
                </a:solidFill>
                <a:latin typeface="Calibri"/>
                <a:ea typeface="方正仿宋_GBK"/>
                <a:cs typeface="Times New Roman"/>
              </a:rPr>
              <a:t>                                                    </a:t>
            </a:r>
            <a:r>
              <a:rPr lang="zh-CN" altLang="zh-CN" sz="3400" b="1" dirty="0" smtClean="0">
                <a:solidFill>
                  <a:srgbClr val="E72582"/>
                </a:solidFill>
                <a:latin typeface="Calibri"/>
                <a:ea typeface="方正仿宋_GBK"/>
                <a:cs typeface="Times New Roman"/>
              </a:rPr>
              <a:t>约</a:t>
            </a:r>
            <a:r>
              <a:rPr lang="zh-CN" altLang="zh-CN" sz="3400" b="1" dirty="0">
                <a:solidFill>
                  <a:srgbClr val="E72582"/>
                </a:solidFill>
                <a:latin typeface="Calibri"/>
                <a:ea typeface="方正仿宋_GBK"/>
                <a:cs typeface="Times New Roman"/>
              </a:rPr>
              <a:t>有</a:t>
            </a:r>
            <a:r>
              <a:rPr lang="en-US" altLang="zh-CN" sz="3400" dirty="0">
                <a:solidFill>
                  <a:srgbClr val="E72582"/>
                </a:solidFill>
                <a:latin typeface="Calibri"/>
                <a:ea typeface="宋体"/>
                <a:cs typeface="Times New Roman"/>
              </a:rPr>
              <a:t>20</a:t>
            </a:r>
            <a:r>
              <a:rPr lang="zh-CN" altLang="zh-CN" sz="3400" b="1" dirty="0">
                <a:solidFill>
                  <a:srgbClr val="E72582"/>
                </a:solidFill>
                <a:latin typeface="Calibri"/>
                <a:ea typeface="方正仿宋_GBK"/>
                <a:cs typeface="Times New Roman"/>
              </a:rPr>
              <a:t>米那么高</a:t>
            </a:r>
            <a:r>
              <a:rPr lang="en-US" altLang="zh-CN" sz="3400" b="1" dirty="0">
                <a:solidFill>
                  <a:srgbClr val="E72582"/>
                </a:solidFill>
                <a:latin typeface="方正仿宋_GBK"/>
                <a:ea typeface="宋体"/>
                <a:cs typeface="Times New Roman"/>
              </a:rPr>
              <a:t>,</a:t>
            </a:r>
            <a:r>
              <a:rPr lang="zh-CN" altLang="zh-CN" sz="3400" b="1" dirty="0">
                <a:solidFill>
                  <a:srgbClr val="E72582"/>
                </a:solidFill>
                <a:latin typeface="Calibri"/>
                <a:ea typeface="方正仿宋_GBK"/>
                <a:cs typeface="Times New Roman"/>
              </a:rPr>
              <a:t>树冠比半个篮球场还要大。</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1729676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 action="ppaction://noaction"/>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90025" y="879456"/>
            <a:ext cx="10709946" cy="1572418"/>
          </a:xfrm>
          <a:prstGeom prst="rect">
            <a:avLst/>
          </a:prstGeom>
        </p:spPr>
        <p:txBody>
          <a:bodyPr wrap="square">
            <a:spAutoFit/>
          </a:bodyPr>
          <a:lstStyle/>
          <a:p>
            <a:pPr>
              <a:lnSpc>
                <a:spcPct val="150000"/>
              </a:lnSpc>
              <a:spcAft>
                <a:spcPts val="0"/>
              </a:spcAft>
            </a:pPr>
            <a:r>
              <a:rPr lang="en-US" altLang="zh-CN" sz="3400" dirty="0">
                <a:latin typeface="NEU-HZ"/>
                <a:ea typeface="宋体"/>
                <a:cs typeface="Times New Roman"/>
              </a:rPr>
              <a:t>2</a:t>
            </a:r>
            <a:r>
              <a:rPr lang="en-US" altLang="zh-CN" sz="3400" dirty="0">
                <a:latin typeface="Calibri"/>
                <a:ea typeface="宋体"/>
                <a:cs typeface="Times New Roman"/>
              </a:rPr>
              <a:t>.</a:t>
            </a:r>
            <a:r>
              <a:rPr lang="zh-CN" altLang="zh-CN" sz="3400" dirty="0">
                <a:latin typeface="Calibri"/>
                <a:ea typeface="宋体"/>
                <a:cs typeface="Times New Roman"/>
              </a:rPr>
              <a:t>运用列数字、作比较、打比方等说明方法写一段话</a:t>
            </a:r>
            <a:r>
              <a:rPr lang="en-US" altLang="zh-CN" sz="3400" dirty="0">
                <a:latin typeface="方正书宋_GBK"/>
                <a:ea typeface="宋体"/>
                <a:cs typeface="Times New Roman"/>
              </a:rPr>
              <a:t>,</a:t>
            </a:r>
            <a:r>
              <a:rPr lang="zh-CN" altLang="zh-CN" sz="3400" dirty="0">
                <a:latin typeface="Calibri"/>
                <a:ea typeface="宋体"/>
                <a:cs typeface="Times New Roman"/>
              </a:rPr>
              <a:t>表现脐橙数量多、味道鲜美等特点</a:t>
            </a:r>
            <a:r>
              <a:rPr lang="zh-CN" altLang="zh-CN" sz="3400" dirty="0" smtClean="0">
                <a:latin typeface="Calibri"/>
                <a:ea typeface="宋体"/>
                <a:cs typeface="Times New Roman"/>
              </a:rPr>
              <a:t>。</a:t>
            </a:r>
            <a:endParaRPr lang="zh-CN" altLang="zh-CN" sz="3400" dirty="0">
              <a:latin typeface="Calibri"/>
              <a:ea typeface="宋体"/>
              <a:cs typeface="Times New Roman"/>
            </a:endParaRPr>
          </a:p>
        </p:txBody>
      </p:sp>
      <p:sp>
        <p:nvSpPr>
          <p:cNvPr id="8" name="矩形 7"/>
          <p:cNvSpPr/>
          <p:nvPr/>
        </p:nvSpPr>
        <p:spPr>
          <a:xfrm>
            <a:off x="658812" y="2451874"/>
            <a:ext cx="10853103" cy="3231654"/>
          </a:xfrm>
          <a:prstGeom prst="rect">
            <a:avLst/>
          </a:prstGeom>
        </p:spPr>
        <p:txBody>
          <a:bodyPr wrap="square">
            <a:spAutoFit/>
          </a:bodyPr>
          <a:lstStyle/>
          <a:p>
            <a:pPr lvl="0">
              <a:lnSpc>
                <a:spcPct val="150000"/>
              </a:lnSpc>
            </a:pPr>
            <a:r>
              <a:rPr lang="zh-CN" altLang="zh-CN" sz="3400" b="1" dirty="0">
                <a:solidFill>
                  <a:srgbClr val="E72582"/>
                </a:solidFill>
                <a:latin typeface="Calibri"/>
                <a:ea typeface="宋体"/>
                <a:cs typeface="Times New Roman"/>
              </a:rPr>
              <a:t>　</a:t>
            </a:r>
            <a:r>
              <a:rPr lang="zh-CN" altLang="zh-CN" sz="3400" b="1" dirty="0">
                <a:solidFill>
                  <a:srgbClr val="E72582"/>
                </a:solidFill>
                <a:latin typeface="Calibri"/>
                <a:ea typeface="方正仿宋_GBK"/>
                <a:cs typeface="Times New Roman"/>
              </a:rPr>
              <a:t>示例</a:t>
            </a:r>
            <a:r>
              <a:rPr lang="en-US" altLang="zh-CN" sz="3400" b="1" dirty="0">
                <a:solidFill>
                  <a:srgbClr val="E72582"/>
                </a:solidFill>
                <a:latin typeface="方正仿宋_GBK"/>
                <a:ea typeface="宋体"/>
                <a:cs typeface="Times New Roman"/>
              </a:rPr>
              <a:t>:</a:t>
            </a:r>
            <a:r>
              <a:rPr lang="zh-CN" altLang="zh-CN" sz="3400" b="1" dirty="0">
                <a:solidFill>
                  <a:srgbClr val="E72582"/>
                </a:solidFill>
                <a:latin typeface="Calibri"/>
                <a:ea typeface="方正仿宋_GBK"/>
                <a:cs typeface="Times New Roman"/>
              </a:rPr>
              <a:t>这棵树上结满了又大又圆的脐橙</a:t>
            </a:r>
            <a:r>
              <a:rPr lang="en-US" altLang="zh-CN" sz="3400" b="1" dirty="0">
                <a:solidFill>
                  <a:srgbClr val="E72582"/>
                </a:solidFill>
                <a:latin typeface="方正仿宋_GBK"/>
                <a:ea typeface="宋体"/>
                <a:cs typeface="Times New Roman"/>
              </a:rPr>
              <a:t>,</a:t>
            </a:r>
            <a:r>
              <a:rPr lang="zh-CN" altLang="zh-CN" sz="3400" b="1" dirty="0">
                <a:solidFill>
                  <a:srgbClr val="E72582"/>
                </a:solidFill>
                <a:latin typeface="Calibri"/>
                <a:ea typeface="方正仿宋_GBK"/>
                <a:cs typeface="Times New Roman"/>
              </a:rPr>
              <a:t>大约有</a:t>
            </a:r>
            <a:r>
              <a:rPr lang="en-US" altLang="zh-CN" sz="3400" dirty="0">
                <a:solidFill>
                  <a:srgbClr val="E72582"/>
                </a:solidFill>
                <a:latin typeface="Times New Roman" pitchFamily="18" charset="0"/>
                <a:ea typeface="宋体"/>
                <a:cs typeface="Times New Roman" pitchFamily="18" charset="0"/>
              </a:rPr>
              <a:t>350</a:t>
            </a:r>
            <a:r>
              <a:rPr lang="zh-CN" altLang="zh-CN" sz="3400" b="1" dirty="0">
                <a:solidFill>
                  <a:srgbClr val="E72582"/>
                </a:solidFill>
                <a:latin typeface="Calibri"/>
                <a:ea typeface="方正仿宋_GBK"/>
                <a:cs typeface="Times New Roman"/>
              </a:rPr>
              <a:t>个</a:t>
            </a:r>
            <a:r>
              <a:rPr lang="en-US" altLang="zh-CN" sz="3400" b="1" dirty="0">
                <a:solidFill>
                  <a:srgbClr val="E72582"/>
                </a:solidFill>
                <a:latin typeface="方正仿宋_GBK"/>
                <a:ea typeface="宋体"/>
                <a:cs typeface="Times New Roman"/>
              </a:rPr>
              <a:t>,</a:t>
            </a:r>
            <a:r>
              <a:rPr lang="zh-CN" altLang="zh-CN" sz="3400" b="1" dirty="0">
                <a:solidFill>
                  <a:srgbClr val="E72582"/>
                </a:solidFill>
                <a:latin typeface="Calibri"/>
                <a:ea typeface="方正仿宋_GBK"/>
                <a:cs typeface="Times New Roman"/>
              </a:rPr>
              <a:t>它们像一个个小灯笼似的</a:t>
            </a:r>
            <a:r>
              <a:rPr lang="en-US" altLang="zh-CN" sz="3400" b="1" dirty="0">
                <a:solidFill>
                  <a:srgbClr val="E72582"/>
                </a:solidFill>
                <a:latin typeface="方正仿宋_GBK"/>
                <a:ea typeface="宋体"/>
                <a:cs typeface="Times New Roman"/>
              </a:rPr>
              <a:t>,</a:t>
            </a:r>
            <a:r>
              <a:rPr lang="zh-CN" altLang="zh-CN" sz="3400" b="1" dirty="0">
                <a:solidFill>
                  <a:srgbClr val="E72582"/>
                </a:solidFill>
                <a:latin typeface="Calibri"/>
                <a:ea typeface="方正仿宋_GBK"/>
                <a:cs typeface="Times New Roman"/>
              </a:rPr>
              <a:t>把树枝都压弯了。我摘下一个</a:t>
            </a:r>
            <a:r>
              <a:rPr lang="en-US" altLang="zh-CN" sz="3400" b="1" dirty="0">
                <a:solidFill>
                  <a:srgbClr val="E72582"/>
                </a:solidFill>
                <a:latin typeface="方正仿宋_GBK"/>
                <a:ea typeface="宋体"/>
                <a:cs typeface="Times New Roman"/>
              </a:rPr>
              <a:t>,</a:t>
            </a:r>
            <a:r>
              <a:rPr lang="zh-CN" altLang="zh-CN" sz="3400" b="1" dirty="0">
                <a:solidFill>
                  <a:srgbClr val="E72582"/>
                </a:solidFill>
                <a:latin typeface="Calibri"/>
                <a:ea typeface="方正仿宋_GBK"/>
                <a:cs typeface="Times New Roman"/>
              </a:rPr>
              <a:t>剥皮后放进嘴里一咬</a:t>
            </a:r>
            <a:r>
              <a:rPr lang="en-US" altLang="zh-CN" sz="3400" b="1" dirty="0">
                <a:solidFill>
                  <a:srgbClr val="E72582"/>
                </a:solidFill>
                <a:latin typeface="方正仿宋_GBK"/>
                <a:ea typeface="宋体"/>
                <a:cs typeface="Times New Roman"/>
              </a:rPr>
              <a:t>,</a:t>
            </a:r>
            <a:r>
              <a:rPr lang="zh-CN" altLang="zh-CN" sz="3400" b="1" dirty="0">
                <a:solidFill>
                  <a:srgbClr val="E72582"/>
                </a:solidFill>
                <a:latin typeface="Calibri"/>
                <a:ea typeface="方正仿宋_GBK"/>
                <a:cs typeface="Times New Roman"/>
              </a:rPr>
              <a:t>比蜜还甜的汁水瞬间充满了我的口腔</a:t>
            </a:r>
            <a:r>
              <a:rPr lang="en-US" altLang="zh-CN" sz="3400" b="1" dirty="0">
                <a:solidFill>
                  <a:srgbClr val="E72582"/>
                </a:solidFill>
                <a:latin typeface="方正仿宋_GBK"/>
                <a:ea typeface="宋体"/>
                <a:cs typeface="Times New Roman"/>
              </a:rPr>
              <a:t>,</a:t>
            </a:r>
            <a:r>
              <a:rPr lang="zh-CN" altLang="zh-CN" sz="3400" b="1" dirty="0">
                <a:solidFill>
                  <a:srgbClr val="E72582"/>
                </a:solidFill>
                <a:latin typeface="Calibri"/>
                <a:ea typeface="方正仿宋_GBK"/>
                <a:cs typeface="Times New Roman"/>
              </a:rPr>
              <a:t>让我回味无穷。</a:t>
            </a:r>
            <a:r>
              <a:rPr lang="zh-CN" altLang="zh-CN" sz="3400" b="1" dirty="0">
                <a:solidFill>
                  <a:srgbClr val="E72582"/>
                </a:solidFill>
                <a:latin typeface="Calibri"/>
                <a:ea typeface="宋体"/>
                <a:cs typeface="Times New Roman"/>
              </a:rPr>
              <a:t>　</a:t>
            </a:r>
            <a:r>
              <a:rPr lang="en-US" altLang="zh-CN" sz="3400" b="1" dirty="0">
                <a:solidFill>
                  <a:srgbClr val="E72582"/>
                </a:solidFill>
                <a:latin typeface="NEU-BZ"/>
                <a:ea typeface="宋体"/>
                <a:cs typeface="Times New Roman"/>
              </a:rPr>
              <a:t> </a:t>
            </a:r>
            <a:endParaRPr lang="zh-CN" altLang="zh-CN" sz="3400" b="1" dirty="0">
              <a:solidFill>
                <a:srgbClr val="E72582"/>
              </a:solidFill>
              <a:latin typeface="Calibri"/>
              <a:ea typeface="宋体"/>
              <a:cs typeface="Times New Roman"/>
            </a:endParaRPr>
          </a:p>
        </p:txBody>
      </p:sp>
    </p:spTree>
    <p:custDataLst>
      <p:tags r:id="rId1"/>
    </p:custDataLst>
    <p:extLst>
      <p:ext uri="{BB962C8B-B14F-4D97-AF65-F5344CB8AC3E}">
        <p14:creationId xmlns:p14="http://schemas.microsoft.com/office/powerpoint/2010/main" val="243590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95325" y="841079"/>
            <a:ext cx="10687050" cy="5882701"/>
          </a:xfrm>
          <a:prstGeom prst="rect">
            <a:avLst/>
          </a:prstGeom>
        </p:spPr>
        <p:txBody>
          <a:bodyPr wrap="square">
            <a:spAutoFit/>
          </a:bodyPr>
          <a:lstStyle/>
          <a:p>
            <a:pPr>
              <a:lnSpc>
                <a:spcPct val="140000"/>
              </a:lnSpc>
              <a:spcAft>
                <a:spcPts val="0"/>
              </a:spcAft>
            </a:pPr>
            <a:r>
              <a:rPr lang="zh-CN" altLang="zh-CN" sz="3400" dirty="0">
                <a:latin typeface="Calibri"/>
                <a:ea typeface="方正黑体_GBK"/>
                <a:cs typeface="Times New Roman"/>
              </a:rPr>
              <a:t>五、阅读短文</a:t>
            </a:r>
            <a:r>
              <a:rPr lang="en-US" altLang="zh-CN" sz="3400" dirty="0">
                <a:latin typeface="方正黑体_GBK"/>
                <a:ea typeface="宋体"/>
                <a:cs typeface="Times New Roman"/>
              </a:rPr>
              <a:t>,</a:t>
            </a:r>
            <a:r>
              <a:rPr lang="zh-CN" altLang="zh-CN" sz="3400" dirty="0">
                <a:latin typeface="Calibri"/>
                <a:ea typeface="方正黑体_GBK"/>
                <a:cs typeface="Times New Roman"/>
              </a:rPr>
              <a:t>完成练习。</a:t>
            </a:r>
            <a:endParaRPr lang="zh-CN" altLang="zh-CN" sz="3400" dirty="0">
              <a:latin typeface="Calibri"/>
              <a:ea typeface="宋体"/>
              <a:cs typeface="Times New Roman"/>
            </a:endParaRPr>
          </a:p>
          <a:p>
            <a:pPr algn="ctr">
              <a:lnSpc>
                <a:spcPct val="140000"/>
              </a:lnSpc>
              <a:spcAft>
                <a:spcPts val="0"/>
              </a:spcAft>
            </a:pPr>
            <a:r>
              <a:rPr lang="zh-CN" altLang="zh-CN" sz="3400" dirty="0">
                <a:latin typeface="Calibri"/>
                <a:ea typeface="方正小标宋_GBK"/>
                <a:cs typeface="Times New Roman"/>
              </a:rPr>
              <a:t>北斗卫星导航系统</a:t>
            </a:r>
            <a:endParaRPr lang="zh-CN" altLang="zh-CN" sz="3400" dirty="0">
              <a:latin typeface="Calibri"/>
              <a:ea typeface="宋体"/>
              <a:cs typeface="Times New Roman"/>
            </a:endParaRPr>
          </a:p>
          <a:p>
            <a:pPr>
              <a:lnSpc>
                <a:spcPct val="140000"/>
              </a:lnSpc>
              <a:spcAft>
                <a:spcPts val="0"/>
              </a:spcAft>
            </a:pPr>
            <a:r>
              <a:rPr lang="zh-CN" altLang="zh-CN" sz="3400" dirty="0">
                <a:latin typeface="Calibri"/>
                <a:ea typeface="宋体"/>
                <a:cs typeface="Times New Roman"/>
              </a:rPr>
              <a:t>　　</a:t>
            </a:r>
            <a:r>
              <a:rPr lang="en-US" altLang="zh-CN" sz="3400" dirty="0">
                <a:latin typeface="NEU-BZ"/>
                <a:ea typeface="宋体"/>
                <a:cs typeface="Times New Roman"/>
              </a:rPr>
              <a:t>①</a:t>
            </a:r>
            <a:r>
              <a:rPr lang="zh-CN" altLang="zh-CN" sz="3400" dirty="0">
                <a:latin typeface="Calibri"/>
                <a:ea typeface="方正楷体_GBK"/>
                <a:cs typeface="Times New Roman"/>
              </a:rPr>
              <a:t>北斗卫星导航系统到底是个什么样的系统呢</a:t>
            </a:r>
            <a:r>
              <a:rPr lang="en-US" altLang="zh-CN" sz="3400" dirty="0">
                <a:latin typeface="方正楷体_GBK"/>
                <a:ea typeface="宋体"/>
                <a:cs typeface="Times New Roman"/>
              </a:rPr>
              <a:t>?</a:t>
            </a:r>
            <a:r>
              <a:rPr lang="zh-CN" altLang="zh-CN" sz="3400" dirty="0">
                <a:latin typeface="Calibri"/>
                <a:ea typeface="方正楷体_GBK"/>
                <a:cs typeface="Times New Roman"/>
              </a:rPr>
              <a:t>它由空间段、地面段和用户段三部分组成</a:t>
            </a:r>
            <a:r>
              <a:rPr lang="en-US" altLang="zh-CN" sz="3400" dirty="0">
                <a:latin typeface="方正楷体_GBK"/>
                <a:ea typeface="宋体"/>
                <a:cs typeface="Times New Roman"/>
              </a:rPr>
              <a:t>,</a:t>
            </a:r>
            <a:r>
              <a:rPr lang="zh-CN" altLang="zh-CN" sz="3400" dirty="0">
                <a:latin typeface="Calibri"/>
                <a:ea typeface="方正楷体_GBK"/>
                <a:cs typeface="Times New Roman"/>
              </a:rPr>
              <a:t>空间段包括若干地球静止轨道卫星、倾斜地球同步轨道卫星和中圆地球轨道卫星等</a:t>
            </a:r>
            <a:r>
              <a:rPr lang="en-US" altLang="zh-CN" sz="3400" dirty="0">
                <a:latin typeface="方正楷体_GBK"/>
                <a:ea typeface="宋体"/>
                <a:cs typeface="Times New Roman"/>
              </a:rPr>
              <a:t>,</a:t>
            </a:r>
            <a:r>
              <a:rPr lang="zh-CN" altLang="zh-CN" sz="3400" dirty="0">
                <a:latin typeface="Calibri"/>
                <a:ea typeface="方正楷体_GBK"/>
                <a:cs typeface="Times New Roman"/>
              </a:rPr>
              <a:t>地面段包括主控站、时间同步注入站和监测站等若干个地面站</a:t>
            </a:r>
            <a:r>
              <a:rPr lang="en-US" altLang="zh-CN" sz="3400" dirty="0">
                <a:latin typeface="方正楷体_GBK"/>
                <a:ea typeface="宋体"/>
                <a:cs typeface="Times New Roman"/>
              </a:rPr>
              <a:t>,</a:t>
            </a:r>
            <a:r>
              <a:rPr lang="zh-CN" altLang="zh-CN" sz="3400" dirty="0">
                <a:latin typeface="Calibri"/>
                <a:ea typeface="方正楷体_GBK"/>
                <a:cs typeface="Times New Roman"/>
              </a:rPr>
              <a:t>用户段由北斗用户终端以及与其他卫星导航系统兼容的终端组成。</a:t>
            </a:r>
            <a:endParaRPr lang="zh-CN" altLang="zh-CN" sz="3400" dirty="0">
              <a:effectLst/>
              <a:latin typeface="Calibri"/>
              <a:ea typeface="宋体"/>
              <a:cs typeface="Times New Roman"/>
            </a:endParaRPr>
          </a:p>
        </p:txBody>
      </p:sp>
    </p:spTree>
    <p:custDataLst>
      <p:tags r:id="rId1"/>
    </p:custDataLst>
    <p:extLst>
      <p:ext uri="{BB962C8B-B14F-4D97-AF65-F5344CB8AC3E}">
        <p14:creationId xmlns:p14="http://schemas.microsoft.com/office/powerpoint/2010/main" val="1673601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00074" y="861094"/>
            <a:ext cx="10753725" cy="5586145"/>
          </a:xfrm>
          <a:prstGeom prst="rect">
            <a:avLst/>
          </a:prstGeom>
        </p:spPr>
        <p:txBody>
          <a:bodyPr wrap="square">
            <a:spAutoFit/>
          </a:bodyPr>
          <a:lstStyle/>
          <a:p>
            <a:pPr indent="304800">
              <a:lnSpc>
                <a:spcPct val="150000"/>
              </a:lnSpc>
              <a:spcAft>
                <a:spcPts val="0"/>
              </a:spcAft>
            </a:pPr>
            <a:r>
              <a:rPr lang="en-US" altLang="zh-CN" sz="3400" dirty="0" smtClean="0">
                <a:latin typeface="NEU-BZ"/>
                <a:ea typeface="宋体"/>
                <a:cs typeface="Times New Roman"/>
              </a:rPr>
              <a:t>      ②</a:t>
            </a:r>
            <a:r>
              <a:rPr lang="zh-CN" altLang="zh-CN" sz="3400" dirty="0">
                <a:latin typeface="Calibri"/>
                <a:ea typeface="方正楷体_GBK"/>
                <a:cs typeface="Times New Roman"/>
              </a:rPr>
              <a:t>北斗卫星导航系统除了实时导航、快速定位等卫星导航系统最基本的功能之外</a:t>
            </a:r>
            <a:r>
              <a:rPr lang="en-US" altLang="zh-CN" sz="3400" dirty="0">
                <a:latin typeface="方正楷体_GBK"/>
                <a:ea typeface="宋体"/>
                <a:cs typeface="Times New Roman"/>
              </a:rPr>
              <a:t>,</a:t>
            </a:r>
            <a:r>
              <a:rPr lang="zh-CN" altLang="zh-CN" sz="3400" dirty="0">
                <a:latin typeface="Calibri"/>
                <a:ea typeface="方正楷体_GBK"/>
                <a:cs typeface="Times New Roman"/>
              </a:rPr>
              <a:t>还具有精确授时、位置报告和短报文通信三大特色功能。短报文通信功能是北斗卫星导航系统独有的功能。它是指卫星定位终端和北斗地面服务站之间能够直接通过卫星信号进行双向的信息传递。这个功能在沙漠、远洋、深山、森林等没有网络覆盖的地区</a:t>
            </a:r>
            <a:r>
              <a:rPr lang="en-US" altLang="zh-CN" sz="3400" dirty="0">
                <a:latin typeface="方正楷体_GBK"/>
                <a:ea typeface="宋体"/>
                <a:cs typeface="Times New Roman"/>
              </a:rPr>
              <a:t>,</a:t>
            </a:r>
            <a:r>
              <a:rPr lang="zh-CN" altLang="zh-CN" sz="3400" dirty="0">
                <a:latin typeface="Calibri"/>
                <a:ea typeface="方正楷体_GBK"/>
                <a:cs typeface="Times New Roman"/>
              </a:rPr>
              <a:t>或者是灾害发生、通信受阻时至关重要</a:t>
            </a:r>
            <a:r>
              <a:rPr lang="zh-CN" altLang="zh-CN" sz="3400" dirty="0" smtClean="0">
                <a:latin typeface="Calibri"/>
                <a:ea typeface="方正楷体_GBK"/>
                <a:cs typeface="Times New Roman"/>
              </a:rPr>
              <a:t>。</a:t>
            </a:r>
            <a:endParaRPr lang="zh-CN" altLang="zh-CN" sz="3400" dirty="0">
              <a:latin typeface="Calibri"/>
              <a:ea typeface="宋体"/>
              <a:cs typeface="Times New Roman"/>
            </a:endParaRPr>
          </a:p>
        </p:txBody>
      </p:sp>
    </p:spTree>
    <p:custDataLst>
      <p:tags r:id="rId1"/>
    </p:custDataLst>
    <p:extLst>
      <p:ext uri="{BB962C8B-B14F-4D97-AF65-F5344CB8AC3E}">
        <p14:creationId xmlns:p14="http://schemas.microsoft.com/office/powerpoint/2010/main" val="16736012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2.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TotalTime>
  <Words>1652</Words>
  <Application>Microsoft Office PowerPoint</Application>
  <PresentationFormat>宽屏</PresentationFormat>
  <Paragraphs>120</Paragraphs>
  <Slides>19</Slides>
  <Notes>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19</vt:i4>
      </vt:variant>
    </vt:vector>
  </HeadingPairs>
  <TitlesOfParts>
    <vt:vector size="40" baseType="lpstr">
      <vt:lpstr>NEU-XT</vt:lpstr>
      <vt:lpstr>方正黑体_GBK</vt:lpstr>
      <vt:lpstr>NEU-HZ</vt:lpstr>
      <vt:lpstr>Arial</vt:lpstr>
      <vt:lpstr>MS Gothic</vt:lpstr>
      <vt:lpstr>方正楷体_GBK</vt:lpstr>
      <vt:lpstr>方正隶变_GBK</vt:lpstr>
      <vt:lpstr>NEU-BZ</vt:lpstr>
      <vt:lpstr>Wingdings</vt:lpstr>
      <vt:lpstr>方正大标宋简体</vt:lpstr>
      <vt:lpstr>Times New Roman</vt:lpstr>
      <vt:lpstr>微软雅黑</vt:lpstr>
      <vt:lpstr>楷体</vt:lpstr>
      <vt:lpstr>汉仪雅酷黑 95W</vt:lpstr>
      <vt:lpstr>Calibri</vt:lpstr>
      <vt:lpstr>华文宋体</vt:lpstr>
      <vt:lpstr>方正仿宋_GBK</vt:lpstr>
      <vt:lpstr>方正书宋_GBK</vt:lpstr>
      <vt:lpstr>方正小标宋_GBK</vt:lpstr>
      <vt:lpstr>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63135</dc:creator>
  <cp:lastModifiedBy>Administrator</cp:lastModifiedBy>
  <cp:revision>250</cp:revision>
  <dcterms:created xsi:type="dcterms:W3CDTF">2019-06-19T02:08:00Z</dcterms:created>
  <dcterms:modified xsi:type="dcterms:W3CDTF">2025-09-19T08:05:25Z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0120116FAA4943239CF14053B68F4A85</vt:lpwstr>
  </property>
</Properties>
</file>