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3" r:id="rId8"/>
    <p:sldId id="544" r:id="rId9"/>
    <p:sldId id="545" r:id="rId10"/>
    <p:sldId id="549" r:id="rId11"/>
    <p:sldId id="546" r:id="rId12"/>
    <p:sldId id="547" r:id="rId13"/>
    <p:sldId id="548" r:id="rId14"/>
    <p:sldId id="498" r:id="rId15"/>
    <p:sldId id="539" r:id="rId16"/>
    <p:sldId id="427" r:id="rId17"/>
  </p:sldIdLst>
  <p:sldSz cx="12192000" cy="6858000"/>
  <p:notesSz cx="6858000" cy="9144000"/>
  <p:embeddedFontLst>
    <p:embeddedFont>
      <p:font typeface="NEU-HZ" pitchFamily="2" charset="-122"/>
      <p:regular r:id="rId18"/>
      <p:italic r:id="rId19"/>
    </p:embeddedFont>
    <p:embeddedFont>
      <p:font typeface="方正大标宋简体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NEU-XT" pitchFamily="18" charset="-122"/>
      <p:regular r:id="rId23"/>
    </p:embeddedFont>
    <p:embeddedFont>
      <p:font typeface="方正魏碑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小标宋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方正仿宋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方正隶变_GBK" charset="-122"/>
      <p:regular r:id="rId37"/>
    </p:embeddedFont>
    <p:embeddedFont>
      <p:font typeface="方正楷体_GBK" pitchFamily="65" charset="-122"/>
      <p:regular r:id="rId38"/>
    </p:embeddedFont>
    <p:embeddedFont>
      <p:font typeface="方正黑体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16</a:t>
            </a:r>
            <a:r>
              <a:rPr lang="zh-CN" altLang="zh-CN" sz="6000" dirty="0">
                <a:latin typeface="方正大标宋简体" charset="-122"/>
                <a:ea typeface="方正大标宋简体" charset="-122"/>
              </a:rPr>
              <a:t>　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太 阳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784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我们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看到太阳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觉得它并不大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实际上它大得很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约一百三十万个地球的体积才能抵得上一个太阳。因为太阳离地球太远了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所以看上去只有一个盘子那么大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会发光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会发热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是个大火球。太阳的温度很高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表面温度有五千多摄氏度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就是钢铁碰到它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也会变成气体。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859" y="4871097"/>
            <a:ext cx="1056733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选文共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个自然段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分别介绍了太阳的三大特点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906124" y="48081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7929" y="5329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32372" y="53421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865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928810"/>
            <a:ext cx="10827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第一自然段中的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其实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一词与第二自然段中的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词意思相近。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画出第三自然段的中心句。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0277" y="9739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9155" y="3429000"/>
            <a:ext cx="6513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太阳会发光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会发热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是个大火球。</a:t>
            </a:r>
            <a:endParaRPr lang="zh-CN" altLang="en-US" u="sng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953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第一自然段开头引用了一个传说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这个传说的名字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作者引用这个传说开头的作用是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引出本文说明的对象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揭示这个传说的荒谬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说明太阳离我们很远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增强读者阅读的兴趣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627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后羿射日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97332" y="1783077"/>
            <a:ext cx="7040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61094"/>
            <a:ext cx="1053377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你认为还可以在选文的开头引用什么传说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请你仿照课文的写法写一写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749" y="2522868"/>
            <a:ext cx="108631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引用夸父追日。有这么一个传说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古时候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有个叫夸父的人与太阳赛跑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一直追赶到太阳落下的地方。其实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太阳离我们约有一亿五千万千米远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人哪能追得上呢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6" y="1674674"/>
            <a:ext cx="106512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一、把下列太阳的雅称填到相应的括号里。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　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骄阳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夕阳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春晖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朝阳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春天的太阳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夏天的太阳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早晨的太阳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黄昏的太阳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61060" y="34264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1060" y="42081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骄阳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4814" y="50026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1060" y="57524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夕阳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1067"/>
            <a:ext cx="108609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二、用不同的说明方法把下列句子补充完整。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妈妈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快看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这棵树真高啊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我指着眼前的树激动地喊道。妈妈说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这棵树大概有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列数字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爸爸笑着说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的确是高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作比较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妹妹歪着脑袋说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哥哥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这树远远望去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打比方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2582" y="2495617"/>
            <a:ext cx="14991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40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3511" y="3271724"/>
            <a:ext cx="52849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比旁边的八层楼房还高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5337" y="3865201"/>
            <a:ext cx="1020262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好像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一把巨大无比的伞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1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39609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937" y="1544383"/>
            <a:ext cx="10959978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太阳光有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shā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jūn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的作用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我们可以利用它来预防和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liáo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疾病。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动物的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fán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我们吃的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埋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在地下的</a:t>
            </a:r>
            <a:r>
              <a:rPr lang="en-US" altLang="zh-CN" sz="3400" spc="-150" dirty="0" err="1">
                <a:latin typeface="NEU-XT"/>
                <a:ea typeface="宋体"/>
                <a:cs typeface="Times New Roman"/>
              </a:rPr>
              <a:t>méi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err="1">
                <a:latin typeface="NEU-XT"/>
                <a:ea typeface="宋体"/>
                <a:cs typeface="Times New Roman"/>
              </a:rPr>
              <a:t>tàn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pc="-15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spc="-15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都和太阳有着密不可分的关系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据报道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今天本市局部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的温度估计会达到四十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shè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dù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6000" y="24781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杀菌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5263" y="31547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治疗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8729" y="38717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繁殖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65820" y="39119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粮食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48217" y="4616634"/>
            <a:ext cx="10182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煤炭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5321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32713" y="60735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摄氏度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7830"/>
            <a:ext cx="108273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加点词语使用错误的一项是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滔滔不绝的黄河水日夜不停地向前奔流。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B.2020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年初突然暴发的新冠疫情打乱了我们的正常生活。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他躲在一个隐蔽的地方密切监视着这伙犯罪分子的动向。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红军在寸草不生的大草原上行走。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48519" y="17909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379052" y="288894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2231472" y="524765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529145" y="3652633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000824" y="4450492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7099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一句话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没有太阳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就没有我们这个美丽可爱的世界。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结合课文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下列对这句话理解错误的一项是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太阳和人类关系密切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人类的生活离不开太阳。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没有太阳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植物和动物无法存活。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没有太阳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埋在地下的煤炭也能形成。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是对最后一段的总结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也是对全文的总结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再次强调了太阳的重要性。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7184" y="18000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950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对下列句子所运用的说明方法判断错误的一项是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太阳的温度很高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表面温度有五千多摄氏度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就是钢铁碰到它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也会变成气体。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列数字、举例子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云层里的小水滴越聚越多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就变成雨或雪落下来。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Calibri"/>
                <a:ea typeface="方正仿宋_GBK"/>
                <a:cs typeface="Times New Roman"/>
              </a:rPr>
              <a:t>打比方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太阳会发光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会发热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是个大火球。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打比方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5059" y="10429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950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3002"/>
            <a:ext cx="10760280" cy="130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了解基本的说明方法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填写下面的表格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并回答后面的问题。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439773"/>
              </p:ext>
            </p:extLst>
          </p:nvPr>
        </p:nvGraphicFramePr>
        <p:xfrm>
          <a:off x="774216" y="2332139"/>
          <a:ext cx="10550922" cy="4278386"/>
        </p:xfrm>
        <a:graphic>
          <a:graphicData uri="http://schemas.openxmlformats.org/drawingml/2006/table">
            <a:tbl>
              <a:tblPr firstRow="1" firstCol="1" bandRow="1"/>
              <a:tblGrid>
                <a:gridCol w="4124955"/>
                <a:gridCol w="1988190"/>
                <a:gridCol w="4437777"/>
              </a:tblGrid>
              <a:tr h="489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课文句子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说明方法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这样写的好处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877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NEU-BZ"/>
                          <a:ea typeface="宋体"/>
                          <a:cs typeface="Times New Roman"/>
                        </a:rPr>
                        <a:t>①</a:t>
                      </a: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太阳离我们约有一亿五千万千米远。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用具体</a:t>
                      </a:r>
                      <a:r>
                        <a:rPr lang="zh-CN" sz="32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2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32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说明</a:t>
                      </a: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太阳和地球距离</a:t>
                      </a:r>
                      <a:r>
                        <a:rPr lang="zh-CN" sz="32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2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32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特点。</a:t>
                      </a:r>
                      <a:r>
                        <a:rPr lang="en-US" sz="32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kern="1200" dirty="0">
                          <a:solidFill>
                            <a:schemeClr val="tx1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②</a:t>
                      </a:r>
                      <a:r>
                        <a:rPr lang="zh-CN" sz="3200" kern="1200" spc="-15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实际上它大得很</a:t>
                      </a:r>
                      <a:r>
                        <a:rPr lang="en-US" sz="3200" kern="1200" spc="-15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200" kern="1200" spc="-15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约一百三十万个地球的体积才能抵得上一个</a:t>
                      </a:r>
                      <a:r>
                        <a:rPr lang="zh-CN" sz="3200" kern="1200" spc="-15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太阳</a:t>
                      </a:r>
                      <a:r>
                        <a:rPr lang="zh-CN" sz="32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en-US" sz="3200" baseline="0" dirty="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3200" dirty="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32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en-US" sz="3200" dirty="0" smtClean="0">
                        <a:effectLst/>
                        <a:latin typeface="方正楷体_GBK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列</a:t>
                      </a: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数字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把太阳</a:t>
                      </a:r>
                      <a:r>
                        <a:rPr lang="zh-CN" sz="32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2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32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2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这一特点写得更加真实可感。</a:t>
                      </a:r>
                      <a:r>
                        <a:rPr lang="en-US" sz="32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137726" y="34290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5266" y="50359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作比较</a:t>
            </a:r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1870" y="285890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数字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6705" y="334378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2199" y="49855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体积大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97622" y="3518723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en-US" sz="3200" u="sng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200" u="sng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015880" y="5085184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u="sng" dirty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en-US" sz="3200" u="sng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200" u="sng" dirty="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950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987530"/>
              </p:ext>
            </p:extLst>
          </p:nvPr>
        </p:nvGraphicFramePr>
        <p:xfrm>
          <a:off x="688416" y="1102664"/>
          <a:ext cx="10737390" cy="2981656"/>
        </p:xfrm>
        <a:graphic>
          <a:graphicData uri="http://schemas.openxmlformats.org/drawingml/2006/table">
            <a:tbl>
              <a:tblPr firstRow="1" firstCol="1" bandRow="1"/>
              <a:tblGrid>
                <a:gridCol w="4563391"/>
                <a:gridCol w="1699866"/>
                <a:gridCol w="4474133"/>
              </a:tblGrid>
              <a:tr h="500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300" dirty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课文句子</a:t>
                      </a:r>
                      <a:endParaRPr lang="zh-CN" sz="33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3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说明方法</a:t>
                      </a:r>
                      <a:endParaRPr lang="zh-CN" sz="33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3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这样写的好处</a:t>
                      </a:r>
                      <a:endParaRPr lang="zh-CN" sz="33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7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300" dirty="0">
                          <a:effectLst/>
                          <a:latin typeface="NEU-BZ"/>
                          <a:ea typeface="宋体"/>
                          <a:cs typeface="Times New Roman"/>
                        </a:rPr>
                        <a:t>③</a:t>
                      </a:r>
                      <a:r>
                        <a:rPr lang="zh-CN" sz="33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我们吃的粮食、蔬菜、水果、肉类</a:t>
                      </a:r>
                      <a:r>
                        <a:rPr lang="en-US" sz="33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3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穿的棉、麻、毛、丝</a:t>
                      </a:r>
                      <a:r>
                        <a:rPr lang="en-US" sz="33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3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都和太阳有密切的关系。</a:t>
                      </a:r>
                      <a:endParaRPr lang="zh-CN" sz="33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7354" marR="273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3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3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3300" u="sng" dirty="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3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3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列举具体事物</a:t>
                      </a:r>
                      <a:r>
                        <a:rPr lang="en-US" sz="33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3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说</a:t>
                      </a:r>
                      <a:r>
                        <a:rPr lang="zh-CN" sz="33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明了</a:t>
                      </a:r>
                      <a:endParaRPr lang="en-US" altLang="zh-CN" sz="3300" dirty="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33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</a:t>
                      </a:r>
                      <a:r>
                        <a:rPr lang="zh-CN" sz="33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300" u="sng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3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3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</a:t>
                      </a:r>
                      <a:r>
                        <a:rPr lang="zh-CN" sz="33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sz="33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3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7354" marR="273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388114" y="243463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举例子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3154" y="2465408"/>
            <a:ext cx="35417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3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太阳和人类的关系十分密切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41079"/>
            <a:ext cx="1065122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小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明同学说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句中的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约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是大概的意思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不符合说明文语言的准确性的要求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应该删掉。你认同吗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109" y="3056894"/>
            <a:ext cx="1103978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不认同。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约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是大约的意思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在此处表示太阳与地球之间的距离大约是这么远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大约要这么多个地球的体积才抵得上一个太阳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如果去掉则是确数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与事实不符。所以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约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字真正体现了说明文语言的准确性和严谨性。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77733" cy="550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有这么一个传说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古时候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天上有十个太阳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晒得地面寸草不生。人们热得受不了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就找一个箭法很好的人射掉九个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只留下一个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地面上才不那么热了。其实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太阳离我们约有一亿五千万千米远。到太阳上去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如果步行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日夜不停地走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差不多要走三千五百年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就是坐飞机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也要飞二十几年。这么远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箭哪能射得到呢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773</Words>
  <Application>Microsoft Office PowerPoint</Application>
  <PresentationFormat>自定义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NEU-HZ</vt:lpstr>
      <vt:lpstr>方正大标宋简体</vt:lpstr>
      <vt:lpstr>微软雅黑</vt:lpstr>
      <vt:lpstr>NEU-XT</vt:lpstr>
      <vt:lpstr>方正魏碑_GBK</vt:lpstr>
      <vt:lpstr>Calibri</vt:lpstr>
      <vt:lpstr>方正小标宋_GBK</vt:lpstr>
      <vt:lpstr>华文宋体</vt:lpstr>
      <vt:lpstr>汉仪雅酷黑 95W</vt:lpstr>
      <vt:lpstr>Wingdings</vt:lpstr>
      <vt:lpstr>NEU-BZ</vt:lpstr>
      <vt:lpstr>方正仿宋_GBK</vt:lpstr>
      <vt:lpstr>方正书宋_GBK</vt:lpstr>
      <vt:lpstr>Times New Roman</vt:lpstr>
      <vt:lpstr>方正隶变_GBK</vt:lpstr>
      <vt:lpstr>方正楷体_GBK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251</cp:revision>
  <dcterms:created xsi:type="dcterms:W3CDTF">2019-06-19T02:08:00Z</dcterms:created>
  <dcterms:modified xsi:type="dcterms:W3CDTF">2025-09-17T06:23:54Z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