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黑体_GBK" panose="03000509000000000000" pitchFamily="65" charset="-122"/>
      <p:regular r:id="rId14"/>
    </p:embeddedFont>
    <p:embeddedFont>
      <p:font typeface="方正书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00000000000000000" pitchFamily="2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47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父爱之舟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B1FFDC-78A7-4B35-A1A5-9E370FD54062}"/>
              </a:ext>
            </a:extLst>
          </p:cNvPr>
          <p:cNvSpPr/>
          <p:nvPr/>
        </p:nvSpPr>
        <p:spPr>
          <a:xfrm>
            <a:off x="505460" y="966422"/>
            <a:ext cx="1100645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一、选择恰当的词语填空。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启迪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启示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启事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这部电影给了观众深刻的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这则寻找走失儿童的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牵挂着很多人的心。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快乐的音符可以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孩子们的心灵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让他们拥有一个真善美的小世界。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BF2B3BE-D2E2-49A9-AC2D-0F1F18D45B98}"/>
              </a:ext>
            </a:extLst>
          </p:cNvPr>
          <p:cNvSpPr/>
          <p:nvPr/>
        </p:nvSpPr>
        <p:spPr>
          <a:xfrm>
            <a:off x="6361280" y="2629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启示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5DF49C3-CD85-41E5-B401-8F9C255E811B}"/>
              </a:ext>
            </a:extLst>
          </p:cNvPr>
          <p:cNvSpPr/>
          <p:nvPr/>
        </p:nvSpPr>
        <p:spPr>
          <a:xfrm>
            <a:off x="548033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启事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66CB91-35F2-460F-8F16-F07E9F385883}"/>
              </a:ext>
            </a:extLst>
          </p:cNvPr>
          <p:cNvSpPr/>
          <p:nvPr/>
        </p:nvSpPr>
        <p:spPr>
          <a:xfrm>
            <a:off x="4627371" y="42284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启迪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4A0007-D371-48D2-9F32-DBDD968F21B2}"/>
              </a:ext>
            </a:extLst>
          </p:cNvPr>
          <p:cNvSpPr/>
          <p:nvPr/>
        </p:nvSpPr>
        <p:spPr>
          <a:xfrm>
            <a:off x="1983338" y="1802922"/>
            <a:ext cx="5582028" cy="7117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E6D3E76-4713-4E06-B4DC-0F78892DFFB8}"/>
              </a:ext>
            </a:extLst>
          </p:cNvPr>
          <p:cNvSpPr/>
          <p:nvPr/>
        </p:nvSpPr>
        <p:spPr>
          <a:xfrm>
            <a:off x="505461" y="966421"/>
            <a:ext cx="11183332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二、根据所给的提示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用课文第</a:t>
            </a: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自然段中表示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的词语填空。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以前过春节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我们可以逛庙会。庙会上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u="sng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形容人多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卖东西的小摊儿挤得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形容小摊儿多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形容式样多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的商品让人眼花缭乱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其中我最喜欢的是万花筒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里面的图案花样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形容变化多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有趣极了。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D993F0-6408-4341-983C-BC8035DCF7F6}"/>
              </a:ext>
            </a:extLst>
          </p:cNvPr>
          <p:cNvSpPr/>
          <p:nvPr/>
        </p:nvSpPr>
        <p:spPr>
          <a:xfrm>
            <a:off x="8694343" y="25950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人山人海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DC0905-01BB-4952-95FB-19F82B3383C7}"/>
              </a:ext>
            </a:extLst>
          </p:cNvPr>
          <p:cNvSpPr/>
          <p:nvPr/>
        </p:nvSpPr>
        <p:spPr>
          <a:xfrm>
            <a:off x="6356584" y="341901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密密层层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33A0D59-910D-4BE3-9EA2-F43A613D5ACE}"/>
              </a:ext>
            </a:extLst>
          </p:cNvPr>
          <p:cNvSpPr/>
          <p:nvPr/>
        </p:nvSpPr>
        <p:spPr>
          <a:xfrm>
            <a:off x="855504" y="41305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各式各样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817C031-D618-4729-BE19-654007A40EEC}"/>
              </a:ext>
            </a:extLst>
          </p:cNvPr>
          <p:cNvSpPr/>
          <p:nvPr/>
        </p:nvSpPr>
        <p:spPr>
          <a:xfrm>
            <a:off x="7089829" y="48975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千变万化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09CBF0-467F-4FFE-88D3-3766B1A5367B}"/>
              </a:ext>
            </a:extLst>
          </p:cNvPr>
          <p:cNvSpPr/>
          <p:nvPr/>
        </p:nvSpPr>
        <p:spPr>
          <a:xfrm>
            <a:off x="621101" y="946407"/>
            <a:ext cx="10890813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三、将下列词语补充完整。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万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恍恍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不舍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密密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 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D45339-506C-4738-87A1-0BEBAB390AA1}"/>
              </a:ext>
            </a:extLst>
          </p:cNvPr>
          <p:cNvSpPr/>
          <p:nvPr/>
        </p:nvSpPr>
        <p:spPr>
          <a:xfrm>
            <a:off x="1610789" y="2275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4971513-BF10-403E-A879-2E0ABE2AADBD}"/>
              </a:ext>
            </a:extLst>
          </p:cNvPr>
          <p:cNvSpPr/>
          <p:nvPr/>
        </p:nvSpPr>
        <p:spPr>
          <a:xfrm>
            <a:off x="3749824" y="2275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BBB053-600A-419D-AE14-170022661BE8}"/>
              </a:ext>
            </a:extLst>
          </p:cNvPr>
          <p:cNvSpPr/>
          <p:nvPr/>
        </p:nvSpPr>
        <p:spPr>
          <a:xfrm>
            <a:off x="1696737" y="33769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8E7AF38-A331-4133-A533-1404E381EA74}"/>
              </a:ext>
            </a:extLst>
          </p:cNvPr>
          <p:cNvSpPr/>
          <p:nvPr/>
        </p:nvSpPr>
        <p:spPr>
          <a:xfrm>
            <a:off x="3663560" y="33510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6C398A8-6EEB-45B4-BD31-974DA0199A27}"/>
              </a:ext>
            </a:extLst>
          </p:cNvPr>
          <p:cNvSpPr/>
          <p:nvPr/>
        </p:nvSpPr>
        <p:spPr>
          <a:xfrm>
            <a:off x="1199188" y="44131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B670EBC-3744-4A10-A890-E92373BF8C60}"/>
              </a:ext>
            </a:extLst>
          </p:cNvPr>
          <p:cNvSpPr/>
          <p:nvPr/>
        </p:nvSpPr>
        <p:spPr>
          <a:xfrm>
            <a:off x="2835424" y="44131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1D291E8-2F73-4E30-AFE8-0E5C6D0AE7B1}"/>
              </a:ext>
            </a:extLst>
          </p:cNvPr>
          <p:cNvSpPr/>
          <p:nvPr/>
        </p:nvSpPr>
        <p:spPr>
          <a:xfrm>
            <a:off x="6674178" y="2275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9BFB776-0E6E-4DBE-A3F7-466994BFF927}"/>
              </a:ext>
            </a:extLst>
          </p:cNvPr>
          <p:cNvSpPr/>
          <p:nvPr/>
        </p:nvSpPr>
        <p:spPr>
          <a:xfrm>
            <a:off x="8782704" y="2275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E7816B3-4F66-4B6D-9A8C-31C02ED1EA8D}"/>
              </a:ext>
            </a:extLst>
          </p:cNvPr>
          <p:cNvSpPr/>
          <p:nvPr/>
        </p:nvSpPr>
        <p:spPr>
          <a:xfrm>
            <a:off x="7277395" y="33510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238DC6B-6641-4B6E-BB29-5B54FA558598}"/>
              </a:ext>
            </a:extLst>
          </p:cNvPr>
          <p:cNvSpPr/>
          <p:nvPr/>
        </p:nvSpPr>
        <p:spPr>
          <a:xfrm>
            <a:off x="8782703" y="33510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8DBF560-A784-48FA-A32C-4F155583E46A}"/>
              </a:ext>
            </a:extLst>
          </p:cNvPr>
          <p:cNvSpPr/>
          <p:nvPr/>
        </p:nvSpPr>
        <p:spPr>
          <a:xfrm>
            <a:off x="7173669" y="44002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E3D753A-C9EE-4298-B310-15EC58D617BE}"/>
              </a:ext>
            </a:extLst>
          </p:cNvPr>
          <p:cNvSpPr/>
          <p:nvPr/>
        </p:nvSpPr>
        <p:spPr>
          <a:xfrm>
            <a:off x="8809905" y="44002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B65F6C-60B5-484F-B801-627953402588}"/>
              </a:ext>
            </a:extLst>
          </p:cNvPr>
          <p:cNvSpPr/>
          <p:nvPr/>
        </p:nvSpPr>
        <p:spPr>
          <a:xfrm>
            <a:off x="621103" y="837026"/>
            <a:ext cx="1087356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四、回顾课文内容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给下列场景排序。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逛庙会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缝补棉被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雨雪天背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上学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住客栈心疼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被臭虫咬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凑钱缴学费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摇船送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报考师范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78054E-DE3F-4590-9732-8ACCE8040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85" y="3758508"/>
            <a:ext cx="10959901" cy="27616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A0BC31D-60C0-4B65-8808-B8D4D1A9A6FA}"/>
              </a:ext>
            </a:extLst>
          </p:cNvPr>
          <p:cNvSpPr/>
          <p:nvPr/>
        </p:nvSpPr>
        <p:spPr>
          <a:xfrm>
            <a:off x="3905100" y="56487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6B4D6E-B1A5-485E-B5BA-553963CFAAF0}"/>
              </a:ext>
            </a:extLst>
          </p:cNvPr>
          <p:cNvSpPr/>
          <p:nvPr/>
        </p:nvSpPr>
        <p:spPr>
          <a:xfrm>
            <a:off x="8252812" y="5625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83A5C1-7F96-41C5-8909-2303CB7B631B}"/>
              </a:ext>
            </a:extLst>
          </p:cNvPr>
          <p:cNvSpPr/>
          <p:nvPr/>
        </p:nvSpPr>
        <p:spPr>
          <a:xfrm>
            <a:off x="4940270" y="42573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5DA7A1-7E77-4726-A8B7-BB4512D8A141}"/>
              </a:ext>
            </a:extLst>
          </p:cNvPr>
          <p:cNvSpPr/>
          <p:nvPr/>
        </p:nvSpPr>
        <p:spPr>
          <a:xfrm>
            <a:off x="2757786" y="42254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71EBE25-919F-49B4-8E9C-999553A36C96}"/>
              </a:ext>
            </a:extLst>
          </p:cNvPr>
          <p:cNvSpPr/>
          <p:nvPr/>
        </p:nvSpPr>
        <p:spPr>
          <a:xfrm>
            <a:off x="6096000" y="56254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B062EF3-DD0A-4AB8-B783-F66770439E3D}"/>
              </a:ext>
            </a:extLst>
          </p:cNvPr>
          <p:cNvSpPr/>
          <p:nvPr/>
        </p:nvSpPr>
        <p:spPr>
          <a:xfrm>
            <a:off x="7105341" y="42167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350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方正大标宋简体</vt:lpstr>
      <vt:lpstr>微软雅黑</vt:lpstr>
      <vt:lpstr>方正书宋_GBK</vt:lpstr>
      <vt:lpstr>方正小标宋_GBK</vt:lpstr>
      <vt:lpstr>NEU-HZ</vt:lpstr>
      <vt:lpstr>NEU-BZ</vt:lpstr>
      <vt:lpstr>Wingdings</vt:lpstr>
      <vt:lpstr>方正大标宋_GBK</vt:lpstr>
      <vt:lpstr>方正黑体_GBK</vt:lpstr>
      <vt:lpstr>Arial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2025-11-20T11:24:28Z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