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53" r:id="rId3"/>
    <p:sldId id="489" r:id="rId4"/>
    <p:sldId id="540" r:id="rId5"/>
    <p:sldId id="541" r:id="rId6"/>
    <p:sldId id="542" r:id="rId7"/>
    <p:sldId id="543" r:id="rId8"/>
    <p:sldId id="544" r:id="rId9"/>
    <p:sldId id="545" r:id="rId10"/>
    <p:sldId id="554" r:id="rId11"/>
    <p:sldId id="546" r:id="rId12"/>
    <p:sldId id="547" r:id="rId13"/>
    <p:sldId id="555" r:id="rId14"/>
    <p:sldId id="548" r:id="rId15"/>
    <p:sldId id="549" r:id="rId16"/>
    <p:sldId id="550" r:id="rId17"/>
    <p:sldId id="551" r:id="rId18"/>
    <p:sldId id="427" r:id="rId19"/>
  </p:sldIdLst>
  <p:sldSz cx="12192000" cy="6858000"/>
  <p:notesSz cx="6858000" cy="9144000"/>
  <p:embeddedFontLst>
    <p:embeddedFont>
      <p:font typeface="方正仿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书宋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方正小标宋_GBK" pitchFamily="65" charset="-122"/>
      <p:regular r:id="rId28"/>
    </p:embeddedFont>
    <p:embeddedFont>
      <p:font typeface="方正大标宋_GBK" charset="-122"/>
      <p:regular r:id="rId29"/>
    </p:embeddedFont>
    <p:embeddedFont>
      <p:font typeface="微软雅黑" pitchFamily="34" charset="-122"/>
      <p:regular r:id="rId30"/>
      <p:bold r:id="rId31"/>
    </p:embeddedFont>
    <p:embeddedFont>
      <p:font typeface="NEU-HZ" pitchFamily="2" charset="-122"/>
      <p:regular r:id="rId32"/>
      <p:italic r:id="rId33"/>
    </p:embeddedFont>
    <p:embeddedFont>
      <p:font typeface="方正隶变_GBK" charset="-122"/>
      <p:regular r:id="rId34"/>
    </p:embeddedFont>
    <p:embeddedFont>
      <p:font typeface="方正大标宋简体" charset="-122"/>
      <p:regular r:id="rId35"/>
    </p:embeddedFont>
    <p:embeddedFont>
      <p:font typeface="Calibri" pitchFamily="34" charset="0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zh-CN" altLang="zh-CN" sz="6000" b="1" dirty="0">
                <a:solidFill>
                  <a:srgbClr val="000000"/>
                </a:solidFill>
                <a:latin typeface="NEU-BZ"/>
                <a:ea typeface="方正大标宋_GBK"/>
                <a:cs typeface="Times New Roman"/>
              </a:rPr>
              <a:t>第二单元综合训练</a:t>
            </a:r>
            <a:endParaRPr lang="zh-CN" altLang="zh-CN" sz="4000" b="1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1067"/>
            <a:ext cx="106931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五、口语交际。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在交往中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相同的意思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选择不同的说法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起到的效果可能完全不同。下面工作人员的话就让人很不舒服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请你换一种说法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让人易于接受。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办公室接听电话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工作人员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他不在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你会这样说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2446" y="4784232"/>
            <a:ext cx="50500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对不起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他有事出去了。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59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5990"/>
            <a:ext cx="10871556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六、阅读非连续性文本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材料一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海底沉管隧道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同样也是庞然大物。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5.6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千米的沉管隧道由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33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个巨型混凝土管节组成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每个管节长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180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米、宽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38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米、高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11.4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重量达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万吨。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要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让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33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节巨型管节在水下近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50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米的海底软基环境下对接安放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难度堪比航天器交会对接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需要精准的遥控、测绘、超算等一系列技术支撑。面对世界首例深埋沉管的岛隧工程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多个单位的科研人员合作攻关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创造性地运用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半刚性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沉管新结构技术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飞越了这一国际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技术禁区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4694"/>
            <a:ext cx="10726723" cy="5503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材料二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古今中外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积累起来的书浩如烟海。但是书虽多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有永恒价值的却是少数。可以把书分为三类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第一类是要精读的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第二类是可以泛读的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第三类是只供翻阅的。所谓精读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是说要认真地读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扎扎实实地一个字一个字地读。如明代张溥读书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细嚼慢咽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寻幽探微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读后还要抄写七遍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可谓精读之典范。所谓泛读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是说可以粗枝大叶地读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只要知道它大概说的是什么就行了。有时为了开阔视野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增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4694"/>
            <a:ext cx="1072672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大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阅读面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泛读是必不可少的。所谓翻阅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是说不要一个字一个字地读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不要一句话一句话地读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也不要一页一页地读。就像看报一样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随手一翻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看看标题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觉得有兴趣的地方就大略看看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没兴趣的地方就随手翻过。听说在中国刚有报纸的时候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有些人捧着报纸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就像念四书五经一样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一字一句地高声朗诵。照这办法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一天的报纸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念一年也念不完。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60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5342"/>
            <a:ext cx="11006455" cy="590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如果带着问题快速阅读材料一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自然段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最恰当的问题是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自然段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最恰当的问题是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这则材料运用了什么说明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方法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海底沉管隧道为什么被称为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庞然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大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物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巨型管节在海底对接有哪些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难度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科研人员运用什么技术飞越了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这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国际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技术禁区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589" y="2761670"/>
            <a:ext cx="4406440" cy="346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909173" y="17805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56327" y="17805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1094"/>
            <a:ext cx="1088833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我运用了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方法快速阅读完材料二。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如明代张溥读书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细嚼慢咽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寻幽探微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读后还要抄写七遍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可谓精读之典范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这句话中的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寻幽探微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不容易理解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可以运用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方法快速阅读。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52607" y="958386"/>
            <a:ext cx="54518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集中注意力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连词成句地读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6030" y="4074018"/>
            <a:ext cx="576199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暂时忽略不懂的词语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70994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根据材料二的特点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你还有什么好的阅读方法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试着写下来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894" y="2433512"/>
            <a:ext cx="1094702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抓住关键词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精读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泛读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翻阅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快速阅读、集中注意力阅读、带着问题边读边思考、不回读。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7" y="862840"/>
            <a:ext cx="10634444" cy="23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七、习作平台。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写一个自己最熟悉的人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表现出他身上的某种优秀的品质。根据所写内容自拟题目。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solidFill>
                <a:srgbClr val="000000"/>
              </a:solidFill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FFFFFF"/>
                </a:solidFill>
              </a:rPr>
              <a:t>同步练习</a:t>
            </a:r>
            <a:endParaRPr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6803" y="871944"/>
            <a:ext cx="1090511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对题目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“‘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漫画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’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老师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漫画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一词理解不正确的一项是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用简单而夸张的手法给老师画一幅画。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抓住外貌和典型事例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突出老师的特点。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把体现特点的地方进行重点描绘、刻画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运用多种描写方法描写人物特点。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1210" y="2654251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7" y="861094"/>
            <a:ext cx="108190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下面关于提高阅读速度的表述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有误的一项是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阅读时要集中注意力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要连词成句地读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不要回读。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可以跳着读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只读自己感兴趣的内容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把不重要的部分略过去不读。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要做到边读边想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抓住关键词句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及时捕捉有用的信息。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遇到不懂的词语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在不影响理解文章内容的情况下可以先不管它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继续往下读。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28047" y="10096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79618"/>
            <a:ext cx="1060927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二、读下面的语句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概括主要意思。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诸位请想一想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廉将军和秦王比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谁厉害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门客们说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当然是秦王厉害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秦王我都不怕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还会怕廉将军吗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1985" y="3365206"/>
            <a:ext cx="40414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蔺相如不怕廉将军。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61094"/>
            <a:ext cx="1068477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她生气的时候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两片薄薄的红嘴唇微微向上翘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活像个熟透的小樱桃。两片薄嘴唇似乎随时准备张开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说出抑扬顿挫的话来。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4960" y="2614074"/>
            <a:ext cx="48545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她生气时嘴唇的样子。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83407"/>
            <a:ext cx="10802225" cy="5743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三、仿照句子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请根据提示和选择一个词语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把词语的意思用具体的情景表现出来。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悠然自得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忙完秋收秋种之后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大家终于闲下来了。村民们三五成群地聚在一起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品着刚泡好的茶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吃着新炒的花生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闲话家常。望着院子里堆满的玉米棒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别提多开心了。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议论纷纷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难以置信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兴高采烈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暴跳如雷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暴跳如雷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一听到这个消息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199" y="4801551"/>
            <a:ext cx="103293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得一蹦三尺高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双眼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瞪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得大大的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口喘着粗气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一拳打在桌子上。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9" y="879618"/>
            <a:ext cx="10894503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963" y="99378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议论纷纷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9052" y="861094"/>
            <a:ext cx="1087389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明说老师太偏心了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不应该选小郑当班长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小军说自己比小郑还要有能力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要不是老师偏心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班长之位一定是他的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小红说老师不是偏心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是更了解小郑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是任人唯贤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4360" y="893390"/>
            <a:ext cx="1077468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四、请根据所学的惜时名言填空。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晋代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盛年不重来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岁月不待人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告诫我们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精力充沛的年岁不会重新来过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必须要珍惜眼下美好的时光。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7314" y="170517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陶渊明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23300" y="3283363"/>
            <a:ext cx="2677160" cy="199666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78757" y="170517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一日难再晨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4939" y="250687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及时当勉励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4840" y="841079"/>
            <a:ext cx="1080516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小凯非常贪玩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认为现在还小就要多玩玩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学知识是长大后的事。你会用岳飞的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来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劝告他。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晋代葛洪曾用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告诫我们应该珍惜时间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不要整天只知道吃得饱饱的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什么事也不考虑。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一代伟人毛泽东曾慨叹时光飞逝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多少事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;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天地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一万年太久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6243" y="1516986"/>
            <a:ext cx="62070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莫等闲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白了少年头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空悲切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41002" y="304572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不饱食以终日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38109" y="304080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不弃功于寸阴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57301" y="516277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从来急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597693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光阴迫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26094" y="597693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只争朝夕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920</Words>
  <Application>Microsoft Office PowerPoint</Application>
  <PresentationFormat>自定义</PresentationFormat>
  <Paragraphs>112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方正仿宋_GBK</vt:lpstr>
      <vt:lpstr>方正黑体_GBK</vt:lpstr>
      <vt:lpstr>Wingdings</vt:lpstr>
      <vt:lpstr>NEU-BZ</vt:lpstr>
      <vt:lpstr>方正书宋_GBK</vt:lpstr>
      <vt:lpstr>方正楷体_GBK</vt:lpstr>
      <vt:lpstr>Times New Roman</vt:lpstr>
      <vt:lpstr>汉仪雅酷黑 95W</vt:lpstr>
      <vt:lpstr>方正小标宋_GBK</vt:lpstr>
      <vt:lpstr>方正大标宋_GBK</vt:lpstr>
      <vt:lpstr>微软雅黑</vt:lpstr>
      <vt:lpstr>NEU-HZ</vt:lpstr>
      <vt:lpstr>方正隶变_GBK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251</cp:revision>
  <dcterms:created xsi:type="dcterms:W3CDTF">2019-06-19T02:08:00Z</dcterms:created>
  <dcterms:modified xsi:type="dcterms:W3CDTF">2025-08-31T02:25:22Z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