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0" r:id="rId4"/>
    <p:sldId id="541" r:id="rId5"/>
    <p:sldId id="542" r:id="rId6"/>
    <p:sldId id="543" r:id="rId7"/>
    <p:sldId id="544" r:id="rId8"/>
    <p:sldId id="545" r:id="rId9"/>
    <p:sldId id="546" r:id="rId10"/>
    <p:sldId id="547" r:id="rId11"/>
    <p:sldId id="548" r:id="rId12"/>
    <p:sldId id="520" r:id="rId13"/>
    <p:sldId id="498" r:id="rId14"/>
    <p:sldId id="539" r:id="rId15"/>
    <p:sldId id="549" r:id="rId16"/>
    <p:sldId id="550" r:id="rId17"/>
    <p:sldId id="551" r:id="rId18"/>
    <p:sldId id="552" r:id="rId19"/>
    <p:sldId id="553" r:id="rId20"/>
    <p:sldId id="554" r:id="rId21"/>
    <p:sldId id="555" r:id="rId22"/>
    <p:sldId id="556" r:id="rId23"/>
    <p:sldId id="427" r:id="rId24"/>
  </p:sldIdLst>
  <p:sldSz cx="12192000" cy="6858000"/>
  <p:notesSz cx="6858000" cy="9144000"/>
  <p:embeddedFontLst>
    <p:embeddedFont>
      <p:font typeface="方正楷体_GBK" pitchFamily="65" charset="-122"/>
      <p:regular r:id="rId25"/>
    </p:embeddedFont>
    <p:embeddedFont>
      <p:font typeface="方正书宋_GBK" pitchFamily="65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大标宋简体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方正隶变_GBK" charset="-122"/>
      <p:regular r:id="rId34"/>
    </p:embeddedFont>
    <p:embeddedFont>
      <p:font typeface="华文宋体" pitchFamily="2" charset="-122"/>
      <p:regular r:id="rId35"/>
    </p:embeddedFont>
    <p:embeddedFont>
      <p:font typeface="方正黑体_GBK" pitchFamily="65" charset="-122"/>
      <p:regular r:id="rId36"/>
    </p:embeddedFont>
    <p:embeddedFont>
      <p:font typeface="NEU-BZ" pitchFamily="2" charset="-122"/>
      <p:regular r:id="rId37"/>
      <p:bold r:id="rId38"/>
      <p:italic r:id="rId39"/>
      <p:boldItalic r:id="rId40"/>
    </p:embeddedFont>
    <p:embeddedFont>
      <p:font typeface="方正大标宋_GBK" charset="-122"/>
      <p:regular r:id="rId41"/>
    </p:embeddedFont>
    <p:embeddedFont>
      <p:font typeface="楷体" pitchFamily="49" charset="-122"/>
      <p:regular r:id="rId42"/>
    </p:embeddedFont>
    <p:embeddedFont>
      <p:font typeface="方正小标宋_GBK" pitchFamily="65" charset="-122"/>
      <p:regular r:id="rId43"/>
    </p:embeddedFont>
    <p:embeddedFont>
      <p:font typeface="NEU-XT" pitchFamily="18" charset="-122"/>
      <p:regular r:id="rId44"/>
    </p:embeddedFont>
    <p:embeddedFont>
      <p:font typeface="方正仿宋_GBK" pitchFamily="65" charset="-122"/>
      <p:regular r:id="rId45"/>
    </p:embeddedFont>
    <p:embeddedFont>
      <p:font typeface="微软雅黑" pitchFamily="34" charset="-122"/>
      <p:regular r:id="rId46"/>
      <p:bold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font" Target="fonts/font23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slide" Target="slide1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zh-CN" altLang="zh-CN" sz="6000" b="1" dirty="0">
                <a:solidFill>
                  <a:srgbClr val="000000"/>
                </a:solidFill>
                <a:latin typeface="NEU-BZ"/>
                <a:ea typeface="方正大标宋_GBK"/>
                <a:cs typeface="Times New Roman"/>
              </a:rPr>
              <a:t>一至四单元综合训练</a:t>
            </a:r>
            <a:endParaRPr lang="zh-CN" altLang="zh-CN" sz="4000" b="1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46938"/>
            <a:ext cx="1081061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我能把画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词语的意思用具体情景表现出来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318" y="1658699"/>
            <a:ext cx="1060332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下午放学时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值日的小明叫我等等他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可是我记得早上上学时妈妈叮嘱我放学后要早回家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说外婆今天要来我们家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怕她进不了门。我该怎么办呢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5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5342"/>
            <a:ext cx="109051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四、背诵古诗文、名言佳句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时间如此珍贵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可小明同学却不这么认为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看到他不珍惜时间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我想对他说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岁月不待人。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时光匆匆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我也要紧记葛洪的名句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不饱食以终日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2813" y="248376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及时当勉励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14115" y="3267085"/>
            <a:ext cx="26853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不弃功于寸阴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5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92120"/>
            <a:ext cx="1076028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诗歌是我国古代文化的瑰宝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它优美动听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包罗万象。既有以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蝉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比兴赞美高洁品格的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又有描写节日的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家家乞巧望秋月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还有表达爱国情怀的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家祭无忘告乃翁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26214" y="171423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居高声自远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7473" y="1541584"/>
            <a:ext cx="103179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非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是藉秋风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7999" y="2305893"/>
            <a:ext cx="1021741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尽红丝几万条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3697" y="3301466"/>
            <a:ext cx="37084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王师北定中原日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1094"/>
            <a:ext cx="1085255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五、快乐读书吧。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这个学期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你一定阅读了很多民间故事。其中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你最想推荐给同学们阅读的是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你的理由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991580" y="3247335"/>
            <a:ext cx="42950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《梁山伯与祝英台》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486" y="4239075"/>
            <a:ext cx="83581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情节非常吸引人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故事内容十分凄美、感人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8715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六、阅读短文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小标宋_GBK"/>
                <a:cs typeface="Times New Roman"/>
              </a:rPr>
              <a:t>游圆明园遗址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天气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晴朗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碧空万顷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凉风袭人。我们全家一同去圆明园遗址游览新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开辟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开创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的福海公园。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2515"/>
            <a:ext cx="10938667" cy="5679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来到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圆明园大门前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首先映入眼帘的是门口那对威严的狮子。它们身上伤痕累累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但雄姿犹存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似乎随时准备与敢于来犯之敌决一死战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把他们吞下似的。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继续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陆续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往里去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只见废墟上长出了嫩绿的小草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路两旁盛开着五彩缤纷的花朵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充满了无限生机。这真是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野火烧不尽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春风吹又生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走到旧址旁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我看见有一匹石马屹立在那里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怒视着远方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它好像在咒骂那些夺我中华之宝、杀我中华儿女、毁我中华园林的侵略者。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25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7115"/>
            <a:ext cx="107267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侵略者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虽然烧毁了我们美丽的圆明园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但是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销毁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摧毁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不了中华民族坚忍不拔、不畏困难的精神。这边虽还是伤痕累累的劫后遗址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但在那边却已建起了漂亮的福海公园。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25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1094"/>
            <a:ext cx="10735112" cy="569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继续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往前走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我眼前一亮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福海公园真美呀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湖水环绕着一个小岛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碧水又在群山之中。小岛的中央有不少亭台楼阁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显得典雅秀丽。湖水清澈见底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像一块晶莹透亮的水晶石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湖水平静极了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像一面光亮的镜子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湖水清绿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好似一块无瑕的翡翠。群山就像个大托盘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托着湖水这块美丽的翡翠。那一座座小桥像一条条翡翠上的彩带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与群山相连。这里湖映山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山环水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一片湖光山色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真是美不胜收。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圆明园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你是劳动人民智慧的结晶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你是侵略者罪行的见证。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25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6547" y="942779"/>
            <a:ext cx="8032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在文中括号里选择正确的词语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打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    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4811" y="802141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1830252"/>
            <a:ext cx="26276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开辟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开创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20117" y="1855938"/>
            <a:ext cx="26276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继续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陆续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357600" y="1856457"/>
            <a:ext cx="26276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销毁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仿宋_GBK"/>
                <a:cs typeface="Times New Roman"/>
              </a:rPr>
              <a:t>摧毁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endParaRPr lang="zh-CN" altLang="en-US" dirty="0"/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60844" y="19002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853941" y="1927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229397" y="19537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25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67115"/>
            <a:ext cx="1107973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文中用来形容圆明园劫后遗址的一个词是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看到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这样的景象作者的感受是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65113" y="97661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伤痕累累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181" y="1569295"/>
            <a:ext cx="1051034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侵略者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虽然烧毁了圆明园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但是摧毁不了中华民族坚忍不拔、不畏困难的精神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25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74379"/>
            <a:ext cx="1082739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看拼音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他生性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lǎn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duò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看到他人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tuō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xié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wǎn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kù</a:t>
            </a:r>
            <a:endParaRPr lang="en-US" altLang="zh-CN" sz="3400" dirty="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去搭桥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只觉多此一举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可踏上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píng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wěn</a:t>
            </a:r>
            <a:endParaRPr lang="en-US" altLang="zh-CN" sz="3400" dirty="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的桥面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见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rén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yǐng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chuò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chuò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wèi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miǎn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有些惭愧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9333" y="18567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懒惰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5916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脱鞋挽裤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4531" y="34319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69890" y="339544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人影绰绰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00740" y="42009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未免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2840"/>
            <a:ext cx="108777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文中的过渡段是第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自然段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它在文中起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的作用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作者写福海公园的美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先写了湖水的三个特点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接着写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像个大托盘。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2072" y="943012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74796" y="94301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承上启下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2846" y="25454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7588" y="32865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0150" y="32899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6662" y="32899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群山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25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61094"/>
            <a:ext cx="10768669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短文运用对比的手法表达了作者怎样的情感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6802" y="1659326"/>
            <a:ext cx="1076866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短文表达了作者对侵略者的痛恨之情和对祖国大好河山的热爱之情。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086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6953"/>
            <a:ext cx="10802224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七、习作平台。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生活明朗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万物可爱。生活中有很多美好的事物值得我们珍藏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请以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我心中的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为题写一篇习作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可以是自己的心爱之物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可以是我们的朋友、家人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题目自拟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不少于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450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字。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086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74379"/>
            <a:ext cx="109386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面对道路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xiū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zhù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难题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yǔn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nuò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解决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却因方案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quē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xiàn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被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jù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jué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。他站在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高处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fǔ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工地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在图纸上画下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yuán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quān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思索新对策。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02091" y="10683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修筑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66959" y="10542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允诺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2091" y="18612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缺陷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96583" y="18563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拒绝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70853" y="26369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俯视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84405" y="26241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5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844169" cy="5703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二、按要求选择。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下列每小题词语中都有一个加点字的读音是错误的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请选出来。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抖擞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sǒu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鱼鳞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lín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步履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灰烬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jìn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匣子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擅长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发誓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筛选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shāi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削弱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xuē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勉强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qiáng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等待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dài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间断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29739" y="34050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44521" y="4669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29739" y="59359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30644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69892" y="30392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28259" y="36883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69892" y="36709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1" y="432001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08498" y="42773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0" y="49432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08497" y="48929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84160" y="55336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36335" y="55245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02942" y="61904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01210" y="61652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5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85255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下列每小题词语中都有一个错别字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选出有错别字的选项。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身段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优然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榨油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糕饼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唯独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汛期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爱墓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允诺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猎豹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火箭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好歹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崩踏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15376" y="26547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20184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00147" y="41726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5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1067"/>
            <a:ext cx="107099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下面的情景可以用词语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来概括。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弟弟话真多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整天叽里呱啦说个不停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高兴的时候说话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不高兴的时候也说话。更让人头疼的是他晚上睡觉的时候还说梦话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夸夸其谈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念念不忘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喋喋不休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口若悬河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3224" y="10525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5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3716"/>
            <a:ext cx="10930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下列句子中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加点的成语运用不恰当的一项是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林鸣为了港珠澳大桥的焊接工作呕心沥血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是我们的榜样。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你这样前怕狼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后怕虎的做法会使你一事无成的。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王强是一个诡计多端的人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任何问题到他那里都能迎刃而解。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80102" y="10690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652468" y="2118483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028424" y="365366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2231472" y="2871958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3618100" y="289712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50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41079"/>
            <a:ext cx="1084416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下列句子中加点词解释不正确的一项是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死去元知万事空。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同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原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本来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干将发硎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有作其芒。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将士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鹰隼试翼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风尘吸张。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一种凶猛的鸟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美哉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我少年中国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与天不老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表示赞叹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相当于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啊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38008" y="10530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20294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51190" y="362334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51189" y="435318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923309" y="2872170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5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90511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三、词语积累与运用。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归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赵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喋喋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 dirty="0" smtClean="0">
                <a:latin typeface="Calibri"/>
                <a:ea typeface="方正楷体_GBK"/>
                <a:cs typeface="Times New Roman"/>
              </a:rPr>
              <a:t>左右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sng" dirty="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sng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u="sng" dirty="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u="sng" dirty="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)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难以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 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怒气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坏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珑剔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相依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endParaRPr lang="en-US" altLang="zh-CN" sz="3400" dirty="0" smtClean="0">
              <a:latin typeface="方正楷体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出自历史故事的词语是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这样的词语我还知道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en-US" altLang="zh-CN" sz="3400" dirty="0" smtClean="0">
              <a:latin typeface="方正书宋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鼻子都气歪了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意思相同的词语是</a:t>
            </a:r>
            <a:r>
              <a:rPr lang="zh-CN" altLang="zh-CN" sz="3400" u="sng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7823" y="18304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61761" y="18304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5317" y="18175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99987" y="18304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61035" y="1781825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18761" y="1817551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难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9871" y="26210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1948" y="26110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1393" y="26324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99987" y="26324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40352" y="26110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26156" y="26110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5353" y="34122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7632" y="33870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38676" y="34064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09977" y="34064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68371" y="407662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完璧归赵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99240" y="486028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负荆请罪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67267" y="486028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惊弓之鸟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68550" y="557369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气急败坏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15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889</Words>
  <Application>Microsoft Office PowerPoint</Application>
  <PresentationFormat>自定义</PresentationFormat>
  <Paragraphs>198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Arial</vt:lpstr>
      <vt:lpstr>宋体</vt:lpstr>
      <vt:lpstr>方正楷体_GBK</vt:lpstr>
      <vt:lpstr>方正书宋_GBK</vt:lpstr>
      <vt:lpstr>NEU-HZ</vt:lpstr>
      <vt:lpstr>方正大标宋简体</vt:lpstr>
      <vt:lpstr>Calibri</vt:lpstr>
      <vt:lpstr>方正隶变_GBK</vt:lpstr>
      <vt:lpstr>华文宋体</vt:lpstr>
      <vt:lpstr>Wingdings</vt:lpstr>
      <vt:lpstr>方正黑体_GBK</vt:lpstr>
      <vt:lpstr>Times New Roman</vt:lpstr>
      <vt:lpstr>NEU-BZ</vt:lpstr>
      <vt:lpstr>方正大标宋_GBK</vt:lpstr>
      <vt:lpstr>楷体</vt:lpstr>
      <vt:lpstr>汉仪雅酷黑 95W</vt:lpstr>
      <vt:lpstr>方正小标宋_GBK</vt:lpstr>
      <vt:lpstr>NEU-XT</vt:lpstr>
      <vt:lpstr>方正仿宋_GBK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2025-09-09T01:33:19Z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