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tif" ContentType="image/t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412" r:id="rId2"/>
    <p:sldId id="489" r:id="rId3"/>
    <p:sldId id="520" r:id="rId4"/>
    <p:sldId id="540" r:id="rId5"/>
    <p:sldId id="541" r:id="rId6"/>
    <p:sldId id="542" r:id="rId7"/>
    <p:sldId id="543" r:id="rId8"/>
    <p:sldId id="544" r:id="rId9"/>
    <p:sldId id="545" r:id="rId10"/>
    <p:sldId id="546" r:id="rId11"/>
    <p:sldId id="548" r:id="rId12"/>
    <p:sldId id="549" r:id="rId13"/>
    <p:sldId id="550" r:id="rId14"/>
    <p:sldId id="551" r:id="rId15"/>
    <p:sldId id="547" r:id="rId16"/>
    <p:sldId id="498" r:id="rId17"/>
    <p:sldId id="539" r:id="rId18"/>
    <p:sldId id="427" r:id="rId19"/>
  </p:sldIdLst>
  <p:sldSz cx="12192000" cy="6858000"/>
  <p:notesSz cx="6858000" cy="9144000"/>
  <p:embeddedFontLst>
    <p:embeddedFont>
      <p:font typeface="方正仿宋_GBK" pitchFamily="65" charset="-122"/>
      <p:regular r:id="rId20"/>
    </p:embeddedFont>
    <p:embeddedFont>
      <p:font typeface="NEU-B6" pitchFamily="18" charset="-122"/>
      <p:regular r:id="rId21"/>
      <p:italic r:id="rId22"/>
    </p:embeddedFont>
    <p:embeddedFont>
      <p:font typeface="NEU-XT" pitchFamily="18" charset="-122"/>
      <p:regular r:id="rId23"/>
    </p:embeddedFont>
    <p:embeddedFont>
      <p:font typeface="微软雅黑" pitchFamily="34" charset="-122"/>
      <p:regular r:id="rId24"/>
      <p:bold r:id="rId25"/>
    </p:embeddedFont>
    <p:embeddedFont>
      <p:font typeface="楷体" pitchFamily="49" charset="-122"/>
      <p:regular r:id="rId26"/>
    </p:embeddedFont>
    <p:embeddedFont>
      <p:font typeface="Calibri" pitchFamily="34" charset="0"/>
      <p:regular r:id="rId27"/>
      <p:bold r:id="rId28"/>
      <p:italic r:id="rId29"/>
      <p:boldItalic r:id="rId30"/>
    </p:embeddedFont>
    <p:embeddedFont>
      <p:font typeface="方正楷体_GBK" pitchFamily="65" charset="-122"/>
      <p:regular r:id="rId31"/>
    </p:embeddedFont>
    <p:embeddedFont>
      <p:font typeface="方正小标宋_GBK" pitchFamily="65" charset="-122"/>
      <p:regular r:id="rId32"/>
    </p:embeddedFont>
    <p:embeddedFont>
      <p:font typeface="NEU-HZ" pitchFamily="2" charset="-122"/>
      <p:regular r:id="rId33"/>
      <p:italic r:id="rId34"/>
    </p:embeddedFont>
    <p:embeddedFont>
      <p:font typeface="方正隶变_GBK" charset="-122"/>
      <p:regular r:id="rId35"/>
    </p:embeddedFont>
    <p:embeddedFont>
      <p:font typeface="方正大标宋_GBK" charset="-122"/>
      <p:regular r:id="rId36"/>
    </p:embeddedFont>
    <p:embeddedFont>
      <p:font typeface="NEU-BZ" pitchFamily="2" charset="-122"/>
      <p:regular r:id="rId37"/>
      <p:bold r:id="rId38"/>
      <p:italic r:id="rId39"/>
      <p:boldItalic r:id="rId40"/>
    </p:embeddedFont>
    <p:embeddedFont>
      <p:font typeface="方正大标宋简体" charset="-122"/>
      <p:regular r:id="rId41"/>
    </p:embeddedFont>
    <p:embeddedFont>
      <p:font typeface="方正书宋_GBK" pitchFamily="65" charset="-122"/>
      <p:regular r:id="rId42"/>
    </p:embeddedFont>
    <p:embeddedFont>
      <p:font typeface="方正黑体_GBK" pitchFamily="65" charset="-122"/>
      <p:regular r:id="rId43"/>
    </p:embeddedFont>
    <p:embeddedFont>
      <p:font typeface="华文宋体" pitchFamily="2" charset="-122"/>
      <p:regular r:id="rId4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93">
          <p15:clr>
            <a:srgbClr val="A4A3A4"/>
          </p15:clr>
        </p15:guide>
        <p15:guide id="2" pos="3868">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2020" initials="2" lastIdx="1" clrIdx="0">
    <p:extLst>
      <p:ext uri="{19B8F6BF-5375-455C-9EA6-DF929625EA0E}">
        <p15:presenceInfo xmlns="" xmlns:p15="http://schemas.microsoft.com/office/powerpoint/2012/main" userId="2020"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72582"/>
    <a:srgbClr val="56BFBE"/>
    <a:srgbClr val="FFFFFF"/>
    <a:srgbClr val="D9F2F4"/>
    <a:srgbClr val="EEF9FA"/>
    <a:srgbClr val="88D2D0"/>
    <a:srgbClr val="DCDCDC"/>
    <a:srgbClr val="F0F0F0"/>
    <a:srgbClr val="E6E6E6"/>
    <a:srgbClr val="C8C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114" d="100"/>
          <a:sy n="114" d="100"/>
        </p:scale>
        <p:origin x="-546" y="-108"/>
      </p:cViewPr>
      <p:guideLst>
        <p:guide orient="horz" pos="2193"/>
        <p:guide pos="386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9" Type="http://schemas.openxmlformats.org/officeDocument/2006/relationships/font" Target="fonts/font20.fntdata"/><Relationship Id="rId3" Type="http://schemas.openxmlformats.org/officeDocument/2006/relationships/slide" Target="slides/slide2.xml"/><Relationship Id="rId21" Type="http://schemas.openxmlformats.org/officeDocument/2006/relationships/font" Target="fonts/font2.fntdata"/><Relationship Id="rId34" Type="http://schemas.openxmlformats.org/officeDocument/2006/relationships/font" Target="fonts/font15.fntdata"/><Relationship Id="rId42" Type="http://schemas.openxmlformats.org/officeDocument/2006/relationships/font" Target="fonts/font23.fntdata"/><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font" Target="fonts/font14.fntdata"/><Relationship Id="rId38" Type="http://schemas.openxmlformats.org/officeDocument/2006/relationships/font" Target="fonts/font19.fntdata"/><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41" Type="http://schemas.openxmlformats.org/officeDocument/2006/relationships/font" Target="fonts/font2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font" Target="fonts/font13.fntdata"/><Relationship Id="rId37" Type="http://schemas.openxmlformats.org/officeDocument/2006/relationships/font" Target="fonts/font18.fntdata"/><Relationship Id="rId40" Type="http://schemas.openxmlformats.org/officeDocument/2006/relationships/font" Target="fonts/font21.fntdata"/><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font" Target="fonts/font17.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2.fntdata"/><Relationship Id="rId44" Type="http://schemas.openxmlformats.org/officeDocument/2006/relationships/font" Target="fonts/font2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font" Target="fonts/font16.fntdata"/><Relationship Id="rId43" Type="http://schemas.openxmlformats.org/officeDocument/2006/relationships/font" Target="fonts/font24.fntdata"/><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2025/9/8</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2025/9/8</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2025/9/8</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2025/9/8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2025/9/8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2025/9/8</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2025/9/8</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2025/9/8</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2025/9/8</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2025/9/8</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2025/9/8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2025/9/8</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3.xml"/><Relationship Id="rId4" Type="http://schemas.openxmlformats.org/officeDocument/2006/relationships/slide" Target="slide3.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4.xml"/><Relationship Id="rId4" Type="http://schemas.openxmlformats.org/officeDocument/2006/relationships/slide" Target="slide3.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5.xml"/><Relationship Id="rId5" Type="http://schemas.openxmlformats.org/officeDocument/2006/relationships/image" Target="../media/image8.png"/><Relationship Id="rId4" Type="http://schemas.openxmlformats.org/officeDocument/2006/relationships/slide" Target="slide3.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6.xml"/><Relationship Id="rId4" Type="http://schemas.openxmlformats.org/officeDocument/2006/relationships/slide" Target="slide3.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7.xml"/><Relationship Id="rId4" Type="http://schemas.openxmlformats.org/officeDocument/2006/relationships/slide" Target="slide3.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8.xml"/><Relationship Id="rId4" Type="http://schemas.openxmlformats.org/officeDocument/2006/relationships/slide" Target="slide3.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9.xml"/><Relationship Id="rId4" Type="http://schemas.openxmlformats.org/officeDocument/2006/relationships/image" Target="../media/image9.emf"/></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80.xml"/><Relationship Id="rId4" Type="http://schemas.openxmlformats.org/officeDocument/2006/relationships/slide" Target="slide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2.xml"/><Relationship Id="rId1" Type="http://schemas.openxmlformats.org/officeDocument/2006/relationships/tags" Target="../tags/tag81.xml"/><Relationship Id="rId5" Type="http://schemas.openxmlformats.org/officeDocument/2006/relationships/slide" Target="slide3.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5.xml"/><Relationship Id="rId5" Type="http://schemas.openxmlformats.org/officeDocument/2006/relationships/image" Target="../media/image5.tif"/><Relationship Id="rId4" Type="http://schemas.openxmlformats.org/officeDocument/2006/relationships/image" Target="../media/image4.emf"/></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6.xml"/><Relationship Id="rId4" Type="http://schemas.openxmlformats.org/officeDocument/2006/relationships/slide" Target="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7.xml"/><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8.xml"/><Relationship Id="rId4"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9.xml"/><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0.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slide" Target="slide3.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1.xml"/><Relationship Id="rId4" Type="http://schemas.openxmlformats.org/officeDocument/2006/relationships/slide" Target="slide3.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2.xml"/><Relationship Id="rId4"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7" name="副标题 146"/>
          <p:cNvSpPr>
            <a:spLocks noGrp="1"/>
          </p:cNvSpPr>
          <p:nvPr>
            <p:ph type="subTitle" idx="1"/>
            <p:custDataLst>
              <p:tags r:id="rId2"/>
            </p:custDataLst>
          </p:nvPr>
        </p:nvSpPr>
        <p:spPr>
          <a:xfrm>
            <a:off x="41592" y="2138045"/>
            <a:ext cx="12197715" cy="998855"/>
          </a:xfrm>
        </p:spPr>
        <p:txBody>
          <a:bodyPr>
            <a:noAutofit/>
          </a:bodyPr>
          <a:lstStyle/>
          <a:p>
            <a:pPr>
              <a:spcAft>
                <a:spcPts val="0"/>
              </a:spcAft>
            </a:pPr>
            <a:r>
              <a:rPr lang="en-US" altLang="zh-CN" sz="6000" dirty="0">
                <a:solidFill>
                  <a:srgbClr val="000000"/>
                </a:solidFill>
                <a:latin typeface="NEU-HZ"/>
                <a:ea typeface="方正书宋_GBK"/>
                <a:cs typeface="Times New Roman"/>
              </a:rPr>
              <a:t>14</a:t>
            </a:r>
            <a:r>
              <a:rPr lang="zh-CN" altLang="zh-CN" sz="6000" dirty="0">
                <a:solidFill>
                  <a:srgbClr val="000000"/>
                </a:solidFill>
                <a:latin typeface="NEU-BZ"/>
                <a:ea typeface="方正书宋_GBK"/>
                <a:cs typeface="Times New Roman"/>
              </a:rPr>
              <a:t>　</a:t>
            </a:r>
            <a:r>
              <a:rPr lang="zh-CN" altLang="zh-CN" sz="6000" b="1" dirty="0">
                <a:solidFill>
                  <a:srgbClr val="000000"/>
                </a:solidFill>
                <a:latin typeface="NEU-BZ"/>
                <a:ea typeface="方正大标宋_GBK"/>
                <a:cs typeface="Times New Roman"/>
              </a:rPr>
              <a:t>圆明园的毁灭</a:t>
            </a:r>
            <a:endParaRPr lang="zh-CN" altLang="zh-CN" sz="4000" b="1" dirty="0">
              <a:solidFill>
                <a:srgbClr val="000000"/>
              </a:solidFill>
              <a:effectLst/>
              <a:latin typeface="NEU-BZ"/>
              <a:ea typeface="方正书宋_GBK"/>
              <a:cs typeface="Times New Roman"/>
            </a:endParaRPr>
          </a:p>
        </p:txBody>
      </p:sp>
      <p:cxnSp>
        <p:nvCxnSpPr>
          <p:cNvPr id="40" name="直接连接符 39"/>
          <p:cNvCxnSpPr/>
          <p:nvPr/>
        </p:nvCxnSpPr>
        <p:spPr>
          <a:xfrm>
            <a:off x="3435350" y="3136900"/>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435350" y="2032635"/>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35" name="图片 34" descr="商标"/>
          <p:cNvPicPr>
            <a:picLocks noChangeAspect="1"/>
          </p:cNvPicPr>
          <p:nvPr/>
        </p:nvPicPr>
        <p:blipFill>
          <a:blip r:embed="rId5" cstate="print"/>
          <a:stretch>
            <a:fillRect/>
          </a:stretch>
        </p:blipFill>
        <p:spPr>
          <a:xfrm>
            <a:off x="9332905" y="104793"/>
            <a:ext cx="725893" cy="725893"/>
          </a:xfrm>
          <a:prstGeom prst="rect">
            <a:avLst/>
          </a:prstGeom>
        </p:spPr>
      </p:pic>
      <p:sp>
        <p:nvSpPr>
          <p:cNvPr id="36" name="文本框 35"/>
          <p:cNvSpPr txBox="1"/>
          <p:nvPr/>
        </p:nvSpPr>
        <p:spPr>
          <a:xfrm>
            <a:off x="9991890" y="283590"/>
            <a:ext cx="2449195" cy="368300"/>
          </a:xfrm>
          <a:prstGeom prst="rect">
            <a:avLst/>
          </a:prstGeom>
          <a:noFill/>
        </p:spPr>
        <p:txBody>
          <a:bodyPr wrap="square" rtlCol="0">
            <a:spAutoFit/>
          </a:bodyPr>
          <a:lstStyle/>
          <a:p>
            <a:r>
              <a:rPr lang="zh-CN" altLang="en-US" b="1" dirty="0">
                <a:effectLst>
                  <a:outerShdw blurRad="38100" dist="38100" dir="2700000" algn="tl">
                    <a:srgbClr val="000000">
                      <a:alpha val="43137"/>
                    </a:srgbClr>
                  </a:outerShdw>
                </a:effectLst>
                <a:latin typeface="方正隶变_GBK" panose="03000509000000000000" pitchFamily="65" charset="-122"/>
                <a:ea typeface="方正隶变_GBK" panose="03000509000000000000" pitchFamily="65" charset="-122"/>
              </a:rPr>
              <a:t>创新作业系列丛书</a:t>
            </a:r>
          </a:p>
        </p:txBody>
      </p:sp>
      <p:sp>
        <p:nvSpPr>
          <p:cNvPr id="37" name="圆角矩形 188"/>
          <p:cNvSpPr/>
          <p:nvPr/>
        </p:nvSpPr>
        <p:spPr>
          <a:xfrm>
            <a:off x="4648116" y="4135755"/>
            <a:ext cx="2933868" cy="400110"/>
          </a:xfrm>
          <a:prstGeom prst="roundRect">
            <a:avLst>
              <a:gd name="adj" fmla="val 50000"/>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4702644" y="4151144"/>
            <a:ext cx="2824811" cy="369332"/>
          </a:xfrm>
          <a:prstGeom prst="rect">
            <a:avLst/>
          </a:prstGeom>
          <a:noFill/>
        </p:spPr>
        <p:txBody>
          <a:bodyPr wrap="square" rtlCol="0">
            <a:spAutoFit/>
          </a:bodyPr>
          <a:lstStyle/>
          <a:p>
            <a:pPr algn="ctr"/>
            <a:r>
              <a:rPr lang="zh-CN" altLang="en-US" dirty="0">
                <a:solidFill>
                  <a:schemeClr val="bg1"/>
                </a:solidFill>
                <a:latin typeface="+mj-ea"/>
                <a:ea typeface="+mj-ea"/>
              </a:rPr>
              <a:t>部编版</a:t>
            </a:r>
            <a:r>
              <a:rPr lang="en-US" altLang="zh-CN" dirty="0">
                <a:solidFill>
                  <a:schemeClr val="bg1"/>
                </a:solidFill>
                <a:latin typeface="+mj-ea"/>
                <a:ea typeface="+mj-ea"/>
              </a:rPr>
              <a:t> </a:t>
            </a:r>
            <a:r>
              <a:rPr lang="zh-CN" altLang="en-US" dirty="0">
                <a:solidFill>
                  <a:schemeClr val="bg1"/>
                </a:solidFill>
                <a:latin typeface="+mj-ea"/>
                <a:ea typeface="+mj-ea"/>
              </a:rPr>
              <a:t>五年级语文上册</a:t>
            </a:r>
          </a:p>
        </p:txBody>
      </p:sp>
      <p:sp>
        <p:nvSpPr>
          <p:cNvPr id="2" name="文本框 1">
            <a:extLst>
              <a:ext uri="{FF2B5EF4-FFF2-40B4-BE49-F238E27FC236}">
                <a16:creationId xmlns="" xmlns:a16="http://schemas.microsoft.com/office/drawing/2014/main" id="{EEE00BEC-650C-E417-7AF4-589EFA1B45C0}"/>
              </a:ext>
            </a:extLst>
          </p:cNvPr>
          <p:cNvSpPr txBox="1"/>
          <p:nvPr/>
        </p:nvSpPr>
        <p:spPr>
          <a:xfrm>
            <a:off x="5150122" y="1507438"/>
            <a:ext cx="2720563" cy="523220"/>
          </a:xfrm>
          <a:prstGeom prst="rect">
            <a:avLst/>
          </a:prstGeom>
          <a:noFill/>
        </p:spPr>
        <p:txBody>
          <a:bodyPr wrap="square" rtlCol="0">
            <a:spAutoFit/>
          </a:bodyPr>
          <a:lstStyle/>
          <a:p>
            <a:r>
              <a:rPr lang="en-US" altLang="zh-CN" sz="2800">
                <a:solidFill>
                  <a:schemeClr val="tx1">
                    <a:lumMod val="75000"/>
                    <a:lumOff val="25000"/>
                  </a:schemeClr>
                </a:solidFill>
                <a:latin typeface="方正小标宋_GBK" panose="03000509000000000000" pitchFamily="65" charset="-122"/>
                <a:ea typeface="方正小标宋_GBK" panose="03000509000000000000" pitchFamily="65" charset="-122"/>
              </a:rPr>
              <a:t>-</a:t>
            </a:r>
            <a:r>
              <a:rPr lang="zh-CN" altLang="en-US" sz="2800">
                <a:solidFill>
                  <a:schemeClr val="tx1">
                    <a:lumMod val="75000"/>
                    <a:lumOff val="25000"/>
                  </a:schemeClr>
                </a:solidFill>
                <a:latin typeface="方正小标宋_GBK" panose="03000509000000000000" pitchFamily="65" charset="-122"/>
                <a:ea typeface="方正小标宋_GBK" panose="03000509000000000000" pitchFamily="65" charset="-122"/>
              </a:rPr>
              <a:t>同步练习</a:t>
            </a:r>
            <a:r>
              <a:rPr lang="en-US" altLang="zh-CN" sz="2800">
                <a:solidFill>
                  <a:schemeClr val="tx1">
                    <a:lumMod val="75000"/>
                    <a:lumOff val="25000"/>
                  </a:schemeClr>
                </a:solidFill>
                <a:latin typeface="方正小标宋_GBK" panose="03000509000000000000" pitchFamily="65" charset="-122"/>
                <a:ea typeface="方正小标宋_GBK" panose="03000509000000000000" pitchFamily="65" charset="-122"/>
              </a:rPr>
              <a:t>-</a:t>
            </a:r>
            <a:endParaRPr lang="zh-CN" altLang="en-US" sz="2800">
              <a:solidFill>
                <a:schemeClr val="tx1">
                  <a:lumMod val="75000"/>
                  <a:lumOff val="25000"/>
                </a:schemeClr>
              </a:solidFill>
              <a:latin typeface="方正小标宋_GBK" panose="03000509000000000000" pitchFamily="65" charset="-122"/>
              <a:ea typeface="方正小标宋_GBK" panose="03000509000000000000" pitchFamily="65" charset="-122"/>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81025" y="868982"/>
            <a:ext cx="10782300" cy="3754874"/>
          </a:xfrm>
          <a:prstGeom prst="rect">
            <a:avLst/>
          </a:prstGeom>
        </p:spPr>
        <p:txBody>
          <a:bodyPr wrap="square">
            <a:spAutoFit/>
          </a:bodyPr>
          <a:lstStyle/>
          <a:p>
            <a:pPr>
              <a:lnSpc>
                <a:spcPct val="140000"/>
              </a:lnSpc>
              <a:spcAft>
                <a:spcPts val="0"/>
              </a:spcAft>
            </a:pPr>
            <a:r>
              <a:rPr lang="en-US" altLang="zh-CN" sz="3400" dirty="0">
                <a:latin typeface="NEU-HZ"/>
                <a:ea typeface="宋体"/>
                <a:cs typeface="Times New Roman"/>
              </a:rPr>
              <a:t>3</a:t>
            </a:r>
            <a:r>
              <a:rPr lang="en-US" altLang="zh-CN" sz="3400" dirty="0">
                <a:latin typeface="Calibri"/>
                <a:ea typeface="宋体"/>
                <a:cs typeface="Times New Roman"/>
              </a:rPr>
              <a:t>.</a:t>
            </a:r>
            <a:r>
              <a:rPr lang="zh-CN" altLang="zh-CN" sz="3400" dirty="0">
                <a:latin typeface="Calibri"/>
                <a:ea typeface="方正楷体_GBK"/>
                <a:cs typeface="Times New Roman"/>
              </a:rPr>
              <a:t>上自</a:t>
            </a:r>
            <a:r>
              <a:rPr lang="zh-CN" altLang="zh-CN" sz="3400" u="sng" dirty="0">
                <a:latin typeface="Calibri"/>
                <a:ea typeface="方正楷体_GBK"/>
                <a:cs typeface="Times New Roman"/>
              </a:rPr>
              <a:t>先秦</a:t>
            </a:r>
            <a:r>
              <a:rPr lang="zh-CN" altLang="zh-CN" sz="3400" dirty="0">
                <a:latin typeface="Calibri"/>
                <a:ea typeface="方正楷体_GBK"/>
                <a:cs typeface="Times New Roman"/>
              </a:rPr>
              <a:t>时代的青铜</a:t>
            </a:r>
            <a:r>
              <a:rPr lang="zh-CN" altLang="zh-CN" sz="3400" dirty="0" smtClean="0">
                <a:latin typeface="Calibri"/>
                <a:ea typeface="方正楷体_GBK"/>
                <a:cs typeface="Times New Roman"/>
              </a:rPr>
              <a:t>礼器</a:t>
            </a:r>
            <a:r>
              <a:rPr lang="en-US" altLang="zh-CN" sz="3400" dirty="0" smtClean="0">
                <a:latin typeface="Calibri"/>
                <a:ea typeface="方正楷体_GBK"/>
                <a:cs typeface="Times New Roman"/>
              </a:rPr>
              <a:t>  </a:t>
            </a:r>
            <a:r>
              <a:rPr lang="en-US" altLang="zh-CN" sz="3400" dirty="0" smtClean="0">
                <a:solidFill>
                  <a:srgbClr val="FF00FF"/>
                </a:solidFill>
                <a:latin typeface="方正楷体_GBK"/>
                <a:ea typeface="宋体"/>
                <a:cs typeface="Times New Roman"/>
              </a:rPr>
              <a:t>    </a:t>
            </a:r>
            <a:r>
              <a:rPr lang="zh-CN" altLang="zh-CN" sz="3400" dirty="0" smtClean="0">
                <a:latin typeface="Calibri"/>
                <a:ea typeface="方正楷体_GBK"/>
                <a:cs typeface="Times New Roman"/>
              </a:rPr>
              <a:t>下</a:t>
            </a:r>
            <a:r>
              <a:rPr lang="zh-CN" altLang="zh-CN" sz="3400" dirty="0">
                <a:latin typeface="Calibri"/>
                <a:ea typeface="方正楷体_GBK"/>
                <a:cs typeface="Times New Roman"/>
              </a:rPr>
              <a:t>至</a:t>
            </a:r>
            <a:r>
              <a:rPr lang="zh-CN" altLang="zh-CN" sz="3400" u="sng" dirty="0" smtClean="0">
                <a:latin typeface="Calibri"/>
                <a:ea typeface="方正楷体_GBK"/>
                <a:cs typeface="Times New Roman"/>
              </a:rPr>
              <a:t>唐</a:t>
            </a:r>
            <a:r>
              <a:rPr lang="en-US" altLang="zh-CN" sz="3400" dirty="0" smtClean="0">
                <a:solidFill>
                  <a:srgbClr val="FF00FF"/>
                </a:solidFill>
                <a:latin typeface="Calibri"/>
                <a:ea typeface="方正楷体_GBK"/>
                <a:cs typeface="Times New Roman"/>
              </a:rPr>
              <a:t>         </a:t>
            </a:r>
            <a:r>
              <a:rPr lang="zh-CN" altLang="zh-CN" sz="3400" u="sng" dirty="0" smtClean="0">
                <a:latin typeface="Calibri"/>
                <a:ea typeface="方正楷体_GBK"/>
                <a:cs typeface="Times New Roman"/>
              </a:rPr>
              <a:t>宋</a:t>
            </a:r>
            <a:r>
              <a:rPr lang="en-US" altLang="zh-CN" sz="3400" dirty="0">
                <a:solidFill>
                  <a:srgbClr val="FF00FF"/>
                </a:solidFill>
                <a:latin typeface="Calibri"/>
                <a:ea typeface="方正楷体_GBK"/>
                <a:cs typeface="Times New Roman"/>
              </a:rPr>
              <a:t> </a:t>
            </a:r>
            <a:r>
              <a:rPr lang="en-US" altLang="zh-CN" sz="3400" dirty="0" smtClean="0">
                <a:solidFill>
                  <a:srgbClr val="FF00FF"/>
                </a:solidFill>
                <a:latin typeface="Calibri"/>
                <a:ea typeface="方正楷体_GBK"/>
                <a:cs typeface="Times New Roman"/>
              </a:rPr>
              <a:t>        </a:t>
            </a:r>
            <a:r>
              <a:rPr lang="zh-CN" altLang="zh-CN" sz="3400" u="sng" dirty="0" smtClean="0">
                <a:latin typeface="Calibri"/>
                <a:ea typeface="方正楷体_GBK"/>
                <a:cs typeface="Times New Roman"/>
              </a:rPr>
              <a:t>元</a:t>
            </a:r>
            <a:r>
              <a:rPr lang="en-US" altLang="zh-CN" sz="3400" dirty="0" smtClean="0">
                <a:solidFill>
                  <a:srgbClr val="FF00FF"/>
                </a:solidFill>
                <a:latin typeface="Calibri"/>
                <a:ea typeface="方正楷体_GBK"/>
                <a:cs typeface="Times New Roman"/>
              </a:rPr>
              <a:t>       </a:t>
            </a:r>
            <a:r>
              <a:rPr lang="zh-CN" altLang="zh-CN" sz="3400" u="sng" dirty="0" smtClean="0">
                <a:latin typeface="Calibri"/>
                <a:ea typeface="方正楷体_GBK"/>
                <a:cs typeface="Times New Roman"/>
              </a:rPr>
              <a:t>明</a:t>
            </a:r>
            <a:r>
              <a:rPr lang="en-US" altLang="zh-CN" sz="3400" dirty="0" smtClean="0">
                <a:solidFill>
                  <a:srgbClr val="FF00FF"/>
                </a:solidFill>
                <a:latin typeface="Calibri"/>
                <a:ea typeface="方正楷体_GBK"/>
                <a:cs typeface="Times New Roman"/>
              </a:rPr>
              <a:t>        </a:t>
            </a:r>
            <a:r>
              <a:rPr lang="zh-CN" altLang="zh-CN" sz="3400" u="sng" dirty="0" smtClean="0">
                <a:latin typeface="Calibri"/>
                <a:ea typeface="方正楷体_GBK"/>
                <a:cs typeface="Times New Roman"/>
              </a:rPr>
              <a:t>清</a:t>
            </a:r>
            <a:r>
              <a:rPr lang="zh-CN" altLang="zh-CN" sz="3400" dirty="0">
                <a:latin typeface="Calibri"/>
                <a:ea typeface="方正楷体_GBK"/>
                <a:cs typeface="Times New Roman"/>
              </a:rPr>
              <a:t>历代的名人书画和各种</a:t>
            </a:r>
            <a:r>
              <a:rPr lang="zh-CN" altLang="zh-CN" sz="3400" dirty="0" smtClean="0">
                <a:latin typeface="Calibri"/>
                <a:ea typeface="方正楷体_GBK"/>
                <a:cs typeface="Times New Roman"/>
              </a:rPr>
              <a:t>奇珍异宝</a:t>
            </a:r>
            <a:endParaRPr lang="zh-CN" altLang="zh-CN" sz="3400" dirty="0">
              <a:latin typeface="Calibri"/>
              <a:ea typeface="宋体"/>
              <a:cs typeface="Times New Roman"/>
            </a:endParaRPr>
          </a:p>
          <a:p>
            <a:pPr>
              <a:lnSpc>
                <a:spcPct val="140000"/>
              </a:lnSpc>
              <a:spcAft>
                <a:spcPts val="0"/>
              </a:spcAft>
            </a:pPr>
            <a:r>
              <a:rPr lang="en-US" altLang="zh-CN" sz="3400" dirty="0">
                <a:latin typeface="方正书宋_GBK"/>
                <a:ea typeface="宋体"/>
                <a:cs typeface="Times New Roman"/>
              </a:rPr>
              <a:t>(</a:t>
            </a:r>
            <a:r>
              <a:rPr lang="en-US" altLang="zh-CN" sz="3400" dirty="0">
                <a:latin typeface="Calibri"/>
                <a:ea typeface="宋体"/>
                <a:cs typeface="Times New Roman"/>
              </a:rPr>
              <a:t>1</a:t>
            </a:r>
            <a:r>
              <a:rPr lang="en-US" altLang="zh-CN" sz="3400" dirty="0">
                <a:latin typeface="方正书宋_GBK"/>
                <a:ea typeface="宋体"/>
                <a:cs typeface="Times New Roman"/>
              </a:rPr>
              <a:t>)</a:t>
            </a:r>
            <a:r>
              <a:rPr lang="zh-CN" altLang="zh-CN" sz="3400" dirty="0">
                <a:latin typeface="Calibri"/>
                <a:ea typeface="宋体"/>
                <a:cs typeface="Times New Roman"/>
              </a:rPr>
              <a:t>读句子</a:t>
            </a:r>
            <a:r>
              <a:rPr lang="en-US" altLang="zh-CN" sz="3400" dirty="0">
                <a:latin typeface="方正书宋_GBK"/>
                <a:ea typeface="宋体"/>
                <a:cs typeface="Times New Roman"/>
              </a:rPr>
              <a:t>,</a:t>
            </a:r>
            <a:r>
              <a:rPr lang="zh-CN" altLang="zh-CN" sz="3400" dirty="0">
                <a:latin typeface="Calibri"/>
                <a:ea typeface="宋体"/>
                <a:cs typeface="Times New Roman"/>
              </a:rPr>
              <a:t>在</a:t>
            </a:r>
            <a:r>
              <a:rPr lang="en-US" altLang="zh-CN" sz="3400" dirty="0" smtClean="0">
                <a:latin typeface="NEU-BZ"/>
                <a:ea typeface="宋体"/>
                <a:cs typeface="Times New Roman"/>
              </a:rPr>
              <a:t>“       ”</a:t>
            </a:r>
            <a:r>
              <a:rPr lang="zh-CN" altLang="zh-CN" sz="3400" dirty="0">
                <a:latin typeface="Calibri"/>
                <a:ea typeface="宋体"/>
                <a:cs typeface="Times New Roman"/>
              </a:rPr>
              <a:t>里加上合适的标点。</a:t>
            </a:r>
          </a:p>
          <a:p>
            <a:pPr>
              <a:lnSpc>
                <a:spcPct val="140000"/>
              </a:lnSpc>
              <a:spcAft>
                <a:spcPts val="0"/>
              </a:spcAft>
            </a:pPr>
            <a:r>
              <a:rPr lang="en-US" altLang="zh-CN" sz="3400" dirty="0">
                <a:latin typeface="方正书宋_GBK"/>
                <a:ea typeface="宋体"/>
                <a:cs typeface="Times New Roman"/>
              </a:rPr>
              <a:t>(</a:t>
            </a:r>
            <a:r>
              <a:rPr lang="en-US" altLang="zh-CN" sz="3400" dirty="0">
                <a:latin typeface="Calibri"/>
                <a:ea typeface="宋体"/>
                <a:cs typeface="Times New Roman"/>
              </a:rPr>
              <a:t>2</a:t>
            </a:r>
            <a:r>
              <a:rPr lang="en-US" altLang="zh-CN" sz="3400" dirty="0">
                <a:latin typeface="方正书宋_GBK"/>
                <a:ea typeface="宋体"/>
                <a:cs typeface="Times New Roman"/>
              </a:rPr>
              <a:t>)</a:t>
            </a:r>
            <a:r>
              <a:rPr lang="zh-CN" altLang="zh-CN" sz="3400" dirty="0">
                <a:latin typeface="Calibri"/>
                <a:ea typeface="宋体"/>
                <a:cs typeface="Times New Roman"/>
              </a:rPr>
              <a:t>读句子</a:t>
            </a:r>
            <a:r>
              <a:rPr lang="en-US" altLang="zh-CN" sz="3400" dirty="0">
                <a:latin typeface="方正书宋_GBK"/>
                <a:ea typeface="宋体"/>
                <a:cs typeface="Times New Roman"/>
              </a:rPr>
              <a:t>,</a:t>
            </a:r>
            <a:r>
              <a:rPr lang="zh-CN" altLang="zh-CN" sz="3400" dirty="0">
                <a:latin typeface="Calibri"/>
                <a:ea typeface="宋体"/>
                <a:cs typeface="Times New Roman"/>
              </a:rPr>
              <a:t>用</a:t>
            </a:r>
            <a:r>
              <a:rPr lang="en-US" altLang="zh-CN" sz="3400" dirty="0">
                <a:latin typeface="NEU-BZ"/>
                <a:ea typeface="宋体"/>
                <a:cs typeface="Times New Roman"/>
              </a:rPr>
              <a:t>“</a:t>
            </a:r>
            <a:r>
              <a:rPr lang="en-US" altLang="zh-CN" sz="3400" dirty="0">
                <a:latin typeface="方正书宋_GBK"/>
                <a:ea typeface="宋体"/>
                <a:cs typeface="Times New Roman"/>
              </a:rPr>
              <a:t>——</a:t>
            </a:r>
            <a:r>
              <a:rPr lang="en-US" altLang="zh-CN" sz="3400" dirty="0">
                <a:latin typeface="NEU-BZ"/>
                <a:ea typeface="宋体"/>
                <a:cs typeface="Times New Roman"/>
              </a:rPr>
              <a:t>”</a:t>
            </a:r>
            <a:r>
              <a:rPr lang="zh-CN" altLang="zh-CN" sz="3400" dirty="0">
                <a:latin typeface="Calibri"/>
                <a:ea typeface="宋体"/>
                <a:cs typeface="Times New Roman"/>
              </a:rPr>
              <a:t>画出句中表示时间的字词</a:t>
            </a:r>
            <a:r>
              <a:rPr lang="en-US" altLang="zh-CN" sz="3400" dirty="0">
                <a:latin typeface="方正书宋_GBK"/>
                <a:ea typeface="宋体"/>
                <a:cs typeface="Times New Roman"/>
              </a:rPr>
              <a:t>,</a:t>
            </a:r>
            <a:r>
              <a:rPr lang="zh-CN" altLang="zh-CN" sz="3400" dirty="0">
                <a:latin typeface="Calibri"/>
                <a:ea typeface="宋体"/>
                <a:cs typeface="Times New Roman"/>
              </a:rPr>
              <a:t>并说说你的感受</a:t>
            </a:r>
            <a:r>
              <a:rPr lang="zh-CN" altLang="zh-CN" sz="3400" dirty="0" smtClean="0">
                <a:latin typeface="Calibri"/>
                <a:ea typeface="宋体"/>
                <a:cs typeface="Times New Roman"/>
              </a:rPr>
              <a:t>。</a:t>
            </a:r>
            <a:endParaRPr lang="zh-CN" altLang="zh-CN" sz="3400" dirty="0">
              <a:latin typeface="Calibri"/>
              <a:ea typeface="宋体"/>
              <a:cs typeface="Times New Roman"/>
            </a:endParaRPr>
          </a:p>
        </p:txBody>
      </p:sp>
      <p:sp>
        <p:nvSpPr>
          <p:cNvPr id="6" name="矩形 5"/>
          <p:cNvSpPr/>
          <p:nvPr/>
        </p:nvSpPr>
        <p:spPr>
          <a:xfrm>
            <a:off x="623887" y="4446280"/>
            <a:ext cx="10944225" cy="2289858"/>
          </a:xfrm>
          <a:prstGeom prst="rect">
            <a:avLst/>
          </a:prstGeom>
        </p:spPr>
        <p:txBody>
          <a:bodyPr wrap="square">
            <a:spAutoFit/>
          </a:bodyPr>
          <a:lstStyle/>
          <a:p>
            <a:pPr lvl="0">
              <a:lnSpc>
                <a:spcPct val="140000"/>
              </a:lnSpc>
            </a:pPr>
            <a:r>
              <a:rPr lang="zh-CN" altLang="zh-CN" sz="3400" b="1" dirty="0">
                <a:solidFill>
                  <a:srgbClr val="E72582"/>
                </a:solidFill>
                <a:latin typeface="Calibri"/>
                <a:ea typeface="宋体"/>
                <a:cs typeface="Times New Roman"/>
              </a:rPr>
              <a:t>　</a:t>
            </a:r>
            <a:r>
              <a:rPr lang="zh-CN" altLang="zh-CN" sz="3400" b="1" dirty="0">
                <a:solidFill>
                  <a:srgbClr val="E72582"/>
                </a:solidFill>
                <a:latin typeface="Calibri"/>
                <a:ea typeface="方正仿宋_GBK"/>
                <a:cs typeface="Times New Roman"/>
              </a:rPr>
              <a:t>示例</a:t>
            </a:r>
            <a:r>
              <a:rPr lang="en-US" altLang="zh-CN" sz="3400" b="1" dirty="0">
                <a:solidFill>
                  <a:srgbClr val="E72582"/>
                </a:solidFill>
                <a:latin typeface="方正仿宋_GBK"/>
                <a:ea typeface="宋体"/>
                <a:cs typeface="Times New Roman"/>
              </a:rPr>
              <a:t>:</a:t>
            </a:r>
            <a:r>
              <a:rPr lang="zh-CN" altLang="zh-CN" sz="3400" b="1" dirty="0">
                <a:solidFill>
                  <a:srgbClr val="E72582"/>
                </a:solidFill>
                <a:latin typeface="Calibri"/>
                <a:ea typeface="方正仿宋_GBK"/>
                <a:cs typeface="Times New Roman"/>
              </a:rPr>
              <a:t>从这些表示时间的字词中</a:t>
            </a:r>
            <a:r>
              <a:rPr lang="en-US" altLang="zh-CN" sz="3400" b="1" dirty="0">
                <a:solidFill>
                  <a:srgbClr val="E72582"/>
                </a:solidFill>
                <a:latin typeface="方正仿宋_GBK"/>
                <a:ea typeface="宋体"/>
                <a:cs typeface="Times New Roman"/>
              </a:rPr>
              <a:t>,</a:t>
            </a:r>
            <a:r>
              <a:rPr lang="zh-CN" altLang="zh-CN" sz="3400" b="1" dirty="0">
                <a:solidFill>
                  <a:srgbClr val="E72582"/>
                </a:solidFill>
                <a:latin typeface="Calibri"/>
                <a:ea typeface="方正仿宋_GBK"/>
                <a:cs typeface="Times New Roman"/>
              </a:rPr>
              <a:t>我感受到圆明园中收藏的物品时间跨度之长</a:t>
            </a:r>
            <a:r>
              <a:rPr lang="en-US" altLang="zh-CN" sz="3400" b="1" dirty="0">
                <a:solidFill>
                  <a:srgbClr val="E72582"/>
                </a:solidFill>
                <a:latin typeface="方正仿宋_GBK"/>
                <a:ea typeface="宋体"/>
                <a:cs typeface="Times New Roman"/>
              </a:rPr>
              <a:t>,</a:t>
            </a:r>
            <a:r>
              <a:rPr lang="zh-CN" altLang="zh-CN" sz="3400" b="1" dirty="0">
                <a:solidFill>
                  <a:srgbClr val="E72582"/>
                </a:solidFill>
                <a:latin typeface="Calibri"/>
                <a:ea typeface="方正仿宋_GBK"/>
                <a:cs typeface="Times New Roman"/>
              </a:rPr>
              <a:t>种类之多</a:t>
            </a:r>
            <a:r>
              <a:rPr lang="en-US" altLang="zh-CN" sz="3400" b="1" dirty="0">
                <a:solidFill>
                  <a:srgbClr val="E72582"/>
                </a:solidFill>
                <a:latin typeface="方正仿宋_GBK"/>
                <a:ea typeface="宋体"/>
                <a:cs typeface="Times New Roman"/>
              </a:rPr>
              <a:t>,</a:t>
            </a:r>
            <a:r>
              <a:rPr lang="zh-CN" altLang="zh-CN" sz="3400" b="1" dirty="0">
                <a:solidFill>
                  <a:srgbClr val="E72582"/>
                </a:solidFill>
                <a:latin typeface="Calibri"/>
                <a:ea typeface="方正仿宋_GBK"/>
                <a:cs typeface="Times New Roman"/>
              </a:rPr>
              <a:t>价值之珍贵</a:t>
            </a:r>
            <a:r>
              <a:rPr lang="en-US" altLang="zh-CN" sz="3400" b="1" dirty="0">
                <a:solidFill>
                  <a:srgbClr val="E72582"/>
                </a:solidFill>
                <a:latin typeface="方正仿宋_GBK"/>
                <a:ea typeface="宋体"/>
                <a:cs typeface="Times New Roman"/>
              </a:rPr>
              <a:t>,</a:t>
            </a:r>
            <a:r>
              <a:rPr lang="zh-CN" altLang="zh-CN" sz="3400" b="1" dirty="0">
                <a:solidFill>
                  <a:srgbClr val="E72582"/>
                </a:solidFill>
                <a:latin typeface="Calibri"/>
                <a:ea typeface="方正仿宋_GBK"/>
                <a:cs typeface="Times New Roman"/>
              </a:rPr>
              <a:t>这样写更衬托出了这次损失的巨大。</a:t>
            </a:r>
            <a:r>
              <a:rPr lang="zh-CN" altLang="zh-CN" sz="3400" b="1" dirty="0">
                <a:solidFill>
                  <a:srgbClr val="E72582"/>
                </a:solidFill>
                <a:latin typeface="Calibri"/>
                <a:ea typeface="宋体"/>
                <a:cs typeface="Times New Roman"/>
              </a:rPr>
              <a:t>　</a:t>
            </a:r>
            <a:r>
              <a:rPr lang="en-US" altLang="zh-CN" sz="3400" b="1" dirty="0">
                <a:solidFill>
                  <a:srgbClr val="E72582"/>
                </a:solidFill>
                <a:latin typeface="NEU-BZ"/>
                <a:ea typeface="宋体"/>
                <a:cs typeface="Times New Roman"/>
              </a:rPr>
              <a:t> </a:t>
            </a:r>
            <a:endParaRPr lang="zh-CN" altLang="zh-CN" sz="3400" b="1" dirty="0">
              <a:solidFill>
                <a:srgbClr val="E72582"/>
              </a:solidFill>
              <a:latin typeface="Calibri"/>
              <a:ea typeface="宋体"/>
              <a:cs typeface="Times New Roman"/>
            </a:endParaRPr>
          </a:p>
        </p:txBody>
      </p:sp>
      <p:sp>
        <p:nvSpPr>
          <p:cNvPr id="8" name="矩形 7"/>
          <p:cNvSpPr/>
          <p:nvPr/>
        </p:nvSpPr>
        <p:spPr>
          <a:xfrm>
            <a:off x="5797550" y="953262"/>
            <a:ext cx="546100" cy="589788"/>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783934" y="976536"/>
            <a:ext cx="546100" cy="589788"/>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149928" y="968028"/>
            <a:ext cx="546100" cy="589788"/>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416480" y="980728"/>
            <a:ext cx="546100" cy="589788"/>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99456" y="1700808"/>
            <a:ext cx="546100" cy="589788"/>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472264" y="1644040"/>
            <a:ext cx="546100" cy="589788"/>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797550" y="973614"/>
            <a:ext cx="5259140" cy="615553"/>
          </a:xfrm>
          <a:prstGeom prst="rect">
            <a:avLst/>
          </a:prstGeom>
        </p:spPr>
        <p:txBody>
          <a:bodyPr wrap="square">
            <a:spAutoFit/>
          </a:bodyPr>
          <a:lstStyle/>
          <a:p>
            <a:pPr>
              <a:spcAft>
                <a:spcPts val="0"/>
              </a:spcAft>
            </a:pPr>
            <a:r>
              <a:rPr lang="zh-CN" altLang="zh-CN" sz="3400" b="1" dirty="0">
                <a:solidFill>
                  <a:srgbClr val="E72582"/>
                </a:solidFill>
                <a:latin typeface="NEU-BZ"/>
                <a:ea typeface="方正书宋_GBK"/>
                <a:cs typeface="Times New Roman"/>
              </a:rPr>
              <a:t> </a:t>
            </a:r>
            <a:r>
              <a:rPr lang="en-US" altLang="zh-CN" sz="3400" b="1" dirty="0">
                <a:solidFill>
                  <a:srgbClr val="E72582"/>
                </a:solidFill>
                <a:latin typeface="方正书宋_GBK"/>
                <a:ea typeface="方正书宋_GBK"/>
                <a:cs typeface="Times New Roman"/>
              </a:rPr>
              <a:t>,</a:t>
            </a:r>
            <a:r>
              <a:rPr lang="en-US" altLang="zh-CN" sz="3400" b="1" dirty="0">
                <a:solidFill>
                  <a:srgbClr val="E72582"/>
                </a:solidFill>
                <a:latin typeface="NEU-BZ"/>
                <a:ea typeface="方正书宋_GBK"/>
                <a:cs typeface="Times New Roman"/>
              </a:rPr>
              <a:t> </a:t>
            </a:r>
            <a:r>
              <a:rPr lang="en-US" altLang="zh-CN" sz="3400" b="1" dirty="0" smtClean="0">
                <a:solidFill>
                  <a:srgbClr val="E72582"/>
                </a:solidFill>
                <a:latin typeface="NEU-BZ"/>
                <a:ea typeface="方正书宋_GBK"/>
                <a:cs typeface="Times New Roman"/>
              </a:rPr>
              <a:t>               </a:t>
            </a:r>
            <a:r>
              <a:rPr lang="zh-CN" altLang="zh-CN" sz="3400" b="1" dirty="0" smtClean="0">
                <a:solidFill>
                  <a:srgbClr val="E72582"/>
                </a:solidFill>
                <a:latin typeface="NEU-BZ"/>
                <a:ea typeface="方正书宋_GBK"/>
                <a:cs typeface="Times New Roman"/>
              </a:rPr>
              <a:t>、 </a:t>
            </a:r>
            <a:r>
              <a:rPr lang="en-US" altLang="zh-CN" sz="3400" b="1" dirty="0" smtClean="0">
                <a:solidFill>
                  <a:srgbClr val="E72582"/>
                </a:solidFill>
                <a:latin typeface="NEU-BZ"/>
                <a:ea typeface="方正书宋_GBK"/>
                <a:cs typeface="Times New Roman"/>
              </a:rPr>
              <a:t>        </a:t>
            </a:r>
            <a:r>
              <a:rPr lang="zh-CN" altLang="zh-CN" sz="3400" b="1" dirty="0" smtClean="0">
                <a:solidFill>
                  <a:srgbClr val="E72582"/>
                </a:solidFill>
                <a:latin typeface="NEU-BZ"/>
                <a:ea typeface="方正书宋_GBK"/>
                <a:cs typeface="Times New Roman"/>
              </a:rPr>
              <a:t>、 </a:t>
            </a:r>
            <a:r>
              <a:rPr lang="en-US" altLang="zh-CN" sz="3400" b="1" dirty="0" smtClean="0">
                <a:solidFill>
                  <a:srgbClr val="E72582"/>
                </a:solidFill>
                <a:latin typeface="NEU-BZ"/>
                <a:ea typeface="方正书宋_GBK"/>
                <a:cs typeface="Times New Roman"/>
              </a:rPr>
              <a:t>      </a:t>
            </a:r>
            <a:r>
              <a:rPr lang="zh-CN" altLang="zh-CN" sz="3400" b="1" dirty="0" smtClean="0">
                <a:solidFill>
                  <a:srgbClr val="E72582"/>
                </a:solidFill>
                <a:latin typeface="NEU-BZ"/>
                <a:ea typeface="方正书宋_GBK"/>
                <a:cs typeface="Times New Roman"/>
              </a:rPr>
              <a:t>、 </a:t>
            </a:r>
            <a:endParaRPr lang="zh-CN" altLang="zh-CN" sz="3400" b="1" dirty="0">
              <a:solidFill>
                <a:srgbClr val="E72582"/>
              </a:solidFill>
              <a:latin typeface="NEU-BZ"/>
              <a:ea typeface="方正书宋_GBK"/>
              <a:cs typeface="Times New Roman"/>
            </a:endParaRPr>
          </a:p>
        </p:txBody>
      </p:sp>
      <p:sp>
        <p:nvSpPr>
          <p:cNvPr id="15" name="矩形 14"/>
          <p:cNvSpPr/>
          <p:nvPr/>
        </p:nvSpPr>
        <p:spPr>
          <a:xfrm>
            <a:off x="1199456" y="1707756"/>
            <a:ext cx="7818908" cy="615553"/>
          </a:xfrm>
          <a:prstGeom prst="rect">
            <a:avLst/>
          </a:prstGeom>
        </p:spPr>
        <p:txBody>
          <a:bodyPr wrap="square">
            <a:spAutoFit/>
          </a:bodyPr>
          <a:lstStyle/>
          <a:p>
            <a:pPr>
              <a:spcAft>
                <a:spcPts val="0"/>
              </a:spcAft>
            </a:pPr>
            <a:r>
              <a:rPr lang="zh-CN" altLang="zh-CN" sz="3400" b="1" dirty="0" smtClean="0">
                <a:solidFill>
                  <a:srgbClr val="E72582"/>
                </a:solidFill>
                <a:latin typeface="NEU-BZ"/>
                <a:ea typeface="方正书宋_GBK"/>
                <a:cs typeface="Times New Roman"/>
              </a:rPr>
              <a:t>、 </a:t>
            </a:r>
            <a:r>
              <a:rPr lang="en-US" altLang="zh-CN" sz="3400" b="1" dirty="0" smtClean="0">
                <a:solidFill>
                  <a:srgbClr val="E72582"/>
                </a:solidFill>
                <a:latin typeface="NEU-BZ"/>
                <a:ea typeface="方正书宋_GBK"/>
                <a:cs typeface="Times New Roman"/>
              </a:rPr>
              <a:t>                                                              </a:t>
            </a:r>
            <a:r>
              <a:rPr lang="zh-CN" altLang="zh-CN" sz="3400" b="1" dirty="0" smtClean="0">
                <a:solidFill>
                  <a:srgbClr val="E72582"/>
                </a:solidFill>
                <a:latin typeface="NEU-BZ"/>
                <a:ea typeface="方正书宋_GBK"/>
                <a:cs typeface="Times New Roman"/>
              </a:rPr>
              <a:t>。</a:t>
            </a:r>
            <a:endParaRPr lang="zh-CN" altLang="zh-CN" sz="3400" b="1" dirty="0">
              <a:solidFill>
                <a:srgbClr val="E72582"/>
              </a:solidFill>
              <a:latin typeface="NEU-BZ"/>
              <a:ea typeface="方正书宋_GBK"/>
              <a:cs typeface="Times New Roman"/>
            </a:endParaRPr>
          </a:p>
        </p:txBody>
      </p:sp>
      <p:sp>
        <p:nvSpPr>
          <p:cNvPr id="16" name="矩形 15"/>
          <p:cNvSpPr/>
          <p:nvPr/>
        </p:nvSpPr>
        <p:spPr>
          <a:xfrm>
            <a:off x="3273862" y="2452385"/>
            <a:ext cx="467628" cy="505038"/>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552541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64859" y="858240"/>
            <a:ext cx="10947056" cy="5692777"/>
          </a:xfrm>
          <a:prstGeom prst="rect">
            <a:avLst/>
          </a:prstGeom>
        </p:spPr>
        <p:txBody>
          <a:bodyPr wrap="square">
            <a:spAutoFit/>
          </a:bodyPr>
          <a:lstStyle/>
          <a:p>
            <a:pPr>
              <a:lnSpc>
                <a:spcPct val="120000"/>
              </a:lnSpc>
              <a:spcAft>
                <a:spcPts val="0"/>
              </a:spcAft>
            </a:pPr>
            <a:r>
              <a:rPr lang="zh-CN" altLang="zh-CN" sz="3400" dirty="0">
                <a:latin typeface="Calibri"/>
                <a:ea typeface="方正黑体_GBK"/>
                <a:cs typeface="Times New Roman"/>
              </a:rPr>
              <a:t>六、阅读课文选段</a:t>
            </a:r>
            <a:r>
              <a:rPr lang="en-US" altLang="zh-CN" sz="3400" dirty="0">
                <a:latin typeface="方正黑体_GBK"/>
                <a:ea typeface="宋体"/>
                <a:cs typeface="Times New Roman"/>
              </a:rPr>
              <a:t>,</a:t>
            </a:r>
            <a:r>
              <a:rPr lang="zh-CN" altLang="zh-CN" sz="3400" dirty="0">
                <a:latin typeface="Calibri"/>
                <a:ea typeface="方正黑体_GBK"/>
                <a:cs typeface="Times New Roman"/>
              </a:rPr>
              <a:t>完成练习。</a:t>
            </a:r>
            <a:endParaRPr lang="zh-CN" altLang="zh-CN" sz="3400" dirty="0">
              <a:latin typeface="Calibri"/>
              <a:ea typeface="宋体"/>
              <a:cs typeface="Times New Roman"/>
            </a:endParaRPr>
          </a:p>
          <a:p>
            <a:pPr>
              <a:lnSpc>
                <a:spcPct val="120000"/>
              </a:lnSpc>
              <a:spcAft>
                <a:spcPts val="0"/>
              </a:spcAft>
            </a:pPr>
            <a:r>
              <a:rPr lang="zh-CN" altLang="zh-CN" sz="3400" dirty="0">
                <a:latin typeface="Calibri"/>
                <a:ea typeface="宋体"/>
                <a:cs typeface="Times New Roman"/>
              </a:rPr>
              <a:t>　　</a:t>
            </a:r>
            <a:r>
              <a:rPr lang="zh-CN" altLang="zh-CN" sz="3400" dirty="0">
                <a:latin typeface="Calibri"/>
                <a:ea typeface="方正楷体_GBK"/>
                <a:cs typeface="Times New Roman"/>
              </a:rPr>
              <a:t>圆明园中</a:t>
            </a:r>
            <a:r>
              <a:rPr lang="en-US" altLang="zh-CN" sz="3400" dirty="0">
                <a:latin typeface="方正楷体_GBK"/>
                <a:ea typeface="宋体"/>
                <a:cs typeface="Times New Roman"/>
              </a:rPr>
              <a:t>,</a:t>
            </a:r>
            <a:r>
              <a:rPr lang="zh-CN" altLang="zh-CN" sz="3400" dirty="0">
                <a:latin typeface="Calibri"/>
                <a:ea typeface="方正楷体_GBK"/>
                <a:cs typeface="Times New Roman"/>
              </a:rPr>
              <a:t>有金碧辉煌的殿堂</a:t>
            </a:r>
            <a:r>
              <a:rPr lang="en-US" altLang="zh-CN" sz="3400" dirty="0">
                <a:latin typeface="方正楷体_GBK"/>
                <a:ea typeface="宋体"/>
                <a:cs typeface="Times New Roman"/>
              </a:rPr>
              <a:t>,</a:t>
            </a:r>
            <a:r>
              <a:rPr lang="zh-CN" altLang="zh-CN" sz="3400" dirty="0">
                <a:latin typeface="Calibri"/>
                <a:ea typeface="方正楷体_GBK"/>
                <a:cs typeface="Times New Roman"/>
              </a:rPr>
              <a:t>也有</a:t>
            </a:r>
            <a:r>
              <a:rPr lang="en-US" altLang="zh-CN" sz="3400" dirty="0">
                <a:latin typeface="方正仿宋_GBK"/>
                <a:ea typeface="宋体"/>
                <a:cs typeface="Times New Roman"/>
              </a:rPr>
              <a:t>(</a:t>
            </a:r>
            <a:r>
              <a:rPr lang="zh-CN" altLang="zh-CN" sz="3400" dirty="0">
                <a:latin typeface="Calibri"/>
                <a:ea typeface="方正仿宋_GBK"/>
                <a:cs typeface="Times New Roman"/>
              </a:rPr>
              <a:t>小巧玲珑</a:t>
            </a:r>
            <a:r>
              <a:rPr lang="zh-CN" altLang="zh-CN" sz="3400" dirty="0">
                <a:latin typeface="Calibri"/>
                <a:ea typeface="宋体"/>
                <a:cs typeface="Times New Roman"/>
              </a:rPr>
              <a:t>　</a:t>
            </a:r>
            <a:r>
              <a:rPr lang="zh-CN" altLang="zh-CN" sz="3400" dirty="0" smtClean="0">
                <a:latin typeface="Calibri"/>
                <a:ea typeface="方正仿宋_GBK"/>
                <a:cs typeface="Times New Roman"/>
              </a:rPr>
              <a:t>玲珑剔透</a:t>
            </a:r>
            <a:r>
              <a:rPr lang="en-US" altLang="zh-CN" sz="3400" dirty="0" smtClean="0">
                <a:latin typeface="方正仿宋_GBK"/>
                <a:ea typeface="宋体"/>
                <a:cs typeface="Times New Roman"/>
              </a:rPr>
              <a:t>)</a:t>
            </a:r>
            <a:r>
              <a:rPr lang="zh-CN" altLang="zh-CN" sz="3400" dirty="0">
                <a:latin typeface="Calibri"/>
                <a:ea typeface="方正楷体_GBK"/>
                <a:cs typeface="Times New Roman"/>
              </a:rPr>
              <a:t>的亭台楼阁</a:t>
            </a:r>
            <a:r>
              <a:rPr lang="en-US" altLang="zh-CN" sz="3400" dirty="0">
                <a:latin typeface="方正楷体_GBK"/>
                <a:ea typeface="宋体"/>
                <a:cs typeface="Times New Roman"/>
              </a:rPr>
              <a:t>;</a:t>
            </a:r>
            <a:r>
              <a:rPr lang="zh-CN" altLang="zh-CN" sz="3400" dirty="0">
                <a:latin typeface="Calibri"/>
                <a:ea typeface="方正楷体_GBK"/>
                <a:cs typeface="Times New Roman"/>
              </a:rPr>
              <a:t>有象征着热闹街市的</a:t>
            </a:r>
            <a:r>
              <a:rPr lang="en-US" altLang="zh-CN" sz="3400" dirty="0">
                <a:latin typeface="NEU-BZ"/>
                <a:ea typeface="方正楷体_GBK"/>
                <a:cs typeface="Times New Roman"/>
              </a:rPr>
              <a:t>“</a:t>
            </a:r>
            <a:r>
              <a:rPr lang="zh-CN" altLang="zh-CN" sz="3400" dirty="0">
                <a:latin typeface="Calibri"/>
                <a:ea typeface="方正楷体_GBK"/>
                <a:cs typeface="Times New Roman"/>
              </a:rPr>
              <a:t>买卖街</a:t>
            </a:r>
            <a:r>
              <a:rPr lang="en-US" altLang="zh-CN" sz="3400" dirty="0">
                <a:latin typeface="NEU-BZ"/>
                <a:ea typeface="方正楷体_GBK"/>
                <a:cs typeface="Times New Roman"/>
              </a:rPr>
              <a:t>”</a:t>
            </a:r>
            <a:r>
              <a:rPr lang="en-US" altLang="zh-CN" sz="3400" dirty="0">
                <a:latin typeface="方正楷体_GBK"/>
                <a:ea typeface="宋体"/>
                <a:cs typeface="Times New Roman"/>
              </a:rPr>
              <a:t>,</a:t>
            </a:r>
            <a:r>
              <a:rPr lang="zh-CN" altLang="zh-CN" sz="3400" dirty="0">
                <a:latin typeface="Calibri"/>
                <a:ea typeface="方正楷体_GBK"/>
                <a:cs typeface="Times New Roman"/>
              </a:rPr>
              <a:t>也有象征着田园风光的山乡村野。园中许多景物都是仿照各地名胜建造的</a:t>
            </a:r>
            <a:r>
              <a:rPr lang="en-US" altLang="zh-CN" sz="3400" dirty="0">
                <a:latin typeface="方正楷体_GBK"/>
                <a:ea typeface="宋体"/>
                <a:cs typeface="Times New Roman"/>
              </a:rPr>
              <a:t>,</a:t>
            </a:r>
            <a:r>
              <a:rPr lang="zh-CN" altLang="zh-CN" sz="3400" dirty="0">
                <a:latin typeface="Calibri"/>
                <a:ea typeface="方正楷体_GBK"/>
                <a:cs typeface="Times New Roman"/>
              </a:rPr>
              <a:t>如海宁的安澜园、苏州的狮子林、杭州西湖的平湖秋月</a:t>
            </a:r>
            <a:r>
              <a:rPr lang="en-US" altLang="zh-CN" sz="3400" dirty="0">
                <a:latin typeface="方正楷体_GBK"/>
                <a:ea typeface="宋体"/>
                <a:cs typeface="Times New Roman"/>
              </a:rPr>
              <a:t>;</a:t>
            </a:r>
            <a:r>
              <a:rPr lang="zh-CN" altLang="zh-CN" sz="3400" dirty="0">
                <a:latin typeface="Calibri"/>
                <a:ea typeface="方正楷体_GBK"/>
                <a:cs typeface="Times New Roman"/>
              </a:rPr>
              <a:t>还有很多景物是根据古代文人的诗情画意建造的</a:t>
            </a:r>
            <a:r>
              <a:rPr lang="en-US" altLang="zh-CN" sz="3400" dirty="0">
                <a:latin typeface="方正楷体_GBK"/>
                <a:ea typeface="宋体"/>
                <a:cs typeface="Times New Roman"/>
              </a:rPr>
              <a:t>,</a:t>
            </a:r>
            <a:r>
              <a:rPr lang="zh-CN" altLang="zh-CN" sz="3400" dirty="0">
                <a:latin typeface="Calibri"/>
                <a:ea typeface="方正楷体_GBK"/>
                <a:cs typeface="Times New Roman"/>
              </a:rPr>
              <a:t>如蓬岛瑶台、武陵春色。园中不仅有民族建筑</a:t>
            </a:r>
            <a:r>
              <a:rPr lang="en-US" altLang="zh-CN" sz="3400" dirty="0">
                <a:latin typeface="方正楷体_GBK"/>
                <a:ea typeface="宋体"/>
                <a:cs typeface="Times New Roman"/>
              </a:rPr>
              <a:t>,</a:t>
            </a:r>
            <a:r>
              <a:rPr lang="zh-CN" altLang="zh-CN" sz="3400" dirty="0">
                <a:latin typeface="Calibri"/>
                <a:ea typeface="方正楷体_GBK"/>
                <a:cs typeface="Times New Roman"/>
              </a:rPr>
              <a:t>还有西洋景观。</a:t>
            </a:r>
            <a:r>
              <a:rPr lang="en-US" altLang="zh-CN" sz="3400" dirty="0">
                <a:latin typeface="方正仿宋_GBK"/>
                <a:ea typeface="宋体"/>
                <a:cs typeface="Times New Roman"/>
              </a:rPr>
              <a:t>(</a:t>
            </a:r>
            <a:r>
              <a:rPr lang="zh-CN" altLang="zh-CN" sz="3400" dirty="0" smtClean="0">
                <a:latin typeface="Calibri"/>
                <a:ea typeface="方正仿宋_GBK"/>
                <a:cs typeface="Times New Roman"/>
              </a:rPr>
              <a:t>漫</a:t>
            </a:r>
            <a:r>
              <a:rPr lang="zh-CN" altLang="zh-CN" sz="3400" dirty="0">
                <a:latin typeface="Calibri"/>
                <a:ea typeface="宋体"/>
                <a:cs typeface="Times New Roman"/>
              </a:rPr>
              <a:t>　</a:t>
            </a:r>
            <a:r>
              <a:rPr lang="zh-CN" altLang="zh-CN" sz="3400" dirty="0">
                <a:latin typeface="Calibri"/>
                <a:ea typeface="方正仿宋_GBK"/>
                <a:cs typeface="Times New Roman"/>
              </a:rPr>
              <a:t>慢</a:t>
            </a:r>
            <a:r>
              <a:rPr lang="en-US" altLang="zh-CN" sz="3400" dirty="0">
                <a:latin typeface="方正仿宋_GBK"/>
                <a:ea typeface="宋体"/>
                <a:cs typeface="Times New Roman"/>
              </a:rPr>
              <a:t>)</a:t>
            </a:r>
            <a:r>
              <a:rPr lang="zh-CN" altLang="zh-CN" sz="3400" dirty="0">
                <a:latin typeface="Calibri"/>
                <a:ea typeface="方正楷体_GBK"/>
                <a:cs typeface="Times New Roman"/>
              </a:rPr>
              <a:t>步园内</a:t>
            </a:r>
            <a:r>
              <a:rPr lang="en-US" altLang="zh-CN" sz="3400" dirty="0">
                <a:latin typeface="方正楷体_GBK"/>
                <a:ea typeface="宋体"/>
                <a:cs typeface="Times New Roman"/>
              </a:rPr>
              <a:t>,</a:t>
            </a:r>
            <a:r>
              <a:rPr lang="zh-CN" altLang="zh-CN" sz="3400" dirty="0">
                <a:latin typeface="Calibri"/>
                <a:ea typeface="方正楷体_GBK"/>
                <a:cs typeface="Times New Roman"/>
              </a:rPr>
              <a:t>有如漫游在天南海北</a:t>
            </a:r>
            <a:r>
              <a:rPr lang="en-US" altLang="zh-CN" sz="3400" dirty="0">
                <a:latin typeface="方正楷体_GBK"/>
                <a:ea typeface="宋体"/>
                <a:cs typeface="Times New Roman"/>
              </a:rPr>
              <a:t>,</a:t>
            </a:r>
            <a:r>
              <a:rPr lang="zh-CN" altLang="zh-CN" sz="3400" dirty="0">
                <a:latin typeface="Calibri"/>
                <a:ea typeface="方正楷体_GBK"/>
                <a:cs typeface="Times New Roman"/>
              </a:rPr>
              <a:t>饱览着中外</a:t>
            </a:r>
            <a:r>
              <a:rPr lang="zh-CN" altLang="zh-CN" sz="3400" spc="-150" dirty="0">
                <a:latin typeface="Calibri"/>
                <a:ea typeface="方正楷体_GBK"/>
                <a:cs typeface="Times New Roman"/>
              </a:rPr>
              <a:t>风景名胜</a:t>
            </a:r>
            <a:r>
              <a:rPr lang="en-US" altLang="zh-CN" sz="3400" spc="-150" dirty="0">
                <a:latin typeface="方正楷体_GBK"/>
                <a:ea typeface="宋体"/>
                <a:cs typeface="Times New Roman"/>
              </a:rPr>
              <a:t>;</a:t>
            </a:r>
            <a:r>
              <a:rPr lang="en-US" altLang="zh-CN" sz="3400" spc="-150" dirty="0">
                <a:latin typeface="方正仿宋_GBK"/>
                <a:ea typeface="宋体"/>
                <a:cs typeface="Times New Roman"/>
              </a:rPr>
              <a:t>(</a:t>
            </a:r>
            <a:r>
              <a:rPr lang="zh-CN" altLang="zh-CN" sz="3400" spc="-150" dirty="0" smtClean="0">
                <a:latin typeface="Calibri"/>
                <a:ea typeface="方正仿宋_GBK"/>
                <a:cs typeface="Times New Roman"/>
              </a:rPr>
              <a:t>流连</a:t>
            </a:r>
            <a:r>
              <a:rPr lang="zh-CN" altLang="zh-CN" sz="3400" spc="-150" dirty="0">
                <a:latin typeface="Calibri"/>
                <a:ea typeface="宋体"/>
                <a:cs typeface="Times New Roman"/>
              </a:rPr>
              <a:t>　</a:t>
            </a:r>
            <a:r>
              <a:rPr lang="zh-CN" altLang="zh-CN" sz="3400" spc="-150" dirty="0">
                <a:latin typeface="Calibri"/>
                <a:ea typeface="方正仿宋_GBK"/>
                <a:cs typeface="Times New Roman"/>
              </a:rPr>
              <a:t>留恋</a:t>
            </a:r>
            <a:r>
              <a:rPr lang="en-US" altLang="zh-CN" sz="3400" spc="-150" dirty="0">
                <a:latin typeface="方正仿宋_GBK"/>
                <a:ea typeface="宋体"/>
                <a:cs typeface="Times New Roman"/>
              </a:rPr>
              <a:t>)</a:t>
            </a:r>
            <a:r>
              <a:rPr lang="zh-CN" altLang="zh-CN" sz="3400" spc="-150" dirty="0">
                <a:latin typeface="Calibri"/>
                <a:ea typeface="方正楷体_GBK"/>
                <a:cs typeface="Times New Roman"/>
              </a:rPr>
              <a:t>其间</a:t>
            </a:r>
            <a:r>
              <a:rPr lang="en-US" altLang="zh-CN" sz="3400" spc="-150" dirty="0">
                <a:latin typeface="方正楷体_GBK"/>
                <a:ea typeface="宋体"/>
                <a:cs typeface="Times New Roman"/>
              </a:rPr>
              <a:t>,</a:t>
            </a:r>
            <a:r>
              <a:rPr lang="zh-CN" altLang="zh-CN" sz="3400" spc="-150" dirty="0">
                <a:latin typeface="Calibri"/>
                <a:ea typeface="方正楷体_GBK"/>
                <a:cs typeface="Times New Roman"/>
              </a:rPr>
              <a:t>仿佛置身在幻想的</a:t>
            </a:r>
            <a:r>
              <a:rPr lang="en-US" altLang="zh-CN" sz="3400" spc="-150" dirty="0">
                <a:latin typeface="方正仿宋_GBK"/>
                <a:ea typeface="宋体"/>
                <a:cs typeface="Times New Roman"/>
              </a:rPr>
              <a:t>(</a:t>
            </a:r>
            <a:r>
              <a:rPr lang="zh-CN" altLang="zh-CN" sz="3400" spc="-150" dirty="0" smtClean="0">
                <a:latin typeface="Calibri"/>
                <a:ea typeface="方正仿宋_GBK"/>
                <a:cs typeface="Times New Roman"/>
              </a:rPr>
              <a:t>境</a:t>
            </a:r>
            <a:r>
              <a:rPr lang="zh-CN" altLang="zh-CN" sz="3400" spc="-150" dirty="0">
                <a:latin typeface="Calibri"/>
                <a:ea typeface="宋体"/>
                <a:cs typeface="Times New Roman"/>
              </a:rPr>
              <a:t>　</a:t>
            </a:r>
            <a:r>
              <a:rPr lang="zh-CN" altLang="zh-CN" sz="3400" spc="-150" dirty="0">
                <a:latin typeface="Calibri"/>
                <a:ea typeface="方正仿宋_GBK"/>
                <a:cs typeface="Times New Roman"/>
              </a:rPr>
              <a:t>镜</a:t>
            </a:r>
            <a:r>
              <a:rPr lang="en-US" altLang="zh-CN" sz="3400" spc="-150" dirty="0">
                <a:latin typeface="方正仿宋_GBK"/>
                <a:ea typeface="宋体"/>
                <a:cs typeface="Times New Roman"/>
              </a:rPr>
              <a:t>)</a:t>
            </a:r>
            <a:r>
              <a:rPr lang="zh-CN" altLang="zh-CN" sz="3400" spc="-150" dirty="0">
                <a:latin typeface="Calibri"/>
                <a:ea typeface="方正楷体_GBK"/>
                <a:cs typeface="Times New Roman"/>
              </a:rPr>
              <a:t>界里。</a:t>
            </a:r>
            <a:endParaRPr lang="zh-CN" altLang="zh-CN" sz="3400" spc="-150" dirty="0">
              <a:effectLst/>
              <a:latin typeface="Calibri"/>
              <a:ea typeface="宋体"/>
              <a:cs typeface="Times New Roman"/>
            </a:endParaRPr>
          </a:p>
        </p:txBody>
      </p:sp>
    </p:spTree>
    <p:custDataLst>
      <p:tags r:id="rId1"/>
    </p:custDataLst>
    <p:extLst>
      <p:ext uri="{BB962C8B-B14F-4D97-AF65-F5344CB8AC3E}">
        <p14:creationId xmlns:p14="http://schemas.microsoft.com/office/powerpoint/2010/main" val="1736730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0720" y="861094"/>
            <a:ext cx="6172417" cy="3232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673915" y="4057903"/>
            <a:ext cx="10936448" cy="2356286"/>
          </a:xfrm>
          <a:prstGeom prst="rect">
            <a:avLst/>
          </a:prstGeom>
        </p:spPr>
        <p:txBody>
          <a:bodyPr wrap="square">
            <a:spAutoFit/>
          </a:bodyPr>
          <a:lstStyle/>
          <a:p>
            <a:pPr>
              <a:lnSpc>
                <a:spcPct val="150000"/>
              </a:lnSpc>
            </a:pPr>
            <a:r>
              <a:rPr lang="zh-CN" altLang="zh-CN" sz="3400" dirty="0">
                <a:latin typeface="Calibri"/>
                <a:ea typeface="方正黑体_GBK"/>
                <a:cs typeface="Times New Roman"/>
              </a:rPr>
              <a:t>资料二</a:t>
            </a:r>
            <a:r>
              <a:rPr lang="en-US" altLang="zh-CN" sz="3400" dirty="0">
                <a:latin typeface="方正黑体_GBK"/>
                <a:ea typeface="宋体"/>
                <a:cs typeface="Times New Roman"/>
              </a:rPr>
              <a:t>:</a:t>
            </a:r>
            <a:r>
              <a:rPr lang="zh-CN" altLang="zh-CN" sz="3400" dirty="0">
                <a:latin typeface="Calibri"/>
                <a:ea typeface="方正楷体_GBK"/>
                <a:cs typeface="Times New Roman"/>
              </a:rPr>
              <a:t>李瑚《访圆明园遗址》节选</a:t>
            </a:r>
            <a:r>
              <a:rPr lang="zh-CN" altLang="zh-CN" sz="3400" dirty="0">
                <a:latin typeface="Calibri"/>
                <a:ea typeface="宋体"/>
                <a:cs typeface="Times New Roman"/>
              </a:rPr>
              <a:t>　　</a:t>
            </a:r>
            <a:endParaRPr lang="en-US" altLang="zh-CN" sz="3400" dirty="0" smtClean="0">
              <a:latin typeface="Calibri"/>
              <a:ea typeface="宋体"/>
              <a:cs typeface="Times New Roman"/>
            </a:endParaRPr>
          </a:p>
          <a:p>
            <a:pPr>
              <a:lnSpc>
                <a:spcPct val="150000"/>
              </a:lnSpc>
            </a:pPr>
            <a:r>
              <a:rPr lang="en-US" altLang="zh-CN" sz="3400" dirty="0">
                <a:latin typeface="Calibri"/>
                <a:ea typeface="宋体"/>
                <a:cs typeface="Times New Roman"/>
              </a:rPr>
              <a:t> </a:t>
            </a:r>
            <a:r>
              <a:rPr lang="en-US" altLang="zh-CN" sz="3400" dirty="0" smtClean="0">
                <a:latin typeface="Calibri"/>
                <a:ea typeface="宋体"/>
                <a:cs typeface="Times New Roman"/>
              </a:rPr>
              <a:t>       </a:t>
            </a:r>
            <a:r>
              <a:rPr lang="zh-CN" altLang="zh-CN" sz="3400" dirty="0" smtClean="0">
                <a:latin typeface="Calibri"/>
                <a:ea typeface="方正楷体_GBK"/>
                <a:cs typeface="Times New Roman"/>
              </a:rPr>
              <a:t>绝代</a:t>
            </a:r>
            <a:r>
              <a:rPr lang="zh-CN" altLang="zh-CN" sz="3400" dirty="0">
                <a:latin typeface="Calibri"/>
                <a:ea typeface="方正楷体_GBK"/>
                <a:cs typeface="Times New Roman"/>
              </a:rPr>
              <a:t>豪华</a:t>
            </a:r>
            <a:r>
              <a:rPr lang="en-US" altLang="zh-CN" sz="3400" dirty="0">
                <a:latin typeface="方正楷体_GBK"/>
                <a:ea typeface="宋体"/>
                <a:cs typeface="Times New Roman"/>
              </a:rPr>
              <a:t>,</a:t>
            </a:r>
            <a:r>
              <a:rPr lang="zh-CN" altLang="zh-CN" sz="3400" dirty="0">
                <a:latin typeface="Calibri"/>
                <a:ea typeface="方正楷体_GBK"/>
                <a:cs typeface="Times New Roman"/>
              </a:rPr>
              <a:t>名园萃</a:t>
            </a:r>
            <a:r>
              <a:rPr lang="en-US" altLang="zh-CN" sz="3400" dirty="0">
                <a:latin typeface="方正楷体_GBK"/>
                <a:ea typeface="宋体"/>
                <a:cs typeface="Times New Roman"/>
              </a:rPr>
              <a:t>,</a:t>
            </a:r>
            <a:r>
              <a:rPr lang="zh-CN" altLang="zh-CN" sz="3400" dirty="0">
                <a:latin typeface="Calibri"/>
                <a:ea typeface="方正楷体_GBK"/>
                <a:cs typeface="Times New Roman"/>
              </a:rPr>
              <a:t>瞬成灰砾。空怅望</a:t>
            </a:r>
            <a:r>
              <a:rPr lang="en-US" altLang="zh-CN" sz="3400" dirty="0">
                <a:latin typeface="方正楷体_GBK"/>
                <a:ea typeface="宋体"/>
                <a:cs typeface="Times New Roman"/>
              </a:rPr>
              <a:t>,</a:t>
            </a:r>
            <a:r>
              <a:rPr lang="zh-CN" altLang="zh-CN" sz="3400" dirty="0">
                <a:latin typeface="Calibri"/>
                <a:ea typeface="方正楷体_GBK"/>
                <a:cs typeface="Times New Roman"/>
              </a:rPr>
              <a:t>蓬丘草径</a:t>
            </a:r>
            <a:r>
              <a:rPr lang="en-US" altLang="zh-CN" sz="3400" dirty="0">
                <a:latin typeface="方正楷体_GBK"/>
                <a:ea typeface="宋体"/>
                <a:cs typeface="Times New Roman"/>
              </a:rPr>
              <a:t>,</a:t>
            </a:r>
            <a:r>
              <a:rPr lang="zh-CN" altLang="zh-CN" sz="3400" dirty="0">
                <a:latin typeface="Calibri"/>
                <a:ea typeface="方正楷体_GBK"/>
                <a:cs typeface="Times New Roman"/>
              </a:rPr>
              <a:t>断阶残甓</a:t>
            </a:r>
            <a:r>
              <a:rPr lang="en-US" altLang="zh-CN" sz="3400" dirty="0">
                <a:latin typeface="方正楷体_GBK"/>
                <a:cs typeface="Times New Roman"/>
              </a:rPr>
              <a:t>……</a:t>
            </a:r>
            <a:r>
              <a:rPr lang="zh-CN" altLang="zh-CN" sz="3400" dirty="0">
                <a:latin typeface="Calibri"/>
                <a:ea typeface="方正楷体_GBK"/>
                <a:cs typeface="Times New Roman"/>
              </a:rPr>
              <a:t>愿生民</a:t>
            </a:r>
            <a:r>
              <a:rPr lang="en-US" altLang="zh-CN" sz="3400" dirty="0">
                <a:latin typeface="方正楷体_GBK"/>
                <a:ea typeface="宋体"/>
                <a:cs typeface="Times New Roman"/>
              </a:rPr>
              <a:t>,</a:t>
            </a:r>
            <a:r>
              <a:rPr lang="zh-CN" altLang="zh-CN" sz="3400" dirty="0">
                <a:latin typeface="Calibri"/>
                <a:ea typeface="方正楷体_GBK"/>
                <a:cs typeface="Times New Roman"/>
              </a:rPr>
              <a:t>共建好河山</a:t>
            </a:r>
            <a:r>
              <a:rPr lang="en-US" altLang="zh-CN" sz="3400" dirty="0">
                <a:latin typeface="方正楷体_GBK"/>
                <a:ea typeface="宋体"/>
                <a:cs typeface="Times New Roman"/>
              </a:rPr>
              <a:t>,</a:t>
            </a:r>
            <a:r>
              <a:rPr lang="zh-CN" altLang="zh-CN" sz="3400" dirty="0">
                <a:latin typeface="Calibri"/>
                <a:ea typeface="方正楷体_GBK"/>
                <a:cs typeface="Times New Roman"/>
              </a:rPr>
              <a:t>成殊绩。</a:t>
            </a:r>
            <a:endParaRPr lang="zh-CN" altLang="en-US" sz="3400" dirty="0"/>
          </a:p>
        </p:txBody>
      </p:sp>
    </p:spTree>
    <p:custDataLst>
      <p:tags r:id="rId1"/>
    </p:custDataLst>
    <p:extLst>
      <p:ext uri="{BB962C8B-B14F-4D97-AF65-F5344CB8AC3E}">
        <p14:creationId xmlns:p14="http://schemas.microsoft.com/office/powerpoint/2010/main" val="1736730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6" name="矩形 5"/>
          <p:cNvSpPr/>
          <p:nvPr/>
        </p:nvSpPr>
        <p:spPr>
          <a:xfrm>
            <a:off x="564859" y="858240"/>
            <a:ext cx="10947056" cy="5115246"/>
          </a:xfrm>
          <a:prstGeom prst="rect">
            <a:avLst/>
          </a:prstGeom>
        </p:spPr>
        <p:txBody>
          <a:bodyPr wrap="square">
            <a:spAutoFit/>
          </a:bodyPr>
          <a:lstStyle/>
          <a:p>
            <a:pPr algn="just">
              <a:lnSpc>
                <a:spcPct val="120000"/>
              </a:lnSpc>
              <a:spcAft>
                <a:spcPts val="0"/>
              </a:spcAft>
            </a:pPr>
            <a:r>
              <a:rPr lang="zh-CN" altLang="zh-CN" sz="3400" dirty="0">
                <a:latin typeface="Calibri"/>
                <a:ea typeface="宋体"/>
                <a:cs typeface="Times New Roman"/>
              </a:rPr>
              <a:t>　　</a:t>
            </a:r>
            <a:r>
              <a:rPr lang="zh-CN" altLang="zh-CN" sz="3400" spc="-150" dirty="0">
                <a:latin typeface="Calibri"/>
                <a:ea typeface="方正楷体_GBK"/>
                <a:cs typeface="Times New Roman"/>
              </a:rPr>
              <a:t>圆明园中</a:t>
            </a:r>
            <a:r>
              <a:rPr lang="en-US" altLang="zh-CN" sz="3400" spc="-150" dirty="0">
                <a:latin typeface="方正楷体_GBK"/>
                <a:ea typeface="宋体"/>
                <a:cs typeface="Times New Roman"/>
              </a:rPr>
              <a:t>,</a:t>
            </a:r>
            <a:r>
              <a:rPr lang="zh-CN" altLang="zh-CN" sz="3400" spc="-150" dirty="0">
                <a:latin typeface="Calibri"/>
                <a:ea typeface="方正楷体_GBK"/>
                <a:cs typeface="Times New Roman"/>
              </a:rPr>
              <a:t>有金碧辉煌的殿堂</a:t>
            </a:r>
            <a:r>
              <a:rPr lang="en-US" altLang="zh-CN" sz="3400" spc="-150" dirty="0">
                <a:latin typeface="方正楷体_GBK"/>
                <a:ea typeface="宋体"/>
                <a:cs typeface="Times New Roman"/>
              </a:rPr>
              <a:t>,</a:t>
            </a:r>
            <a:r>
              <a:rPr lang="zh-CN" altLang="zh-CN" sz="3400" spc="-150" dirty="0">
                <a:latin typeface="Calibri"/>
                <a:ea typeface="方正楷体_GBK"/>
                <a:cs typeface="Times New Roman"/>
              </a:rPr>
              <a:t>也有</a:t>
            </a:r>
            <a:r>
              <a:rPr lang="en-US" altLang="zh-CN" sz="3400" spc="-150" dirty="0">
                <a:latin typeface="方正仿宋_GBK"/>
                <a:ea typeface="宋体"/>
                <a:cs typeface="Times New Roman"/>
              </a:rPr>
              <a:t>(</a:t>
            </a:r>
            <a:r>
              <a:rPr lang="zh-CN" altLang="zh-CN" sz="3400" spc="-150" dirty="0">
                <a:latin typeface="Calibri"/>
                <a:ea typeface="方正仿宋_GBK"/>
                <a:cs typeface="Times New Roman"/>
              </a:rPr>
              <a:t>小巧玲珑</a:t>
            </a:r>
            <a:r>
              <a:rPr lang="zh-CN" altLang="zh-CN" sz="3400" spc="-150" dirty="0">
                <a:latin typeface="Calibri"/>
                <a:ea typeface="宋体"/>
                <a:cs typeface="Times New Roman"/>
              </a:rPr>
              <a:t>　</a:t>
            </a:r>
            <a:r>
              <a:rPr lang="zh-CN" altLang="zh-CN" sz="3400" spc="-150" dirty="0" smtClean="0">
                <a:latin typeface="Calibri"/>
                <a:ea typeface="方正仿宋_GBK"/>
                <a:cs typeface="Times New Roman"/>
              </a:rPr>
              <a:t>玲珑剔透</a:t>
            </a:r>
            <a:r>
              <a:rPr lang="en-US" altLang="zh-CN" sz="3400" spc="-150" dirty="0" smtClean="0">
                <a:latin typeface="方正仿宋_GBK"/>
                <a:ea typeface="宋体"/>
                <a:cs typeface="Times New Roman"/>
              </a:rPr>
              <a:t>)</a:t>
            </a:r>
            <a:r>
              <a:rPr lang="zh-CN" altLang="zh-CN" sz="3400" dirty="0">
                <a:latin typeface="Calibri"/>
                <a:ea typeface="方正楷体_GBK"/>
                <a:cs typeface="Times New Roman"/>
              </a:rPr>
              <a:t>的亭台楼阁</a:t>
            </a:r>
            <a:r>
              <a:rPr lang="en-US" altLang="zh-CN" sz="3400" dirty="0">
                <a:latin typeface="方正楷体_GBK"/>
                <a:ea typeface="宋体"/>
                <a:cs typeface="Times New Roman"/>
              </a:rPr>
              <a:t>;</a:t>
            </a:r>
            <a:r>
              <a:rPr lang="zh-CN" altLang="zh-CN" sz="3400" dirty="0">
                <a:latin typeface="Calibri"/>
                <a:ea typeface="方正楷体_GBK"/>
                <a:cs typeface="Times New Roman"/>
              </a:rPr>
              <a:t>有象征着热闹街市的</a:t>
            </a:r>
            <a:r>
              <a:rPr lang="en-US" altLang="zh-CN" sz="3400" dirty="0">
                <a:latin typeface="NEU-BZ"/>
                <a:ea typeface="方正楷体_GBK"/>
                <a:cs typeface="Times New Roman"/>
              </a:rPr>
              <a:t>“</a:t>
            </a:r>
            <a:r>
              <a:rPr lang="zh-CN" altLang="zh-CN" sz="3400" dirty="0">
                <a:latin typeface="Calibri"/>
                <a:ea typeface="方正楷体_GBK"/>
                <a:cs typeface="Times New Roman"/>
              </a:rPr>
              <a:t>买卖街</a:t>
            </a:r>
            <a:r>
              <a:rPr lang="en-US" altLang="zh-CN" sz="3400" dirty="0">
                <a:latin typeface="NEU-BZ"/>
                <a:ea typeface="方正楷体_GBK"/>
                <a:cs typeface="Times New Roman"/>
              </a:rPr>
              <a:t>”</a:t>
            </a:r>
            <a:r>
              <a:rPr lang="en-US" altLang="zh-CN" sz="3400" dirty="0">
                <a:latin typeface="方正楷体_GBK"/>
                <a:ea typeface="宋体"/>
                <a:cs typeface="Times New Roman"/>
              </a:rPr>
              <a:t>,</a:t>
            </a:r>
            <a:r>
              <a:rPr lang="zh-CN" altLang="zh-CN" sz="3400" dirty="0">
                <a:latin typeface="Calibri"/>
                <a:ea typeface="方正楷体_GBK"/>
                <a:cs typeface="Times New Roman"/>
              </a:rPr>
              <a:t>也有象征着田园风光的山乡村野。园中许多景物都是仿照各地名胜建造的</a:t>
            </a:r>
            <a:r>
              <a:rPr lang="en-US" altLang="zh-CN" sz="3400" dirty="0">
                <a:latin typeface="方正楷体_GBK"/>
                <a:ea typeface="宋体"/>
                <a:cs typeface="Times New Roman"/>
              </a:rPr>
              <a:t>,</a:t>
            </a:r>
            <a:r>
              <a:rPr lang="zh-CN" altLang="zh-CN" sz="3400" dirty="0">
                <a:latin typeface="Calibri"/>
                <a:ea typeface="方正楷体_GBK"/>
                <a:cs typeface="Times New Roman"/>
              </a:rPr>
              <a:t>如海宁的安澜园、苏州的狮子林、杭州西湖的平湖秋月</a:t>
            </a:r>
            <a:r>
              <a:rPr lang="en-US" altLang="zh-CN" sz="3400" dirty="0">
                <a:latin typeface="方正楷体_GBK"/>
                <a:ea typeface="宋体"/>
                <a:cs typeface="Times New Roman"/>
              </a:rPr>
              <a:t>;</a:t>
            </a:r>
            <a:r>
              <a:rPr lang="zh-CN" altLang="zh-CN" sz="3400" dirty="0">
                <a:latin typeface="Calibri"/>
                <a:ea typeface="方正楷体_GBK"/>
                <a:cs typeface="Times New Roman"/>
              </a:rPr>
              <a:t>还有很多景物是根据古代文人的诗情画意建造的</a:t>
            </a:r>
            <a:r>
              <a:rPr lang="en-US" altLang="zh-CN" sz="3400" dirty="0">
                <a:latin typeface="方正楷体_GBK"/>
                <a:ea typeface="宋体"/>
                <a:cs typeface="Times New Roman"/>
              </a:rPr>
              <a:t>,</a:t>
            </a:r>
            <a:r>
              <a:rPr lang="zh-CN" altLang="zh-CN" sz="3400" dirty="0">
                <a:latin typeface="Calibri"/>
                <a:ea typeface="方正楷体_GBK"/>
                <a:cs typeface="Times New Roman"/>
              </a:rPr>
              <a:t>如蓬岛瑶台、武陵春色。园中不仅有民族建筑</a:t>
            </a:r>
            <a:r>
              <a:rPr lang="en-US" altLang="zh-CN" sz="3400" dirty="0">
                <a:latin typeface="方正楷体_GBK"/>
                <a:ea typeface="宋体"/>
                <a:cs typeface="Times New Roman"/>
              </a:rPr>
              <a:t>,</a:t>
            </a:r>
            <a:r>
              <a:rPr lang="zh-CN" altLang="zh-CN" sz="3400" dirty="0">
                <a:latin typeface="Calibri"/>
                <a:ea typeface="方正楷体_GBK"/>
                <a:cs typeface="Times New Roman"/>
              </a:rPr>
              <a:t>还有西洋景观。</a:t>
            </a:r>
            <a:r>
              <a:rPr lang="en-US" altLang="zh-CN" sz="3400" dirty="0">
                <a:latin typeface="方正仿宋_GBK"/>
                <a:ea typeface="宋体"/>
                <a:cs typeface="Times New Roman"/>
              </a:rPr>
              <a:t>(</a:t>
            </a:r>
            <a:r>
              <a:rPr lang="zh-CN" altLang="zh-CN" sz="3400" dirty="0" smtClean="0">
                <a:latin typeface="Calibri"/>
                <a:ea typeface="方正仿宋_GBK"/>
                <a:cs typeface="Times New Roman"/>
              </a:rPr>
              <a:t>漫</a:t>
            </a:r>
            <a:r>
              <a:rPr lang="zh-CN" altLang="zh-CN" sz="3400" dirty="0">
                <a:latin typeface="Calibri"/>
                <a:ea typeface="宋体"/>
                <a:cs typeface="Times New Roman"/>
              </a:rPr>
              <a:t>　</a:t>
            </a:r>
            <a:r>
              <a:rPr lang="zh-CN" altLang="zh-CN" sz="3400" dirty="0">
                <a:latin typeface="Calibri"/>
                <a:ea typeface="方正仿宋_GBK"/>
                <a:cs typeface="Times New Roman"/>
              </a:rPr>
              <a:t>慢</a:t>
            </a:r>
            <a:r>
              <a:rPr lang="en-US" altLang="zh-CN" sz="3400" dirty="0">
                <a:latin typeface="方正仿宋_GBK"/>
                <a:ea typeface="宋体"/>
                <a:cs typeface="Times New Roman"/>
              </a:rPr>
              <a:t>)</a:t>
            </a:r>
            <a:r>
              <a:rPr lang="zh-CN" altLang="zh-CN" sz="3400" dirty="0">
                <a:latin typeface="Calibri"/>
                <a:ea typeface="方正楷体_GBK"/>
                <a:cs typeface="Times New Roman"/>
              </a:rPr>
              <a:t>步园内</a:t>
            </a:r>
            <a:r>
              <a:rPr lang="en-US" altLang="zh-CN" sz="3400" dirty="0">
                <a:latin typeface="方正楷体_GBK"/>
                <a:ea typeface="宋体"/>
                <a:cs typeface="Times New Roman"/>
              </a:rPr>
              <a:t>,</a:t>
            </a:r>
            <a:r>
              <a:rPr lang="zh-CN" altLang="zh-CN" sz="3400" dirty="0">
                <a:latin typeface="Calibri"/>
                <a:ea typeface="方正楷体_GBK"/>
                <a:cs typeface="Times New Roman"/>
              </a:rPr>
              <a:t>有如漫游在天南海北</a:t>
            </a:r>
            <a:r>
              <a:rPr lang="en-US" altLang="zh-CN" sz="3400" dirty="0">
                <a:latin typeface="方正楷体_GBK"/>
                <a:ea typeface="宋体"/>
                <a:cs typeface="Times New Roman"/>
              </a:rPr>
              <a:t>,</a:t>
            </a:r>
            <a:r>
              <a:rPr lang="zh-CN" altLang="zh-CN" sz="3400" dirty="0">
                <a:latin typeface="Calibri"/>
                <a:ea typeface="方正楷体_GBK"/>
                <a:cs typeface="Times New Roman"/>
              </a:rPr>
              <a:t>饱览着中外</a:t>
            </a:r>
            <a:r>
              <a:rPr lang="zh-CN" altLang="zh-CN" sz="3400" spc="-150" dirty="0">
                <a:latin typeface="Calibri"/>
                <a:ea typeface="方正楷体_GBK"/>
                <a:cs typeface="Times New Roman"/>
              </a:rPr>
              <a:t>风景名胜</a:t>
            </a:r>
            <a:r>
              <a:rPr lang="en-US" altLang="zh-CN" sz="3400" spc="-150" dirty="0">
                <a:latin typeface="方正楷体_GBK"/>
                <a:ea typeface="宋体"/>
                <a:cs typeface="Times New Roman"/>
              </a:rPr>
              <a:t>;</a:t>
            </a:r>
            <a:r>
              <a:rPr lang="en-US" altLang="zh-CN" sz="3400" spc="-150" dirty="0">
                <a:latin typeface="方正仿宋_GBK"/>
                <a:ea typeface="宋体"/>
                <a:cs typeface="Times New Roman"/>
              </a:rPr>
              <a:t>(</a:t>
            </a:r>
            <a:r>
              <a:rPr lang="zh-CN" altLang="zh-CN" sz="3400" spc="-150" dirty="0" smtClean="0">
                <a:latin typeface="Calibri"/>
                <a:ea typeface="方正仿宋_GBK"/>
                <a:cs typeface="Times New Roman"/>
              </a:rPr>
              <a:t>流连</a:t>
            </a:r>
            <a:r>
              <a:rPr lang="zh-CN" altLang="zh-CN" sz="3400" spc="-150" dirty="0">
                <a:latin typeface="Calibri"/>
                <a:ea typeface="宋体"/>
                <a:cs typeface="Times New Roman"/>
              </a:rPr>
              <a:t>　</a:t>
            </a:r>
            <a:r>
              <a:rPr lang="zh-CN" altLang="zh-CN" sz="3400" spc="-150" dirty="0">
                <a:latin typeface="Calibri"/>
                <a:ea typeface="方正仿宋_GBK"/>
                <a:cs typeface="Times New Roman"/>
              </a:rPr>
              <a:t>留恋</a:t>
            </a:r>
            <a:r>
              <a:rPr lang="en-US" altLang="zh-CN" sz="3400" spc="-150" dirty="0">
                <a:latin typeface="方正仿宋_GBK"/>
                <a:ea typeface="宋体"/>
                <a:cs typeface="Times New Roman"/>
              </a:rPr>
              <a:t>)</a:t>
            </a:r>
            <a:r>
              <a:rPr lang="zh-CN" altLang="zh-CN" sz="3400" spc="-150" dirty="0">
                <a:latin typeface="Calibri"/>
                <a:ea typeface="方正楷体_GBK"/>
                <a:cs typeface="Times New Roman"/>
              </a:rPr>
              <a:t>其间</a:t>
            </a:r>
            <a:r>
              <a:rPr lang="en-US" altLang="zh-CN" sz="3400" spc="-150" dirty="0">
                <a:latin typeface="方正楷体_GBK"/>
                <a:ea typeface="宋体"/>
                <a:cs typeface="Times New Roman"/>
              </a:rPr>
              <a:t>,</a:t>
            </a:r>
            <a:r>
              <a:rPr lang="zh-CN" altLang="zh-CN" sz="3400" spc="-150" dirty="0">
                <a:latin typeface="Calibri"/>
                <a:ea typeface="方正楷体_GBK"/>
                <a:cs typeface="Times New Roman"/>
              </a:rPr>
              <a:t>仿佛置身在幻想的</a:t>
            </a:r>
            <a:r>
              <a:rPr lang="en-US" altLang="zh-CN" sz="3400" spc="-150" dirty="0">
                <a:latin typeface="方正仿宋_GBK"/>
                <a:ea typeface="宋体"/>
                <a:cs typeface="Times New Roman"/>
              </a:rPr>
              <a:t>(</a:t>
            </a:r>
            <a:r>
              <a:rPr lang="zh-CN" altLang="zh-CN" sz="3400" spc="-150" dirty="0" smtClean="0">
                <a:latin typeface="Calibri"/>
                <a:ea typeface="方正仿宋_GBK"/>
                <a:cs typeface="Times New Roman"/>
              </a:rPr>
              <a:t>境</a:t>
            </a:r>
            <a:r>
              <a:rPr lang="zh-CN" altLang="zh-CN" sz="3400" spc="-150" dirty="0">
                <a:latin typeface="Calibri"/>
                <a:ea typeface="宋体"/>
                <a:cs typeface="Times New Roman"/>
              </a:rPr>
              <a:t>　</a:t>
            </a:r>
            <a:r>
              <a:rPr lang="zh-CN" altLang="zh-CN" sz="3400" spc="-150" dirty="0">
                <a:latin typeface="Calibri"/>
                <a:ea typeface="方正仿宋_GBK"/>
                <a:cs typeface="Times New Roman"/>
              </a:rPr>
              <a:t>镜</a:t>
            </a:r>
            <a:r>
              <a:rPr lang="en-US" altLang="zh-CN" sz="3400" spc="-150" dirty="0">
                <a:latin typeface="方正仿宋_GBK"/>
                <a:ea typeface="宋体"/>
                <a:cs typeface="Times New Roman"/>
              </a:rPr>
              <a:t>)</a:t>
            </a:r>
            <a:r>
              <a:rPr lang="zh-CN" altLang="zh-CN" sz="3400" spc="-150" dirty="0">
                <a:latin typeface="Calibri"/>
                <a:ea typeface="方正楷体_GBK"/>
                <a:cs typeface="Times New Roman"/>
              </a:rPr>
              <a:t>界里。</a:t>
            </a:r>
            <a:endParaRPr lang="zh-CN" altLang="zh-CN" sz="3400" spc="-150" dirty="0">
              <a:effectLst/>
              <a:latin typeface="Calibri"/>
              <a:ea typeface="宋体"/>
              <a:cs typeface="Times New Roman"/>
            </a:endParaRPr>
          </a:p>
        </p:txBody>
      </p:sp>
      <p:sp>
        <p:nvSpPr>
          <p:cNvPr id="8" name="矩形 7"/>
          <p:cNvSpPr/>
          <p:nvPr/>
        </p:nvSpPr>
        <p:spPr>
          <a:xfrm>
            <a:off x="659600" y="6054646"/>
            <a:ext cx="7269939" cy="615553"/>
          </a:xfrm>
          <a:prstGeom prst="rect">
            <a:avLst/>
          </a:prstGeom>
        </p:spPr>
        <p:txBody>
          <a:bodyPr wrap="none">
            <a:spAutoFit/>
          </a:bodyPr>
          <a:lstStyle/>
          <a:p>
            <a:pPr>
              <a:spcAft>
                <a:spcPts val="0"/>
              </a:spcAft>
            </a:pPr>
            <a:r>
              <a:rPr lang="en-US" altLang="zh-CN" sz="3400" dirty="0">
                <a:latin typeface="NEU-HZ"/>
                <a:ea typeface="宋体"/>
                <a:cs typeface="Times New Roman"/>
              </a:rPr>
              <a:t>1</a:t>
            </a:r>
            <a:r>
              <a:rPr lang="en-US" altLang="zh-CN" sz="3400" dirty="0">
                <a:latin typeface="Calibri"/>
                <a:ea typeface="宋体"/>
                <a:cs typeface="Times New Roman"/>
              </a:rPr>
              <a:t>.</a:t>
            </a:r>
            <a:r>
              <a:rPr lang="zh-CN" altLang="zh-CN" sz="3400" dirty="0">
                <a:latin typeface="Calibri"/>
                <a:ea typeface="宋体"/>
                <a:cs typeface="Times New Roman"/>
              </a:rPr>
              <a:t>读文段</a:t>
            </a:r>
            <a:r>
              <a:rPr lang="en-US" altLang="zh-CN" sz="3400" dirty="0">
                <a:latin typeface="方正书宋_GBK"/>
                <a:ea typeface="宋体"/>
                <a:cs typeface="Times New Roman"/>
              </a:rPr>
              <a:t>,</a:t>
            </a:r>
            <a:r>
              <a:rPr lang="zh-CN" altLang="zh-CN" sz="3400" dirty="0">
                <a:latin typeface="Calibri"/>
                <a:ea typeface="宋体"/>
                <a:cs typeface="Times New Roman"/>
              </a:rPr>
              <a:t>用</a:t>
            </a:r>
            <a:r>
              <a:rPr lang="en-US" altLang="zh-CN" sz="3400" dirty="0" smtClean="0">
                <a:latin typeface="NEU-BZ"/>
                <a:ea typeface="宋体"/>
                <a:cs typeface="Times New Roman"/>
              </a:rPr>
              <a:t>“     ”</a:t>
            </a:r>
            <a:r>
              <a:rPr lang="zh-CN" altLang="zh-CN" sz="3400" dirty="0">
                <a:latin typeface="Calibri"/>
                <a:ea typeface="宋体"/>
                <a:cs typeface="Times New Roman"/>
              </a:rPr>
              <a:t>选择正确的字或词。</a:t>
            </a:r>
            <a:endParaRPr lang="zh-CN" altLang="zh-CN" sz="3400" dirty="0">
              <a:effectLst/>
              <a:latin typeface="Calibri"/>
              <a:ea typeface="宋体"/>
              <a:cs typeface="Times New Roman"/>
            </a:endParaRPr>
          </a:p>
        </p:txBody>
      </p:sp>
      <p:sp>
        <p:nvSpPr>
          <p:cNvPr id="9" name="矩形 8"/>
          <p:cNvSpPr/>
          <p:nvPr/>
        </p:nvSpPr>
        <p:spPr>
          <a:xfrm>
            <a:off x="3013871" y="5914763"/>
            <a:ext cx="761747" cy="784830"/>
          </a:xfrm>
          <a:prstGeom prst="rect">
            <a:avLst/>
          </a:prstGeom>
        </p:spPr>
        <p:txBody>
          <a:bodyPr wrap="none">
            <a:spAutoFit/>
          </a:bodyPr>
          <a:lstStyle/>
          <a:p>
            <a:pPr lvl="0"/>
            <a:r>
              <a:rPr lang="zh-CN" altLang="en-US" sz="4500" dirty="0">
                <a:latin typeface="楷体" panose="02010609060101010101" pitchFamily="49" charset="-122"/>
                <a:ea typeface="楷体" panose="02010609060101010101" pitchFamily="49" charset="-122"/>
                <a:cs typeface="Times New Roman" panose="02020603050405020304" pitchFamily="18" charset="0"/>
              </a:rPr>
              <a:t>√</a:t>
            </a:r>
            <a:endParaRPr lang="zh-CN" altLang="en-US" sz="4500" dirty="0">
              <a:latin typeface="楷体" panose="02010609060101010101" pitchFamily="49" charset="-122"/>
              <a:ea typeface="楷体" panose="02010609060101010101" pitchFamily="49" charset="-122"/>
            </a:endParaRPr>
          </a:p>
        </p:txBody>
      </p:sp>
      <p:sp>
        <p:nvSpPr>
          <p:cNvPr id="10" name="文本框 30">
            <a:extLst>
              <a:ext uri="{FF2B5EF4-FFF2-40B4-BE49-F238E27FC236}">
                <a16:creationId xmlns="" xmlns:a16="http://schemas.microsoft.com/office/drawing/2014/main" id="{0EAB1CDB-0282-4D95-B563-8EE9A48023AE}"/>
              </a:ext>
            </a:extLst>
          </p:cNvPr>
          <p:cNvSpPr txBox="1"/>
          <p:nvPr/>
        </p:nvSpPr>
        <p:spPr>
          <a:xfrm>
            <a:off x="10940627" y="954534"/>
            <a:ext cx="881680" cy="799004"/>
          </a:xfrm>
          <a:prstGeom prst="rect">
            <a:avLst/>
          </a:prstGeom>
          <a:noFill/>
        </p:spPr>
        <p:txBody>
          <a:bodyPr wrap="square">
            <a:spAutoFit/>
          </a:bodyPr>
          <a:lstStyle/>
          <a:p>
            <a:r>
              <a:rPr lang="zh-CN" altLang="en-US" sz="4500" dirty="0">
                <a:solidFill>
                  <a:srgbClr val="E72582"/>
                </a:solidFill>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4500" dirty="0">
              <a:solidFill>
                <a:srgbClr val="E72582"/>
              </a:solidFill>
              <a:latin typeface="楷体" panose="02010609060101010101" pitchFamily="49" charset="-122"/>
              <a:ea typeface="楷体" panose="02010609060101010101" pitchFamily="49" charset="-122"/>
            </a:endParaRPr>
          </a:p>
        </p:txBody>
      </p:sp>
      <p:sp>
        <p:nvSpPr>
          <p:cNvPr id="11" name="文本框 30">
            <a:extLst>
              <a:ext uri="{FF2B5EF4-FFF2-40B4-BE49-F238E27FC236}">
                <a16:creationId xmlns="" xmlns:a16="http://schemas.microsoft.com/office/drawing/2014/main" id="{0EAB1CDB-0282-4D95-B563-8EE9A48023AE}"/>
              </a:ext>
            </a:extLst>
          </p:cNvPr>
          <p:cNvSpPr txBox="1"/>
          <p:nvPr/>
        </p:nvSpPr>
        <p:spPr>
          <a:xfrm>
            <a:off x="1674513" y="4690607"/>
            <a:ext cx="881680" cy="799004"/>
          </a:xfrm>
          <a:prstGeom prst="rect">
            <a:avLst/>
          </a:prstGeom>
          <a:noFill/>
        </p:spPr>
        <p:txBody>
          <a:bodyPr wrap="square">
            <a:spAutoFit/>
          </a:bodyPr>
          <a:lstStyle/>
          <a:p>
            <a:r>
              <a:rPr lang="zh-CN" altLang="en-US" sz="4500" dirty="0">
                <a:solidFill>
                  <a:srgbClr val="E72582"/>
                </a:solidFill>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4500" dirty="0">
              <a:solidFill>
                <a:srgbClr val="E72582"/>
              </a:solidFill>
              <a:latin typeface="楷体" panose="02010609060101010101" pitchFamily="49" charset="-122"/>
              <a:ea typeface="楷体" panose="02010609060101010101" pitchFamily="49" charset="-122"/>
            </a:endParaRPr>
          </a:p>
        </p:txBody>
      </p:sp>
      <p:sp>
        <p:nvSpPr>
          <p:cNvPr id="12" name="文本框 30">
            <a:extLst>
              <a:ext uri="{FF2B5EF4-FFF2-40B4-BE49-F238E27FC236}">
                <a16:creationId xmlns="" xmlns:a16="http://schemas.microsoft.com/office/drawing/2014/main" id="{0EAB1CDB-0282-4D95-B563-8EE9A48023AE}"/>
              </a:ext>
            </a:extLst>
          </p:cNvPr>
          <p:cNvSpPr txBox="1"/>
          <p:nvPr/>
        </p:nvSpPr>
        <p:spPr>
          <a:xfrm>
            <a:off x="2473631" y="5336559"/>
            <a:ext cx="881680" cy="799004"/>
          </a:xfrm>
          <a:prstGeom prst="rect">
            <a:avLst/>
          </a:prstGeom>
          <a:noFill/>
        </p:spPr>
        <p:txBody>
          <a:bodyPr wrap="square">
            <a:spAutoFit/>
          </a:bodyPr>
          <a:lstStyle/>
          <a:p>
            <a:r>
              <a:rPr lang="zh-CN" altLang="en-US" sz="4500" dirty="0">
                <a:solidFill>
                  <a:srgbClr val="E72582"/>
                </a:solidFill>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4500" dirty="0">
              <a:solidFill>
                <a:srgbClr val="E72582"/>
              </a:solidFill>
              <a:latin typeface="楷体" panose="02010609060101010101" pitchFamily="49" charset="-122"/>
              <a:ea typeface="楷体" panose="02010609060101010101" pitchFamily="49" charset="-122"/>
            </a:endParaRPr>
          </a:p>
        </p:txBody>
      </p:sp>
      <p:sp>
        <p:nvSpPr>
          <p:cNvPr id="13" name="文本框 30">
            <a:extLst>
              <a:ext uri="{FF2B5EF4-FFF2-40B4-BE49-F238E27FC236}">
                <a16:creationId xmlns="" xmlns:a16="http://schemas.microsoft.com/office/drawing/2014/main" id="{0EAB1CDB-0282-4D95-B563-8EE9A48023AE}"/>
              </a:ext>
            </a:extLst>
          </p:cNvPr>
          <p:cNvSpPr txBox="1"/>
          <p:nvPr/>
        </p:nvSpPr>
        <p:spPr>
          <a:xfrm>
            <a:off x="8603820" y="5362887"/>
            <a:ext cx="881680" cy="799004"/>
          </a:xfrm>
          <a:prstGeom prst="rect">
            <a:avLst/>
          </a:prstGeom>
          <a:noFill/>
        </p:spPr>
        <p:txBody>
          <a:bodyPr wrap="square">
            <a:spAutoFit/>
          </a:bodyPr>
          <a:lstStyle/>
          <a:p>
            <a:r>
              <a:rPr lang="zh-CN" altLang="en-US" sz="4500" dirty="0">
                <a:solidFill>
                  <a:srgbClr val="E72582"/>
                </a:solidFill>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4500" dirty="0">
              <a:solidFill>
                <a:srgbClr val="E72582"/>
              </a:solidFill>
              <a:latin typeface="楷体" panose="02010609060101010101" pitchFamily="49" charset="-122"/>
              <a:ea typeface="楷体" panose="02010609060101010101" pitchFamily="49" charset="-122"/>
            </a:endParaRPr>
          </a:p>
        </p:txBody>
      </p:sp>
    </p:spTree>
    <p:custDataLst>
      <p:tags r:id="rId1"/>
    </p:custDataLst>
    <p:extLst>
      <p:ext uri="{BB962C8B-B14F-4D97-AF65-F5344CB8AC3E}">
        <p14:creationId xmlns:p14="http://schemas.microsoft.com/office/powerpoint/2010/main" val="173673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606802" y="892282"/>
            <a:ext cx="10905113" cy="798232"/>
          </a:xfrm>
          <a:prstGeom prst="rect">
            <a:avLst/>
          </a:prstGeom>
        </p:spPr>
        <p:txBody>
          <a:bodyPr wrap="square">
            <a:spAutoFit/>
          </a:bodyPr>
          <a:lstStyle/>
          <a:p>
            <a:pPr>
              <a:lnSpc>
                <a:spcPct val="150000"/>
              </a:lnSpc>
              <a:spcAft>
                <a:spcPts val="0"/>
              </a:spcAft>
            </a:pPr>
            <a:r>
              <a:rPr lang="en-US" altLang="zh-CN" sz="3400" spc="-150" dirty="0">
                <a:latin typeface="NEU-HZ"/>
                <a:ea typeface="宋体"/>
                <a:cs typeface="Times New Roman"/>
              </a:rPr>
              <a:t>2</a:t>
            </a:r>
            <a:r>
              <a:rPr lang="en-US" altLang="zh-CN" sz="3400" spc="-150" dirty="0">
                <a:latin typeface="Calibri"/>
                <a:ea typeface="宋体"/>
                <a:cs typeface="Times New Roman"/>
              </a:rPr>
              <a:t>.</a:t>
            </a:r>
            <a:r>
              <a:rPr lang="zh-CN" altLang="zh-CN" sz="3400" spc="-150" dirty="0">
                <a:latin typeface="Calibri"/>
                <a:ea typeface="宋体"/>
                <a:cs typeface="Times New Roman"/>
              </a:rPr>
              <a:t>结合选段和资料想一想</a:t>
            </a:r>
            <a:r>
              <a:rPr lang="en-US" altLang="zh-CN" sz="3400" spc="-150" dirty="0">
                <a:latin typeface="方正书宋_GBK"/>
                <a:ea typeface="宋体"/>
                <a:cs typeface="Times New Roman"/>
              </a:rPr>
              <a:t>,</a:t>
            </a:r>
            <a:r>
              <a:rPr lang="zh-CN" altLang="zh-CN" sz="3400" spc="-150" dirty="0">
                <a:latin typeface="Calibri"/>
                <a:ea typeface="宋体"/>
                <a:cs typeface="Times New Roman"/>
              </a:rPr>
              <a:t>选段表达了作者怎样的思想感情</a:t>
            </a:r>
            <a:r>
              <a:rPr lang="en-US" altLang="zh-CN" sz="3400" spc="-150" dirty="0" smtClean="0">
                <a:latin typeface="方正书宋_GBK"/>
                <a:ea typeface="宋体"/>
                <a:cs typeface="Times New Roman"/>
              </a:rPr>
              <a:t>?</a:t>
            </a:r>
            <a:endParaRPr lang="zh-CN" altLang="zh-CN" sz="3400" spc="-150" dirty="0">
              <a:latin typeface="Calibri"/>
              <a:ea typeface="宋体"/>
              <a:cs typeface="Times New Roman"/>
            </a:endParaRPr>
          </a:p>
        </p:txBody>
      </p:sp>
      <p:sp>
        <p:nvSpPr>
          <p:cNvPr id="6" name="矩形 5"/>
          <p:cNvSpPr/>
          <p:nvPr/>
        </p:nvSpPr>
        <p:spPr>
          <a:xfrm>
            <a:off x="746737" y="1690514"/>
            <a:ext cx="10553234" cy="1596591"/>
          </a:xfrm>
          <a:prstGeom prst="rect">
            <a:avLst/>
          </a:prstGeom>
        </p:spPr>
        <p:txBody>
          <a:bodyPr wrap="square">
            <a:spAutoFit/>
          </a:bodyPr>
          <a:lstStyle/>
          <a:p>
            <a:pPr lvl="0">
              <a:lnSpc>
                <a:spcPct val="150000"/>
              </a:lnSpc>
            </a:pPr>
            <a:r>
              <a:rPr lang="zh-CN" altLang="zh-CN" sz="3400" b="1" dirty="0">
                <a:solidFill>
                  <a:srgbClr val="E72582"/>
                </a:solidFill>
                <a:latin typeface="Calibri"/>
                <a:ea typeface="宋体"/>
                <a:cs typeface="Times New Roman"/>
              </a:rPr>
              <a:t>　</a:t>
            </a:r>
            <a:r>
              <a:rPr lang="zh-CN" altLang="zh-CN" sz="3400" b="1" dirty="0">
                <a:solidFill>
                  <a:srgbClr val="E72582"/>
                </a:solidFill>
                <a:latin typeface="Calibri"/>
                <a:ea typeface="方正仿宋_GBK"/>
                <a:cs typeface="Times New Roman"/>
              </a:rPr>
              <a:t>表达了作者对祖国灿烂文化的热爱和对侵略者强盗行径的仇恨之情。</a:t>
            </a:r>
            <a:r>
              <a:rPr lang="zh-CN" altLang="zh-CN" sz="3400" b="1" dirty="0">
                <a:solidFill>
                  <a:srgbClr val="E72582"/>
                </a:solidFill>
                <a:latin typeface="Calibri"/>
                <a:ea typeface="宋体"/>
                <a:cs typeface="Times New Roman"/>
              </a:rPr>
              <a:t>　</a:t>
            </a:r>
            <a:r>
              <a:rPr lang="en-US" altLang="zh-CN" sz="3400" b="1" dirty="0">
                <a:solidFill>
                  <a:srgbClr val="E72582"/>
                </a:solidFill>
                <a:latin typeface="NEU-BZ"/>
                <a:ea typeface="宋体"/>
                <a:cs typeface="Times New Roman"/>
              </a:rPr>
              <a:t> </a:t>
            </a:r>
            <a:endParaRPr lang="zh-CN" altLang="zh-CN" sz="3400" b="1" dirty="0">
              <a:solidFill>
                <a:srgbClr val="E72582"/>
              </a:solidFill>
              <a:latin typeface="Calibri"/>
              <a:ea typeface="宋体"/>
              <a:cs typeface="Times New Roman"/>
            </a:endParaRPr>
          </a:p>
        </p:txBody>
      </p:sp>
    </p:spTree>
    <p:custDataLst>
      <p:tags r:id="rId1"/>
    </p:custDataLst>
    <p:extLst>
      <p:ext uri="{BB962C8B-B14F-4D97-AF65-F5344CB8AC3E}">
        <p14:creationId xmlns:p14="http://schemas.microsoft.com/office/powerpoint/2010/main" val="173673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615193" y="861094"/>
            <a:ext cx="10668000" cy="5952399"/>
          </a:xfrm>
          <a:prstGeom prst="rect">
            <a:avLst/>
          </a:prstGeom>
        </p:spPr>
        <p:txBody>
          <a:bodyPr wrap="square">
            <a:spAutoFit/>
          </a:bodyPr>
          <a:lstStyle/>
          <a:p>
            <a:pPr>
              <a:lnSpc>
                <a:spcPct val="140000"/>
              </a:lnSpc>
              <a:spcAft>
                <a:spcPts val="0"/>
              </a:spcAft>
            </a:pPr>
            <a:r>
              <a:rPr lang="en-US" altLang="zh-CN" sz="3400" dirty="0">
                <a:latin typeface="NEU-HZ"/>
                <a:ea typeface="宋体"/>
                <a:cs typeface="Times New Roman"/>
              </a:rPr>
              <a:t>3</a:t>
            </a:r>
            <a:r>
              <a:rPr lang="en-US" altLang="zh-CN" sz="3400" dirty="0">
                <a:latin typeface="Calibri"/>
                <a:ea typeface="宋体"/>
                <a:cs typeface="Times New Roman"/>
              </a:rPr>
              <a:t>.</a:t>
            </a:r>
            <a:r>
              <a:rPr lang="zh-CN" altLang="zh-CN" sz="3400" dirty="0">
                <a:latin typeface="Calibri"/>
                <a:ea typeface="宋体"/>
                <a:cs typeface="Times New Roman"/>
              </a:rPr>
              <a:t>选一选</a:t>
            </a:r>
            <a:r>
              <a:rPr lang="en-US" altLang="zh-CN" sz="3400" dirty="0">
                <a:latin typeface="方正书宋_GBK"/>
                <a:ea typeface="宋体"/>
                <a:cs typeface="Times New Roman"/>
              </a:rPr>
              <a:t>,</a:t>
            </a:r>
            <a:r>
              <a:rPr lang="zh-CN" altLang="zh-CN" sz="3400" dirty="0">
                <a:latin typeface="Calibri"/>
                <a:ea typeface="宋体"/>
                <a:cs typeface="Times New Roman"/>
              </a:rPr>
              <a:t>填一填。</a:t>
            </a:r>
          </a:p>
          <a:p>
            <a:pPr>
              <a:lnSpc>
                <a:spcPct val="140000"/>
              </a:lnSpc>
              <a:spcAft>
                <a:spcPts val="0"/>
              </a:spcAft>
            </a:pPr>
            <a:r>
              <a:rPr lang="en-US" altLang="zh-CN" sz="3400" dirty="0">
                <a:latin typeface="方正书宋_GBK"/>
                <a:ea typeface="宋体"/>
                <a:cs typeface="Times New Roman"/>
              </a:rPr>
              <a:t>(</a:t>
            </a:r>
            <a:r>
              <a:rPr lang="en-US" altLang="zh-CN" sz="3400" dirty="0">
                <a:latin typeface="Calibri"/>
                <a:ea typeface="宋体"/>
                <a:cs typeface="Times New Roman"/>
              </a:rPr>
              <a:t>1</a:t>
            </a:r>
            <a:r>
              <a:rPr lang="en-US" altLang="zh-CN" sz="3400" dirty="0">
                <a:latin typeface="方正书宋_GBK"/>
                <a:ea typeface="宋体"/>
                <a:cs typeface="Times New Roman"/>
              </a:rPr>
              <a:t>)</a:t>
            </a:r>
            <a:r>
              <a:rPr lang="zh-CN" altLang="zh-CN" sz="3400" dirty="0">
                <a:latin typeface="Calibri"/>
                <a:ea typeface="宋体"/>
                <a:cs typeface="Times New Roman"/>
              </a:rPr>
              <a:t>下面不属于圆明园景观风格的是</a:t>
            </a:r>
            <a:r>
              <a:rPr lang="en-US" altLang="zh-CN" sz="3400" dirty="0">
                <a:latin typeface="方正书宋_GBK"/>
                <a:ea typeface="宋体"/>
                <a:cs typeface="Times New Roman"/>
              </a:rPr>
              <a:t>(</a:t>
            </a:r>
            <a:r>
              <a:rPr lang="en-US" altLang="zh-CN" sz="3400" dirty="0">
                <a:solidFill>
                  <a:srgbClr val="FF00FF"/>
                </a:solidFill>
                <a:latin typeface="Calibri"/>
                <a:ea typeface="宋体"/>
                <a:cs typeface="Times New Roman"/>
              </a:rPr>
              <a:t> </a:t>
            </a:r>
            <a:r>
              <a:rPr lang="en-US" altLang="zh-CN" sz="3400" dirty="0" smtClean="0">
                <a:solidFill>
                  <a:srgbClr val="FF00FF"/>
                </a:solidFill>
                <a:latin typeface="Calibri"/>
                <a:ea typeface="宋体"/>
                <a:cs typeface="Times New Roman"/>
              </a:rPr>
              <a:t>        </a:t>
            </a:r>
            <a:r>
              <a:rPr lang="en-US" altLang="zh-CN" sz="3400" dirty="0" smtClean="0">
                <a:latin typeface="Calibri"/>
                <a:ea typeface="宋体"/>
                <a:cs typeface="Times New Roman"/>
              </a:rPr>
              <a:t> </a:t>
            </a:r>
            <a:r>
              <a:rPr lang="en-US" altLang="zh-CN" sz="3400" dirty="0">
                <a:latin typeface="方正书宋_GBK"/>
                <a:ea typeface="宋体"/>
                <a:cs typeface="Times New Roman"/>
              </a:rPr>
              <a:t>)</a:t>
            </a:r>
            <a:r>
              <a:rPr lang="en-US" altLang="zh-CN" sz="3400" dirty="0">
                <a:latin typeface="Calibri"/>
                <a:ea typeface="宋体"/>
                <a:cs typeface="Times New Roman"/>
              </a:rPr>
              <a:t> </a:t>
            </a:r>
            <a:r>
              <a:rPr lang="en-US" altLang="zh-CN" sz="3400" dirty="0">
                <a:latin typeface="方正书宋_GBK"/>
                <a:ea typeface="宋体"/>
                <a:cs typeface="Times New Roman"/>
              </a:rPr>
              <a:t>(</a:t>
            </a:r>
            <a:r>
              <a:rPr lang="zh-CN" altLang="zh-CN" sz="3400" dirty="0">
                <a:latin typeface="Calibri"/>
                <a:ea typeface="宋体"/>
                <a:cs typeface="Times New Roman"/>
              </a:rPr>
              <a:t>填序号</a:t>
            </a:r>
            <a:r>
              <a:rPr lang="en-US" altLang="zh-CN" sz="3400" dirty="0">
                <a:latin typeface="方正书宋_GBK"/>
                <a:ea typeface="宋体"/>
                <a:cs typeface="Times New Roman"/>
              </a:rPr>
              <a:t>),</a:t>
            </a:r>
            <a:r>
              <a:rPr lang="zh-CN" altLang="zh-CN" sz="3400" dirty="0">
                <a:latin typeface="Calibri"/>
                <a:ea typeface="宋体"/>
                <a:cs typeface="Times New Roman"/>
              </a:rPr>
              <a:t>这些景观可以用</a:t>
            </a:r>
            <a:r>
              <a:rPr lang="zh-CN" altLang="zh-CN" sz="3400" u="sng" dirty="0">
                <a:latin typeface="Calibri"/>
                <a:ea typeface="宋体"/>
                <a:cs typeface="Times New Roman"/>
              </a:rPr>
              <a:t>　</a:t>
            </a:r>
            <a:r>
              <a:rPr lang="en-US" altLang="zh-CN" sz="3400" u="sng" dirty="0" smtClean="0">
                <a:latin typeface="Calibri"/>
                <a:ea typeface="宋体"/>
                <a:cs typeface="Times New Roman"/>
              </a:rPr>
              <a:t>             </a:t>
            </a:r>
            <a:r>
              <a:rPr lang="zh-CN" altLang="zh-CN" sz="3400" u="sng" dirty="0">
                <a:latin typeface="Calibri"/>
                <a:ea typeface="宋体"/>
                <a:cs typeface="Times New Roman"/>
              </a:rPr>
              <a:t>　</a:t>
            </a:r>
            <a:r>
              <a:rPr lang="zh-CN" altLang="zh-CN" sz="3400" dirty="0">
                <a:latin typeface="Calibri"/>
                <a:ea typeface="宋体"/>
                <a:cs typeface="Times New Roman"/>
              </a:rPr>
              <a:t>一词来概括。</a:t>
            </a:r>
            <a:r>
              <a:rPr lang="en-US" altLang="zh-CN" sz="3400" dirty="0">
                <a:latin typeface="方正书宋_GBK"/>
                <a:ea typeface="宋体"/>
                <a:cs typeface="Times New Roman"/>
              </a:rPr>
              <a:t> </a:t>
            </a:r>
            <a:endParaRPr lang="zh-CN" altLang="zh-CN" sz="3400" dirty="0">
              <a:latin typeface="Calibri"/>
              <a:ea typeface="宋体"/>
              <a:cs typeface="Times New Roman"/>
            </a:endParaRPr>
          </a:p>
          <a:p>
            <a:pPr>
              <a:lnSpc>
                <a:spcPct val="140000"/>
              </a:lnSpc>
              <a:spcAft>
                <a:spcPts val="0"/>
              </a:spcAft>
            </a:pPr>
            <a:r>
              <a:rPr lang="en-US" altLang="zh-CN" sz="3400" dirty="0">
                <a:latin typeface="Calibri"/>
                <a:ea typeface="宋体"/>
                <a:cs typeface="Times New Roman"/>
              </a:rPr>
              <a:t>A.</a:t>
            </a:r>
            <a:r>
              <a:rPr lang="zh-CN" altLang="zh-CN" sz="3400" dirty="0">
                <a:latin typeface="Calibri"/>
                <a:ea typeface="宋体"/>
                <a:cs typeface="Times New Roman"/>
              </a:rPr>
              <a:t>仿照各地名胜　　</a:t>
            </a:r>
            <a:r>
              <a:rPr lang="en-US" altLang="zh-CN" sz="3400" dirty="0" smtClean="0">
                <a:latin typeface="Calibri"/>
                <a:ea typeface="宋体"/>
                <a:cs typeface="Times New Roman"/>
              </a:rPr>
              <a:t>  B</a:t>
            </a:r>
            <a:r>
              <a:rPr lang="en-US" altLang="zh-CN" sz="3400" dirty="0">
                <a:latin typeface="Calibri"/>
                <a:ea typeface="宋体"/>
                <a:cs typeface="Times New Roman"/>
              </a:rPr>
              <a:t>.</a:t>
            </a:r>
            <a:r>
              <a:rPr lang="zh-CN" altLang="zh-CN" sz="3400" dirty="0">
                <a:latin typeface="Calibri"/>
                <a:ea typeface="宋体"/>
                <a:cs typeface="Times New Roman"/>
              </a:rPr>
              <a:t>根据古代文人的诗情画意　　</a:t>
            </a:r>
            <a:endParaRPr lang="en-US" altLang="zh-CN" sz="3400" dirty="0" smtClean="0">
              <a:latin typeface="Calibri"/>
              <a:ea typeface="宋体"/>
              <a:cs typeface="Times New Roman"/>
            </a:endParaRPr>
          </a:p>
          <a:p>
            <a:pPr>
              <a:lnSpc>
                <a:spcPct val="140000"/>
              </a:lnSpc>
              <a:spcAft>
                <a:spcPts val="0"/>
              </a:spcAft>
            </a:pPr>
            <a:r>
              <a:rPr lang="en-US" altLang="zh-CN" sz="3400" dirty="0" smtClean="0">
                <a:latin typeface="Calibri"/>
                <a:ea typeface="宋体"/>
                <a:cs typeface="Times New Roman"/>
              </a:rPr>
              <a:t>C</a:t>
            </a:r>
            <a:r>
              <a:rPr lang="en-US" altLang="zh-CN" sz="3400" dirty="0">
                <a:latin typeface="Calibri"/>
                <a:ea typeface="宋体"/>
                <a:cs typeface="Times New Roman"/>
              </a:rPr>
              <a:t>.</a:t>
            </a:r>
            <a:r>
              <a:rPr lang="zh-CN" altLang="zh-CN" sz="3400" dirty="0">
                <a:latin typeface="Calibri"/>
                <a:ea typeface="宋体"/>
                <a:cs typeface="Times New Roman"/>
              </a:rPr>
              <a:t>西洋景观　　</a:t>
            </a:r>
            <a:r>
              <a:rPr lang="en-US" altLang="zh-CN" sz="3400" dirty="0" smtClean="0">
                <a:latin typeface="Calibri"/>
                <a:ea typeface="宋体"/>
                <a:cs typeface="Times New Roman"/>
              </a:rPr>
              <a:t>           D</a:t>
            </a:r>
            <a:r>
              <a:rPr lang="en-US" altLang="zh-CN" sz="3400" dirty="0">
                <a:latin typeface="Calibri"/>
                <a:ea typeface="宋体"/>
                <a:cs typeface="Times New Roman"/>
              </a:rPr>
              <a:t>.</a:t>
            </a:r>
            <a:r>
              <a:rPr lang="zh-CN" altLang="zh-CN" sz="3400" dirty="0">
                <a:latin typeface="Calibri"/>
                <a:ea typeface="宋体"/>
                <a:cs typeface="Times New Roman"/>
              </a:rPr>
              <a:t>凭空幻想</a:t>
            </a:r>
          </a:p>
          <a:p>
            <a:pPr>
              <a:lnSpc>
                <a:spcPct val="140000"/>
              </a:lnSpc>
              <a:spcAft>
                <a:spcPts val="0"/>
              </a:spcAft>
            </a:pPr>
            <a:r>
              <a:rPr lang="en-US" altLang="zh-CN" sz="3400" dirty="0">
                <a:latin typeface="方正书宋_GBK"/>
                <a:ea typeface="宋体"/>
                <a:cs typeface="Times New Roman"/>
              </a:rPr>
              <a:t>(</a:t>
            </a:r>
            <a:r>
              <a:rPr lang="en-US" altLang="zh-CN" sz="3400" dirty="0">
                <a:latin typeface="Calibri"/>
                <a:ea typeface="宋体"/>
                <a:cs typeface="Times New Roman"/>
              </a:rPr>
              <a:t>2</a:t>
            </a:r>
            <a:r>
              <a:rPr lang="en-US" altLang="zh-CN" sz="3400" dirty="0">
                <a:latin typeface="方正书宋_GBK"/>
                <a:ea typeface="宋体"/>
                <a:cs typeface="Times New Roman"/>
              </a:rPr>
              <a:t>)</a:t>
            </a:r>
            <a:r>
              <a:rPr lang="zh-CN" altLang="zh-CN" sz="3400" dirty="0">
                <a:latin typeface="Calibri"/>
                <a:ea typeface="宋体"/>
                <a:cs typeface="Times New Roman"/>
              </a:rPr>
              <a:t>下列诗句与选段的描述相吻合的是</a:t>
            </a:r>
            <a:r>
              <a:rPr lang="en-US" altLang="zh-CN" sz="3400" dirty="0">
                <a:latin typeface="方正书宋_GBK"/>
                <a:ea typeface="宋体"/>
                <a:cs typeface="Times New Roman"/>
              </a:rPr>
              <a:t>(</a:t>
            </a:r>
            <a:r>
              <a:rPr lang="en-US" altLang="zh-CN" sz="3400" dirty="0">
                <a:solidFill>
                  <a:srgbClr val="FF00FF"/>
                </a:solidFill>
                <a:latin typeface="Calibri"/>
                <a:ea typeface="宋体"/>
                <a:cs typeface="Times New Roman"/>
              </a:rPr>
              <a:t> </a:t>
            </a:r>
            <a:r>
              <a:rPr lang="en-US" altLang="zh-CN" sz="3400" dirty="0" smtClean="0">
                <a:solidFill>
                  <a:srgbClr val="FF00FF"/>
                </a:solidFill>
                <a:latin typeface="Calibri"/>
                <a:ea typeface="宋体"/>
                <a:cs typeface="Times New Roman"/>
              </a:rPr>
              <a:t>        </a:t>
            </a:r>
            <a:r>
              <a:rPr lang="en-US" altLang="zh-CN" sz="3400" dirty="0" smtClean="0">
                <a:latin typeface="Calibri"/>
                <a:ea typeface="宋体"/>
                <a:cs typeface="Times New Roman"/>
              </a:rPr>
              <a:t> </a:t>
            </a:r>
            <a:r>
              <a:rPr lang="en-US" altLang="zh-CN" sz="3400" dirty="0">
                <a:latin typeface="方正书宋_GBK"/>
                <a:ea typeface="宋体"/>
                <a:cs typeface="Times New Roman"/>
              </a:rPr>
              <a:t>)</a:t>
            </a:r>
            <a:r>
              <a:rPr lang="zh-CN" altLang="zh-CN" sz="3400" dirty="0">
                <a:latin typeface="Calibri"/>
                <a:ea typeface="宋体"/>
                <a:cs typeface="Times New Roman"/>
              </a:rPr>
              <a:t>。</a:t>
            </a:r>
          </a:p>
          <a:p>
            <a:pPr>
              <a:lnSpc>
                <a:spcPct val="140000"/>
              </a:lnSpc>
              <a:spcAft>
                <a:spcPts val="0"/>
              </a:spcAft>
            </a:pPr>
            <a:r>
              <a:rPr lang="en-US" altLang="zh-CN" sz="3400" dirty="0">
                <a:latin typeface="Calibri"/>
                <a:ea typeface="宋体"/>
                <a:cs typeface="Times New Roman"/>
              </a:rPr>
              <a:t>A.</a:t>
            </a:r>
            <a:r>
              <a:rPr lang="zh-CN" altLang="zh-CN" sz="3400" dirty="0">
                <a:latin typeface="Calibri"/>
                <a:ea typeface="宋体"/>
                <a:cs typeface="Times New Roman"/>
              </a:rPr>
              <a:t>百年成毁何匆促</a:t>
            </a:r>
            <a:r>
              <a:rPr lang="en-US" altLang="zh-CN" sz="3400" dirty="0">
                <a:latin typeface="方正书宋_GBK"/>
                <a:ea typeface="宋体"/>
                <a:cs typeface="Times New Roman"/>
              </a:rPr>
              <a:t>,</a:t>
            </a:r>
            <a:r>
              <a:rPr lang="zh-CN" altLang="zh-CN" sz="3400" dirty="0">
                <a:latin typeface="Calibri"/>
                <a:ea typeface="宋体"/>
                <a:cs typeface="Times New Roman"/>
              </a:rPr>
              <a:t>四海荒残如在目。　　　　</a:t>
            </a:r>
            <a:endParaRPr lang="en-US" altLang="zh-CN" sz="3400" dirty="0" smtClean="0">
              <a:latin typeface="Calibri"/>
              <a:ea typeface="宋体"/>
              <a:cs typeface="Times New Roman"/>
            </a:endParaRPr>
          </a:p>
          <a:p>
            <a:pPr>
              <a:lnSpc>
                <a:spcPct val="140000"/>
              </a:lnSpc>
              <a:spcAft>
                <a:spcPts val="0"/>
              </a:spcAft>
            </a:pPr>
            <a:r>
              <a:rPr lang="en-US" altLang="zh-CN" sz="3400" dirty="0" smtClean="0">
                <a:latin typeface="Calibri"/>
                <a:ea typeface="宋体"/>
                <a:cs typeface="Times New Roman"/>
              </a:rPr>
              <a:t>B</a:t>
            </a:r>
            <a:r>
              <a:rPr lang="en-US" altLang="zh-CN" sz="3400" dirty="0">
                <a:latin typeface="Calibri"/>
                <a:ea typeface="宋体"/>
                <a:cs typeface="Times New Roman"/>
              </a:rPr>
              <a:t>.</a:t>
            </a:r>
            <a:r>
              <a:rPr lang="zh-CN" altLang="zh-CN" sz="3400" dirty="0">
                <a:latin typeface="Calibri"/>
                <a:ea typeface="宋体"/>
                <a:cs typeface="Times New Roman"/>
              </a:rPr>
              <a:t>谁道江南风景佳</a:t>
            </a:r>
            <a:r>
              <a:rPr lang="en-US" altLang="zh-CN" sz="3400" dirty="0">
                <a:latin typeface="方正书宋_GBK"/>
                <a:ea typeface="宋体"/>
                <a:cs typeface="Times New Roman"/>
              </a:rPr>
              <a:t>,</a:t>
            </a:r>
            <a:r>
              <a:rPr lang="zh-CN" altLang="zh-CN" sz="3400" dirty="0">
                <a:latin typeface="Calibri"/>
                <a:ea typeface="宋体"/>
                <a:cs typeface="Times New Roman"/>
              </a:rPr>
              <a:t>移天缩地在君怀。</a:t>
            </a:r>
            <a:endParaRPr lang="zh-CN" altLang="zh-CN" sz="3400" dirty="0">
              <a:effectLst/>
              <a:latin typeface="Calibri"/>
              <a:ea typeface="宋体"/>
              <a:cs typeface="Times New Roman"/>
            </a:endParaRPr>
          </a:p>
        </p:txBody>
      </p:sp>
      <p:sp>
        <p:nvSpPr>
          <p:cNvPr id="6" name="矩形 5"/>
          <p:cNvSpPr/>
          <p:nvPr/>
        </p:nvSpPr>
        <p:spPr>
          <a:xfrm>
            <a:off x="7514188" y="1753196"/>
            <a:ext cx="452368" cy="615553"/>
          </a:xfrm>
          <a:prstGeom prst="rect">
            <a:avLst/>
          </a:prstGeom>
        </p:spPr>
        <p:txBody>
          <a:bodyPr wrap="none">
            <a:spAutoFit/>
          </a:bodyPr>
          <a:lstStyle/>
          <a:p>
            <a:r>
              <a:rPr lang="en-US" altLang="zh-CN" sz="3400" dirty="0">
                <a:solidFill>
                  <a:srgbClr val="E72582"/>
                </a:solidFill>
                <a:latin typeface="Calibri"/>
                <a:ea typeface="宋体"/>
                <a:cs typeface="Times New Roman"/>
              </a:rPr>
              <a:t>D</a:t>
            </a:r>
            <a:endParaRPr lang="zh-CN" altLang="en-US" dirty="0">
              <a:solidFill>
                <a:srgbClr val="E72582"/>
              </a:solidFill>
            </a:endParaRPr>
          </a:p>
        </p:txBody>
      </p:sp>
      <p:sp>
        <p:nvSpPr>
          <p:cNvPr id="8" name="矩形 7"/>
          <p:cNvSpPr/>
          <p:nvPr/>
        </p:nvSpPr>
        <p:spPr>
          <a:xfrm>
            <a:off x="2884825" y="2372443"/>
            <a:ext cx="1928733"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风格各异</a:t>
            </a:r>
            <a:endParaRPr lang="zh-CN" altLang="en-US" b="1" dirty="0">
              <a:solidFill>
                <a:srgbClr val="E72582"/>
              </a:solidFill>
            </a:endParaRPr>
          </a:p>
        </p:txBody>
      </p:sp>
      <p:sp>
        <p:nvSpPr>
          <p:cNvPr id="9" name="矩形 8"/>
          <p:cNvSpPr/>
          <p:nvPr/>
        </p:nvSpPr>
        <p:spPr>
          <a:xfrm>
            <a:off x="8033442" y="4582878"/>
            <a:ext cx="421910" cy="615553"/>
          </a:xfrm>
          <a:prstGeom prst="rect">
            <a:avLst/>
          </a:prstGeom>
        </p:spPr>
        <p:txBody>
          <a:bodyPr wrap="none">
            <a:spAutoFit/>
          </a:bodyPr>
          <a:lstStyle/>
          <a:p>
            <a:r>
              <a:rPr lang="en-US" altLang="zh-CN" sz="3400" dirty="0">
                <a:solidFill>
                  <a:srgbClr val="E72582"/>
                </a:solidFill>
                <a:latin typeface="Calibri"/>
                <a:ea typeface="宋体"/>
                <a:cs typeface="Times New Roman"/>
              </a:rPr>
              <a:t>B</a:t>
            </a:r>
            <a:endParaRPr lang="zh-CN" altLang="en-US" dirty="0">
              <a:solidFill>
                <a:srgbClr val="E72582"/>
              </a:solidFill>
            </a:endParaRPr>
          </a:p>
        </p:txBody>
      </p:sp>
    </p:spTree>
    <p:custDataLst>
      <p:tags r:id="rId1"/>
    </p:custDataLst>
    <p:extLst>
      <p:ext uri="{BB962C8B-B14F-4D97-AF65-F5344CB8AC3E}">
        <p14:creationId xmlns:p14="http://schemas.microsoft.com/office/powerpoint/2010/main" val="1552541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 action="ppaction://noaction"/>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pic>
        <p:nvPicPr>
          <p:cNvPr id="6" name="图片 5">
            <a:extLst>
              <a:ext uri="{FF2B5EF4-FFF2-40B4-BE49-F238E27FC236}">
                <a16:creationId xmlns="" xmlns:a16="http://schemas.microsoft.com/office/drawing/2014/main" id="{22DA7A15-1912-4047-A776-83B4C1A380E1}"/>
              </a:ext>
            </a:extLst>
          </p:cNvPr>
          <p:cNvPicPr>
            <a:picLocks noChangeAspect="1"/>
          </p:cNvPicPr>
          <p:nvPr/>
        </p:nvPicPr>
        <p:blipFill>
          <a:blip r:embed="rId4"/>
          <a:stretch>
            <a:fillRect/>
          </a:stretch>
        </p:blipFill>
        <p:spPr>
          <a:xfrm>
            <a:off x="505460" y="891007"/>
            <a:ext cx="3415687" cy="615921"/>
          </a:xfrm>
          <a:prstGeom prst="rect">
            <a:avLst/>
          </a:prstGeom>
        </p:spPr>
      </p:pic>
      <p:sp>
        <p:nvSpPr>
          <p:cNvPr id="3" name="矩形 2"/>
          <p:cNvSpPr/>
          <p:nvPr/>
        </p:nvSpPr>
        <p:spPr>
          <a:xfrm>
            <a:off x="648747" y="1525290"/>
            <a:ext cx="10802225" cy="4801314"/>
          </a:xfrm>
          <a:prstGeom prst="rect">
            <a:avLst/>
          </a:prstGeom>
        </p:spPr>
        <p:txBody>
          <a:bodyPr wrap="square">
            <a:spAutoFit/>
          </a:bodyPr>
          <a:lstStyle/>
          <a:p>
            <a:pPr>
              <a:lnSpc>
                <a:spcPct val="150000"/>
              </a:lnSpc>
              <a:spcAft>
                <a:spcPts val="0"/>
              </a:spcAft>
            </a:pPr>
            <a:r>
              <a:rPr lang="zh-CN" altLang="zh-CN" sz="3400" dirty="0">
                <a:latin typeface="Calibri"/>
                <a:ea typeface="方正黑体_GBK"/>
                <a:cs typeface="Times New Roman"/>
              </a:rPr>
              <a:t>小练笔。</a:t>
            </a:r>
            <a:endParaRPr lang="zh-CN" altLang="zh-CN" sz="3400" dirty="0">
              <a:latin typeface="Calibri"/>
              <a:ea typeface="宋体"/>
              <a:cs typeface="Times New Roman"/>
            </a:endParaRPr>
          </a:p>
          <a:p>
            <a:pPr>
              <a:lnSpc>
                <a:spcPct val="150000"/>
              </a:lnSpc>
              <a:spcAft>
                <a:spcPts val="0"/>
              </a:spcAft>
            </a:pPr>
            <a:r>
              <a:rPr lang="zh-CN" altLang="zh-CN" sz="3400" dirty="0">
                <a:latin typeface="Calibri"/>
                <a:ea typeface="宋体"/>
                <a:cs typeface="Times New Roman"/>
              </a:rPr>
              <a:t>　　</a:t>
            </a:r>
            <a:r>
              <a:rPr lang="en-US" altLang="zh-CN" sz="3400" dirty="0">
                <a:latin typeface="Calibri"/>
                <a:ea typeface="宋体"/>
                <a:cs typeface="Times New Roman"/>
              </a:rPr>
              <a:t>2023</a:t>
            </a:r>
            <a:r>
              <a:rPr lang="zh-CN" altLang="zh-CN" sz="3400" dirty="0">
                <a:latin typeface="Calibri"/>
                <a:ea typeface="方正楷体_GBK"/>
                <a:cs typeface="Times New Roman"/>
              </a:rPr>
              <a:t>年</a:t>
            </a:r>
            <a:r>
              <a:rPr lang="en-US" altLang="zh-CN" sz="3400" dirty="0">
                <a:latin typeface="Calibri"/>
                <a:ea typeface="宋体"/>
                <a:cs typeface="Times New Roman"/>
              </a:rPr>
              <a:t>10</a:t>
            </a:r>
            <a:r>
              <a:rPr lang="zh-CN" altLang="zh-CN" sz="3400" dirty="0">
                <a:latin typeface="Calibri"/>
                <a:ea typeface="方正楷体_GBK"/>
                <a:cs typeface="Times New Roman"/>
              </a:rPr>
              <a:t>月</a:t>
            </a:r>
            <a:r>
              <a:rPr lang="en-US" altLang="zh-CN" sz="3400" dirty="0">
                <a:latin typeface="Calibri"/>
                <a:ea typeface="宋体"/>
                <a:cs typeface="Times New Roman"/>
              </a:rPr>
              <a:t>18</a:t>
            </a:r>
            <a:r>
              <a:rPr lang="zh-CN" altLang="zh-CN" sz="3400" dirty="0">
                <a:latin typeface="Calibri"/>
                <a:ea typeface="方正楷体_GBK"/>
                <a:cs typeface="Times New Roman"/>
              </a:rPr>
              <a:t>日</a:t>
            </a:r>
            <a:r>
              <a:rPr lang="en-US" altLang="zh-CN" sz="3400" dirty="0">
                <a:latin typeface="方正楷体_GBK"/>
                <a:ea typeface="宋体"/>
                <a:cs typeface="Times New Roman"/>
              </a:rPr>
              <a:t>,</a:t>
            </a:r>
            <a:r>
              <a:rPr lang="zh-CN" altLang="zh-CN" sz="3400" dirty="0">
                <a:latin typeface="Calibri"/>
                <a:ea typeface="方正楷体_GBK"/>
                <a:cs typeface="Times New Roman"/>
              </a:rPr>
              <a:t>圆明园罹难</a:t>
            </a:r>
            <a:r>
              <a:rPr lang="en-US" altLang="zh-CN" sz="3400" dirty="0">
                <a:latin typeface="Calibri"/>
                <a:ea typeface="宋体"/>
                <a:cs typeface="Times New Roman"/>
              </a:rPr>
              <a:t>163</a:t>
            </a:r>
            <a:r>
              <a:rPr lang="zh-CN" altLang="zh-CN" sz="3400" dirty="0">
                <a:latin typeface="Calibri"/>
                <a:ea typeface="方正楷体_GBK"/>
                <a:cs typeface="Times New Roman"/>
              </a:rPr>
              <a:t>周年纪念日当天</a:t>
            </a:r>
            <a:r>
              <a:rPr lang="en-US" altLang="zh-CN" sz="3400" dirty="0">
                <a:latin typeface="方正楷体_GBK"/>
                <a:ea typeface="宋体"/>
                <a:cs typeface="Times New Roman"/>
              </a:rPr>
              <a:t>,</a:t>
            </a:r>
            <a:r>
              <a:rPr lang="zh-CN" altLang="zh-CN" sz="3400" dirty="0">
                <a:latin typeface="Calibri"/>
                <a:ea typeface="方正楷体_GBK"/>
                <a:cs typeface="Times New Roman"/>
              </a:rPr>
              <a:t>由保利艺术博物馆收藏的圆明园十二兽首之牛首、虎首、猴首、猪首</a:t>
            </a:r>
            <a:r>
              <a:rPr lang="en-US" altLang="zh-CN" sz="3400" dirty="0">
                <a:latin typeface="方正楷体_GBK"/>
                <a:ea typeface="宋体"/>
                <a:cs typeface="Times New Roman"/>
              </a:rPr>
              <a:t>,</a:t>
            </a:r>
            <a:r>
              <a:rPr lang="zh-CN" altLang="zh-CN" sz="3400" dirty="0">
                <a:latin typeface="Calibri"/>
                <a:ea typeface="方正楷体_GBK"/>
                <a:cs typeface="Times New Roman"/>
              </a:rPr>
              <a:t>时隔</a:t>
            </a:r>
            <a:r>
              <a:rPr lang="en-US" altLang="zh-CN" sz="3400" dirty="0">
                <a:latin typeface="Calibri"/>
                <a:ea typeface="宋体"/>
                <a:cs typeface="Times New Roman"/>
              </a:rPr>
              <a:t>163</a:t>
            </a:r>
            <a:r>
              <a:rPr lang="zh-CN" altLang="zh-CN" sz="3400" dirty="0">
                <a:latin typeface="Calibri"/>
                <a:ea typeface="方正楷体_GBK"/>
                <a:cs typeface="Times New Roman"/>
              </a:rPr>
              <a:t>年后首次重聚圆明园</a:t>
            </a:r>
            <a:r>
              <a:rPr lang="en-US" altLang="zh-CN" sz="3400" dirty="0">
                <a:latin typeface="方正楷体_GBK"/>
                <a:ea typeface="宋体"/>
                <a:cs typeface="Times New Roman"/>
              </a:rPr>
              <a:t>,</a:t>
            </a:r>
            <a:r>
              <a:rPr lang="zh-CN" altLang="zh-CN" sz="3400" dirty="0">
                <a:latin typeface="Calibri"/>
                <a:ea typeface="方正楷体_GBK"/>
                <a:cs typeface="Times New Roman"/>
              </a:rPr>
              <a:t>并与马首一起亮相</a:t>
            </a:r>
            <a:r>
              <a:rPr lang="en-US" altLang="zh-CN" sz="3400" dirty="0">
                <a:latin typeface="NEU-BZ"/>
                <a:ea typeface="方正楷体_GBK"/>
                <a:cs typeface="Times New Roman"/>
              </a:rPr>
              <a:t>“</a:t>
            </a:r>
            <a:r>
              <a:rPr lang="zh-CN" altLang="zh-CN" sz="3400" dirty="0">
                <a:latin typeface="Calibri"/>
                <a:ea typeface="方正楷体_GBK"/>
                <a:cs typeface="Times New Roman"/>
              </a:rPr>
              <a:t>五首</a:t>
            </a:r>
            <a:r>
              <a:rPr lang="en-US" altLang="zh-CN" sz="3400" dirty="0">
                <a:latin typeface="NEU-BZ"/>
                <a:ea typeface="方正楷体_GBK"/>
                <a:cs typeface="Times New Roman"/>
              </a:rPr>
              <a:t>”</a:t>
            </a:r>
            <a:r>
              <a:rPr lang="zh-CN" altLang="zh-CN" sz="3400" dirty="0">
                <a:latin typeface="Calibri"/>
                <a:ea typeface="方正楷体_GBK"/>
                <a:cs typeface="Times New Roman"/>
              </a:rPr>
              <a:t>重聚</a:t>
            </a:r>
            <a:r>
              <a:rPr lang="en-US" altLang="zh-CN" sz="3400" dirty="0">
                <a:latin typeface="NEU-B6"/>
                <a:ea typeface="宋体"/>
                <a:cs typeface="Times New Roman"/>
              </a:rPr>
              <a:t>·</a:t>
            </a:r>
            <a:r>
              <a:rPr lang="zh-CN" altLang="zh-CN" sz="3400" dirty="0">
                <a:latin typeface="Calibri"/>
                <a:ea typeface="方正楷体_GBK"/>
                <a:cs typeface="Times New Roman"/>
              </a:rPr>
              <a:t>故园新语</a:t>
            </a:r>
            <a:r>
              <a:rPr lang="en-US" altLang="zh-CN" sz="3400" dirty="0">
                <a:latin typeface="NEU-BZ"/>
                <a:ea typeface="方正楷体_GBK"/>
                <a:cs typeface="Times New Roman"/>
              </a:rPr>
              <a:t>”</a:t>
            </a:r>
            <a:r>
              <a:rPr lang="zh-CN" altLang="zh-CN" sz="3400" dirty="0">
                <a:latin typeface="Calibri"/>
                <a:ea typeface="方正楷体_GBK"/>
                <a:cs typeface="Times New Roman"/>
              </a:rPr>
              <a:t>圆明园兽首铜像特别展览。</a:t>
            </a:r>
            <a:endParaRPr lang="zh-CN" altLang="zh-CN" sz="3400" dirty="0">
              <a:latin typeface="Calibri"/>
              <a:ea typeface="宋体"/>
              <a:cs typeface="Times New Roman"/>
            </a:endParaRPr>
          </a:p>
          <a:p>
            <a:pPr>
              <a:lnSpc>
                <a:spcPct val="150000"/>
              </a:lnSpc>
              <a:spcAft>
                <a:spcPts val="0"/>
              </a:spcAft>
            </a:pPr>
            <a:r>
              <a:rPr lang="zh-CN" altLang="zh-CN" sz="3400" dirty="0">
                <a:latin typeface="Calibri"/>
                <a:ea typeface="宋体"/>
                <a:cs typeface="Times New Roman"/>
              </a:rPr>
              <a:t>读了上面的新闻</a:t>
            </a:r>
            <a:r>
              <a:rPr lang="en-US" altLang="zh-CN" sz="3400" dirty="0">
                <a:latin typeface="方正书宋_GBK"/>
                <a:ea typeface="宋体"/>
                <a:cs typeface="Times New Roman"/>
              </a:rPr>
              <a:t>,</a:t>
            </a:r>
            <a:r>
              <a:rPr lang="zh-CN" altLang="zh-CN" sz="3400" dirty="0">
                <a:latin typeface="Calibri"/>
                <a:ea typeface="宋体"/>
                <a:cs typeface="Times New Roman"/>
              </a:rPr>
              <a:t>如果你是五首中的一员</a:t>
            </a:r>
            <a:r>
              <a:rPr lang="en-US" altLang="zh-CN" sz="3400" dirty="0">
                <a:latin typeface="方正书宋_GBK"/>
                <a:ea typeface="宋体"/>
                <a:cs typeface="Times New Roman"/>
              </a:rPr>
              <a:t>,</a:t>
            </a:r>
            <a:r>
              <a:rPr lang="zh-CN" altLang="zh-CN" sz="3400" dirty="0">
                <a:latin typeface="Calibri"/>
                <a:ea typeface="宋体"/>
                <a:cs typeface="Times New Roman"/>
              </a:rPr>
              <a:t>你会有什么感受</a:t>
            </a:r>
            <a:r>
              <a:rPr lang="en-US" altLang="zh-CN" sz="3400" dirty="0">
                <a:latin typeface="方正书宋_GBK"/>
                <a:ea typeface="宋体"/>
                <a:cs typeface="Times New Roman"/>
              </a:rPr>
              <a:t>?</a:t>
            </a:r>
            <a:endParaRPr lang="zh-CN" altLang="zh-CN" sz="3400" dirty="0">
              <a:effectLst/>
              <a:latin typeface="Calibri"/>
              <a:ea typeface="宋体"/>
              <a:cs typeface="Times New Roman"/>
            </a:endParaRPr>
          </a:p>
        </p:txBody>
      </p:sp>
    </p:spTree>
    <p:custDataLst>
      <p:tags r:id="rId1"/>
    </p:custDataLst>
    <p:extLst>
      <p:ext uri="{BB962C8B-B14F-4D97-AF65-F5344CB8AC3E}">
        <p14:creationId xmlns:p14="http://schemas.microsoft.com/office/powerpoint/2010/main" val="24359082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648748" y="861094"/>
            <a:ext cx="10863167" cy="4016484"/>
          </a:xfrm>
          <a:prstGeom prst="rect">
            <a:avLst/>
          </a:prstGeom>
        </p:spPr>
        <p:txBody>
          <a:bodyPr wrap="square">
            <a:spAutoFit/>
          </a:bodyPr>
          <a:lstStyle/>
          <a:p>
            <a:pPr>
              <a:lnSpc>
                <a:spcPct val="150000"/>
              </a:lnSpc>
            </a:pPr>
            <a:r>
              <a:rPr lang="en-US" altLang="zh-CN" sz="3400" dirty="0" smtClean="0">
                <a:latin typeface="Calibri"/>
                <a:ea typeface="宋体"/>
                <a:cs typeface="Times New Roman"/>
              </a:rPr>
              <a:t>          </a:t>
            </a:r>
            <a:r>
              <a:rPr lang="zh-CN" altLang="zh-CN" sz="3400" dirty="0" smtClean="0">
                <a:latin typeface="Calibri"/>
                <a:ea typeface="宋体"/>
                <a:cs typeface="Times New Roman"/>
              </a:rPr>
              <a:t>我</a:t>
            </a:r>
            <a:r>
              <a:rPr lang="zh-CN" altLang="zh-CN" sz="3400" dirty="0">
                <a:latin typeface="Calibri"/>
                <a:ea typeface="宋体"/>
                <a:cs typeface="Times New Roman"/>
              </a:rPr>
              <a:t>是</a:t>
            </a:r>
            <a:r>
              <a:rPr lang="zh-CN" altLang="zh-CN" sz="3400" u="sng" dirty="0">
                <a:latin typeface="Calibri"/>
                <a:ea typeface="宋体"/>
                <a:cs typeface="Times New Roman"/>
              </a:rPr>
              <a:t>　</a:t>
            </a:r>
            <a:r>
              <a:rPr lang="en-US" altLang="zh-CN" sz="3400" u="sng" dirty="0" smtClean="0">
                <a:latin typeface="Calibri"/>
                <a:ea typeface="宋体"/>
                <a:cs typeface="Times New Roman"/>
              </a:rPr>
              <a:t>  </a:t>
            </a:r>
            <a:r>
              <a:rPr lang="zh-CN" altLang="zh-CN" sz="3400" u="sng" dirty="0">
                <a:latin typeface="Calibri"/>
                <a:ea typeface="宋体"/>
                <a:cs typeface="Times New Roman"/>
              </a:rPr>
              <a:t>　</a:t>
            </a:r>
            <a:r>
              <a:rPr lang="zh-CN" altLang="zh-CN" sz="3400" dirty="0">
                <a:latin typeface="Calibri"/>
                <a:ea typeface="宋体"/>
                <a:cs typeface="Times New Roman"/>
              </a:rPr>
              <a:t>首</a:t>
            </a:r>
            <a:r>
              <a:rPr lang="en-US" altLang="zh-CN" sz="3400" dirty="0">
                <a:latin typeface="方正书宋_GBK"/>
                <a:ea typeface="宋体"/>
                <a:cs typeface="Times New Roman"/>
              </a:rPr>
              <a:t>,</a:t>
            </a:r>
            <a:r>
              <a:rPr lang="zh-CN" altLang="zh-CN" sz="3400" dirty="0">
                <a:latin typeface="Calibri"/>
                <a:ea typeface="宋体"/>
                <a:cs typeface="Times New Roman"/>
              </a:rPr>
              <a:t>我想对大家说</a:t>
            </a:r>
            <a:r>
              <a:rPr lang="en-US" altLang="zh-CN" sz="3400" dirty="0">
                <a:latin typeface="方正书宋_GBK"/>
                <a:ea typeface="宋体"/>
                <a:cs typeface="Times New Roman"/>
              </a:rPr>
              <a:t>:</a:t>
            </a:r>
            <a:r>
              <a:rPr lang="en-US" altLang="zh-CN" sz="3400" dirty="0">
                <a:latin typeface="NEU-BZ"/>
                <a:ea typeface="宋体"/>
                <a:cs typeface="Times New Roman"/>
              </a:rPr>
              <a:t>“</a:t>
            </a:r>
            <a:r>
              <a:rPr lang="zh-CN" altLang="zh-CN" sz="3400" u="sng" dirty="0">
                <a:latin typeface="Calibri"/>
                <a:ea typeface="宋体"/>
                <a:cs typeface="Times New Roman"/>
              </a:rPr>
              <a:t>　</a:t>
            </a:r>
            <a:r>
              <a:rPr lang="en-US" altLang="zh-CN" sz="3400" u="sng" dirty="0" smtClean="0">
                <a:latin typeface="Calibri"/>
                <a:ea typeface="宋体"/>
                <a:cs typeface="Times New Roman"/>
              </a:rPr>
              <a:t>                                      </a:t>
            </a:r>
            <a:r>
              <a:rPr lang="en-US" altLang="zh-CN" sz="3400" u="sng" dirty="0" smtClean="0">
                <a:solidFill>
                  <a:schemeClr val="bg1"/>
                </a:solidFill>
                <a:latin typeface="Calibri"/>
                <a:ea typeface="宋体"/>
                <a:cs typeface="Times New Roman"/>
              </a:rPr>
              <a:t>,</a:t>
            </a:r>
          </a:p>
          <a:p>
            <a:pPr>
              <a:lnSpc>
                <a:spcPct val="150000"/>
              </a:lnSpc>
            </a:pPr>
            <a:r>
              <a:rPr lang="zh-CN" altLang="zh-CN" sz="3400" u="sng" dirty="0">
                <a:latin typeface="Calibri"/>
                <a:ea typeface="宋体"/>
                <a:cs typeface="Times New Roman"/>
              </a:rPr>
              <a:t>　</a:t>
            </a:r>
            <a:r>
              <a:rPr lang="en-US" altLang="zh-CN" sz="3400" u="sng" dirty="0" smtClean="0">
                <a:latin typeface="Calibri"/>
                <a:ea typeface="宋体"/>
                <a:cs typeface="Times New Roman"/>
              </a:rPr>
              <a:t>                                                                                                        </a:t>
            </a:r>
            <a:r>
              <a:rPr lang="en-US" altLang="zh-CN" sz="3400" u="sng" dirty="0">
                <a:solidFill>
                  <a:schemeClr val="bg1"/>
                </a:solidFill>
                <a:latin typeface="Calibri"/>
                <a:ea typeface="宋体"/>
                <a:cs typeface="Times New Roman"/>
              </a:rPr>
              <a:t>,</a:t>
            </a:r>
          </a:p>
          <a:p>
            <a:pPr>
              <a:lnSpc>
                <a:spcPct val="150000"/>
              </a:lnSpc>
            </a:pPr>
            <a:r>
              <a:rPr lang="en-US" altLang="zh-CN" sz="3400" u="sng" dirty="0" smtClean="0">
                <a:latin typeface="Calibri"/>
                <a:ea typeface="宋体"/>
                <a:cs typeface="Times New Roman"/>
              </a:rPr>
              <a:t>                                                                                                            </a:t>
            </a:r>
            <a:r>
              <a:rPr lang="en-US" altLang="zh-CN" sz="3400" u="sng" dirty="0">
                <a:solidFill>
                  <a:schemeClr val="bg1"/>
                </a:solidFill>
                <a:latin typeface="Calibri"/>
                <a:ea typeface="宋体"/>
                <a:cs typeface="Times New Roman"/>
              </a:rPr>
              <a:t>,</a:t>
            </a:r>
          </a:p>
          <a:p>
            <a:pPr>
              <a:lnSpc>
                <a:spcPct val="150000"/>
              </a:lnSpc>
            </a:pPr>
            <a:r>
              <a:rPr lang="en-US" altLang="zh-CN" sz="3400" u="sng" dirty="0">
                <a:latin typeface="Calibri"/>
                <a:ea typeface="宋体"/>
                <a:cs typeface="Times New Roman"/>
              </a:rPr>
              <a:t> </a:t>
            </a:r>
            <a:r>
              <a:rPr lang="en-US" altLang="zh-CN" sz="3400" u="sng" dirty="0" smtClean="0">
                <a:latin typeface="Calibri"/>
                <a:ea typeface="宋体"/>
                <a:cs typeface="Times New Roman"/>
              </a:rPr>
              <a:t>                                                                                                           </a:t>
            </a:r>
            <a:r>
              <a:rPr lang="en-US" altLang="zh-CN" sz="3400" u="sng" dirty="0">
                <a:solidFill>
                  <a:schemeClr val="bg1"/>
                </a:solidFill>
                <a:latin typeface="Calibri"/>
                <a:ea typeface="宋体"/>
                <a:cs typeface="Times New Roman"/>
              </a:rPr>
              <a:t>,</a:t>
            </a:r>
          </a:p>
          <a:p>
            <a:pPr>
              <a:lnSpc>
                <a:spcPct val="150000"/>
              </a:lnSpc>
            </a:pPr>
            <a:r>
              <a:rPr lang="en-US" altLang="zh-CN" sz="3400" u="sng" dirty="0">
                <a:latin typeface="Calibri"/>
                <a:ea typeface="宋体"/>
                <a:cs typeface="Times New Roman"/>
              </a:rPr>
              <a:t> </a:t>
            </a:r>
            <a:r>
              <a:rPr lang="en-US" altLang="zh-CN" sz="3400" u="sng" dirty="0" smtClean="0">
                <a:latin typeface="Calibri"/>
                <a:ea typeface="宋体"/>
                <a:cs typeface="Times New Roman"/>
              </a:rPr>
              <a:t>                                                                                                         </a:t>
            </a:r>
            <a:r>
              <a:rPr lang="en-US" altLang="zh-CN" sz="3400" dirty="0" smtClean="0">
                <a:latin typeface="NEU-BZ"/>
                <a:ea typeface="宋体"/>
                <a:cs typeface="Times New Roman"/>
              </a:rPr>
              <a:t>”</a:t>
            </a:r>
            <a:endParaRPr lang="zh-CN" altLang="en-US" sz="3400" dirty="0"/>
          </a:p>
        </p:txBody>
      </p:sp>
      <p:sp>
        <p:nvSpPr>
          <p:cNvPr id="6" name="矩形 5"/>
          <p:cNvSpPr/>
          <p:nvPr/>
        </p:nvSpPr>
        <p:spPr>
          <a:xfrm>
            <a:off x="2774579" y="907058"/>
            <a:ext cx="620683"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牛</a:t>
            </a:r>
            <a:endParaRPr lang="zh-CN" altLang="en-US" b="1" dirty="0">
              <a:solidFill>
                <a:srgbClr val="E72582"/>
              </a:solidFill>
            </a:endParaRPr>
          </a:p>
        </p:txBody>
      </p:sp>
      <p:sp>
        <p:nvSpPr>
          <p:cNvPr id="8" name="矩形 7"/>
          <p:cNvSpPr/>
          <p:nvPr/>
        </p:nvSpPr>
        <p:spPr>
          <a:xfrm>
            <a:off x="895057" y="705722"/>
            <a:ext cx="10227260" cy="3930115"/>
          </a:xfrm>
          <a:prstGeom prst="rect">
            <a:avLst/>
          </a:prstGeom>
        </p:spPr>
        <p:txBody>
          <a:bodyPr wrap="square">
            <a:spAutoFit/>
          </a:bodyPr>
          <a:lstStyle/>
          <a:p>
            <a:pPr algn="just">
              <a:lnSpc>
                <a:spcPct val="150000"/>
              </a:lnSpc>
            </a:pPr>
            <a:r>
              <a:rPr lang="en-US" altLang="zh-CN" sz="3400" b="1" dirty="0" smtClean="0">
                <a:solidFill>
                  <a:srgbClr val="E72582"/>
                </a:solidFill>
                <a:latin typeface="Calibri"/>
                <a:ea typeface="方正仿宋_GBK"/>
                <a:cs typeface="Times New Roman"/>
              </a:rPr>
              <a:t>                                                                  </a:t>
            </a:r>
            <a:r>
              <a:rPr lang="zh-CN" altLang="zh-CN" sz="3400" b="1" dirty="0" smtClean="0">
                <a:solidFill>
                  <a:srgbClr val="E72582"/>
                </a:solidFill>
                <a:latin typeface="Calibri"/>
                <a:ea typeface="方正仿宋_GBK"/>
                <a:cs typeface="Times New Roman"/>
              </a:rPr>
              <a:t>我</a:t>
            </a:r>
            <a:r>
              <a:rPr lang="zh-CN" altLang="zh-CN" sz="3400" b="1" dirty="0">
                <a:solidFill>
                  <a:srgbClr val="E72582"/>
                </a:solidFill>
                <a:latin typeface="Calibri"/>
                <a:ea typeface="方正仿宋_GBK"/>
                <a:cs typeface="Times New Roman"/>
              </a:rPr>
              <a:t>原本是圆明园海晏堂前水力钟喷泉的构件</a:t>
            </a:r>
            <a:r>
              <a:rPr lang="en-US" altLang="zh-CN" sz="3400" b="1" dirty="0">
                <a:solidFill>
                  <a:srgbClr val="E72582"/>
                </a:solidFill>
                <a:latin typeface="方正仿宋_GBK"/>
                <a:ea typeface="宋体"/>
                <a:cs typeface="Times New Roman"/>
              </a:rPr>
              <a:t>,</a:t>
            </a:r>
            <a:r>
              <a:rPr lang="zh-CN" altLang="zh-CN" sz="3400" b="1" dirty="0">
                <a:solidFill>
                  <a:srgbClr val="E72582"/>
                </a:solidFill>
                <a:latin typeface="Calibri"/>
                <a:ea typeface="方正仿宋_GBK"/>
                <a:cs typeface="Times New Roman"/>
              </a:rPr>
              <a:t>我是用特殊的红铜材料制作的。自</a:t>
            </a:r>
            <a:r>
              <a:rPr lang="en-US" altLang="zh-CN" sz="3400" dirty="0">
                <a:solidFill>
                  <a:srgbClr val="E72582"/>
                </a:solidFill>
                <a:latin typeface="Times New Roman" pitchFamily="18" charset="0"/>
                <a:ea typeface="宋体"/>
                <a:cs typeface="Times New Roman" pitchFamily="18" charset="0"/>
              </a:rPr>
              <a:t>1860</a:t>
            </a:r>
            <a:r>
              <a:rPr lang="zh-CN" altLang="zh-CN" sz="3400" b="1" dirty="0">
                <a:solidFill>
                  <a:srgbClr val="E72582"/>
                </a:solidFill>
                <a:latin typeface="Calibri"/>
                <a:ea typeface="方正仿宋_GBK"/>
                <a:cs typeface="Times New Roman"/>
              </a:rPr>
              <a:t>年英法联军火烧圆明园后</a:t>
            </a:r>
            <a:r>
              <a:rPr lang="en-US" altLang="zh-CN" sz="3400" b="1" dirty="0">
                <a:solidFill>
                  <a:srgbClr val="E72582"/>
                </a:solidFill>
                <a:latin typeface="方正仿宋_GBK"/>
                <a:ea typeface="宋体"/>
                <a:cs typeface="Times New Roman"/>
              </a:rPr>
              <a:t>,</a:t>
            </a:r>
            <a:r>
              <a:rPr lang="zh-CN" altLang="zh-CN" sz="3400" b="1" dirty="0">
                <a:solidFill>
                  <a:srgbClr val="E72582"/>
                </a:solidFill>
                <a:latin typeface="Calibri"/>
                <a:ea typeface="方正仿宋_GBK"/>
                <a:cs typeface="Times New Roman"/>
              </a:rPr>
              <a:t>我被非法掠夺到海外。我见证了国弱被欺的悲惨遭遇</a:t>
            </a:r>
            <a:r>
              <a:rPr lang="en-US" altLang="zh-CN" sz="3400" b="1" dirty="0">
                <a:solidFill>
                  <a:srgbClr val="E72582"/>
                </a:solidFill>
                <a:latin typeface="方正仿宋_GBK"/>
                <a:ea typeface="宋体"/>
                <a:cs typeface="Times New Roman"/>
              </a:rPr>
              <a:t>,</a:t>
            </a:r>
            <a:r>
              <a:rPr lang="zh-CN" altLang="zh-CN" sz="3400" b="1" dirty="0">
                <a:solidFill>
                  <a:srgbClr val="E72582"/>
                </a:solidFill>
                <a:latin typeface="Calibri"/>
                <a:ea typeface="方正仿宋_GBK"/>
                <a:cs typeface="Times New Roman"/>
              </a:rPr>
              <a:t>而今国家富强</a:t>
            </a:r>
            <a:r>
              <a:rPr lang="en-US" altLang="zh-CN" sz="3400" b="1" dirty="0">
                <a:solidFill>
                  <a:srgbClr val="E72582"/>
                </a:solidFill>
                <a:latin typeface="方正仿宋_GBK"/>
                <a:ea typeface="宋体"/>
                <a:cs typeface="Times New Roman"/>
              </a:rPr>
              <a:t>,</a:t>
            </a:r>
            <a:r>
              <a:rPr lang="zh-CN" altLang="zh-CN" sz="3400" b="1" dirty="0">
                <a:solidFill>
                  <a:srgbClr val="E72582"/>
                </a:solidFill>
                <a:latin typeface="Calibri"/>
                <a:ea typeface="方正仿宋_GBK"/>
                <a:cs typeface="Times New Roman"/>
              </a:rPr>
              <a:t>我又重新回到了祖国的怀抱。我万分高兴</a:t>
            </a:r>
            <a:r>
              <a:rPr lang="en-US" altLang="zh-CN" sz="3400" b="1" dirty="0">
                <a:solidFill>
                  <a:srgbClr val="E72582"/>
                </a:solidFill>
                <a:latin typeface="方正仿宋_GBK"/>
                <a:ea typeface="宋体"/>
                <a:cs typeface="Times New Roman"/>
              </a:rPr>
              <a:t>!</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6322679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0" name="副标题 146"/>
          <p:cNvSpPr txBox="1"/>
          <p:nvPr>
            <p:custDataLst>
              <p:tags r:id="rId2"/>
            </p:custDataLst>
          </p:nvPr>
        </p:nvSpPr>
        <p:spPr>
          <a:xfrm>
            <a:off x="635" y="2189480"/>
            <a:ext cx="12197715" cy="998855"/>
          </a:xfrm>
          <a:prstGeom prst="rect">
            <a:avLst/>
          </a:prstGeom>
        </p:spPr>
        <p:txBody>
          <a:bodyPr vert="horz" lIns="90000" tIns="46800" rIns="90000" bIns="46800" rtlCol="0">
            <a:noAutofit/>
          </a:bodyPr>
          <a:lstStyle>
            <a:lvl1pPr marL="0" indent="0" algn="ctr" defTabSz="914400" rtl="0" eaLnBrk="1" fontAlgn="auto" latinLnBrk="0" hangingPunct="1">
              <a:lnSpc>
                <a:spcPct val="110000"/>
              </a:lnSpc>
              <a:spcBef>
                <a:spcPts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457200" indent="0" algn="ctr" defTabSz="914400" rtl="0" eaLnBrk="1" fontAlgn="auto" latinLnBrk="0" hangingPunct="1">
              <a:lnSpc>
                <a:spcPct val="120000"/>
              </a:lnSpc>
              <a:spcBef>
                <a:spcPts val="0"/>
              </a:spcBef>
              <a:spcAft>
                <a:spcPts val="600"/>
              </a:spcAft>
              <a:buFont typeface="Arial" panose="020B0604020202020204" pitchFamily="34" charset="0"/>
              <a:buNone/>
              <a:tabLst>
                <a:tab pos="1609725" algn="l"/>
                <a:tab pos="1609725" algn="l"/>
                <a:tab pos="1609725" algn="l"/>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ts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ts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ts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zh-CN" altLang="en-US" sz="5000" b="1" dirty="0">
                <a:latin typeface="方正大标宋简体" panose="02000000000000000000" pitchFamily="2" charset="-122"/>
                <a:ea typeface="方正大标宋简体" panose="02000000000000000000" pitchFamily="2" charset="-122"/>
                <a:cs typeface="汉仪雅酷黑 95W" panose="020B0A04020202020204" charset="-122"/>
              </a:rPr>
              <a:t>谢谢观看</a:t>
            </a:r>
          </a:p>
        </p:txBody>
      </p:sp>
      <p:cxnSp>
        <p:nvCxnSpPr>
          <p:cNvPr id="53" name="直接连接符 52"/>
          <p:cNvCxnSpPr/>
          <p:nvPr/>
        </p:nvCxnSpPr>
        <p:spPr>
          <a:xfrm>
            <a:off x="3435350" y="3136900"/>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435350" y="2032635"/>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2" name="圆角矩形 188"/>
          <p:cNvSpPr/>
          <p:nvPr/>
        </p:nvSpPr>
        <p:spPr>
          <a:xfrm>
            <a:off x="4648116" y="4135755"/>
            <a:ext cx="2933868" cy="400110"/>
          </a:xfrm>
          <a:prstGeom prst="roundRect">
            <a:avLst>
              <a:gd name="adj" fmla="val 50000"/>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4702644" y="4152516"/>
            <a:ext cx="2824811" cy="369332"/>
          </a:xfrm>
          <a:prstGeom prst="rect">
            <a:avLst/>
          </a:prstGeom>
          <a:noFill/>
        </p:spPr>
        <p:txBody>
          <a:bodyPr wrap="square" rtlCol="0">
            <a:spAutoFit/>
          </a:bodyPr>
          <a:lstStyle/>
          <a:p>
            <a:pPr algn="ctr"/>
            <a:r>
              <a:rPr lang="zh-CN" altLang="en-US" dirty="0">
                <a:solidFill>
                  <a:schemeClr val="bg1"/>
                </a:solidFill>
                <a:latin typeface="+mj-ea"/>
                <a:ea typeface="+mj-ea"/>
              </a:rPr>
              <a:t>部编版   五年级语文上册</a:t>
            </a:r>
          </a:p>
        </p:txBody>
      </p:sp>
      <p:sp>
        <p:nvSpPr>
          <p:cNvPr id="64" name="文本框 63"/>
          <p:cNvSpPr txBox="1"/>
          <p:nvPr/>
        </p:nvSpPr>
        <p:spPr>
          <a:xfrm>
            <a:off x="3015297" y="3188335"/>
            <a:ext cx="6161405" cy="613694"/>
          </a:xfrm>
          <a:prstGeom prst="rect">
            <a:avLst/>
          </a:prstGeom>
          <a:noFill/>
        </p:spPr>
        <p:txBody>
          <a:bodyPr wrap="square" rtlCol="0">
            <a:spAutoFit/>
          </a:bodyPr>
          <a:lstStyle/>
          <a:p>
            <a:pPr algn="ctr" fontAlgn="auto">
              <a:lnSpc>
                <a:spcPct val="150000"/>
              </a:lnSpc>
            </a:pPr>
            <a:r>
              <a:rPr lang="en-US" altLang="zh-CN" sz="1200" dirty="0">
                <a:solidFill>
                  <a:schemeClr val="tx1">
                    <a:lumMod val="50000"/>
                    <a:lumOff val="50000"/>
                  </a:schemeClr>
                </a:solidFill>
                <a:latin typeface="+mj-ea"/>
                <a:ea typeface="+mj-ea"/>
                <a:cs typeface="+mj-lt"/>
              </a:rPr>
              <a:t>This is the last of the postings.</a:t>
            </a:r>
          </a:p>
          <a:p>
            <a:pPr algn="ctr" fontAlgn="auto">
              <a:lnSpc>
                <a:spcPct val="150000"/>
              </a:lnSpc>
            </a:pPr>
            <a:r>
              <a:rPr lang="en-US" altLang="zh-CN" sz="1200" dirty="0">
                <a:solidFill>
                  <a:schemeClr val="tx1">
                    <a:lumMod val="50000"/>
                    <a:lumOff val="50000"/>
                  </a:schemeClr>
                </a:solidFill>
                <a:latin typeface="+mj-ea"/>
                <a:ea typeface="+mj-ea"/>
                <a:cs typeface="+mj-lt"/>
              </a:rPr>
              <a:t>Thank you for watching.</a:t>
            </a:r>
            <a:endParaRPr lang="zh-CN" altLang="en-US" sz="1200" dirty="0">
              <a:solidFill>
                <a:schemeClr val="tx1">
                  <a:lumMod val="50000"/>
                  <a:lumOff val="50000"/>
                </a:schemeClr>
              </a:solidFill>
              <a:latin typeface="+mj-ea"/>
              <a:ea typeface="+mj-ea"/>
              <a:cs typeface="+mj-lt"/>
            </a:endParaRPr>
          </a:p>
        </p:txBody>
      </p:sp>
      <p:sp>
        <p:nvSpPr>
          <p:cNvPr id="65" name="矩形: 圆角 64">
            <a:hlinkClick r:id="rId5" action="ppaction://hlinksldjump"/>
          </p:cNvPr>
          <p:cNvSpPr/>
          <p:nvPr/>
        </p:nvSpPr>
        <p:spPr>
          <a:xfrm>
            <a:off x="3435350" y="1619528"/>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pic>
        <p:nvPicPr>
          <p:cNvPr id="3" name="图片 2">
            <a:extLst>
              <a:ext uri="{FF2B5EF4-FFF2-40B4-BE49-F238E27FC236}">
                <a16:creationId xmlns="" xmlns:a16="http://schemas.microsoft.com/office/drawing/2014/main" id="{C54E7470-052F-435D-B73D-89E9EEB6B7C9}"/>
              </a:ext>
            </a:extLst>
          </p:cNvPr>
          <p:cNvPicPr>
            <a:picLocks noChangeAspect="1"/>
          </p:cNvPicPr>
          <p:nvPr/>
        </p:nvPicPr>
        <p:blipFill>
          <a:blip r:embed="rId4"/>
          <a:stretch>
            <a:fillRect/>
          </a:stretch>
        </p:blipFill>
        <p:spPr>
          <a:xfrm>
            <a:off x="442086" y="933531"/>
            <a:ext cx="3829826" cy="610852"/>
          </a:xfrm>
          <a:prstGeom prst="rect">
            <a:avLst/>
          </a:prstGeom>
        </p:spPr>
      </p:pic>
      <p:pic>
        <p:nvPicPr>
          <p:cNvPr id="8" name="image91.jpeg"/>
          <p:cNvPicPr/>
          <p:nvPr/>
        </p:nvPicPr>
        <p:blipFill>
          <a:blip r:embed="rId5"/>
          <a:stretch>
            <a:fillRect/>
          </a:stretch>
        </p:blipFill>
        <p:spPr>
          <a:xfrm>
            <a:off x="9756387" y="933531"/>
            <a:ext cx="1655445" cy="1439545"/>
          </a:xfrm>
          <a:prstGeom prst="rect">
            <a:avLst/>
          </a:prstGeom>
        </p:spPr>
      </p:pic>
      <p:sp>
        <p:nvSpPr>
          <p:cNvPr id="6" name="矩形 5"/>
          <p:cNvSpPr/>
          <p:nvPr/>
        </p:nvSpPr>
        <p:spPr>
          <a:xfrm>
            <a:off x="682304" y="1544246"/>
            <a:ext cx="10729527" cy="5010602"/>
          </a:xfrm>
          <a:prstGeom prst="rect">
            <a:avLst/>
          </a:prstGeom>
        </p:spPr>
        <p:txBody>
          <a:bodyPr wrap="square">
            <a:spAutoFit/>
          </a:bodyPr>
          <a:lstStyle/>
          <a:p>
            <a:pPr>
              <a:spcAft>
                <a:spcPts val="0"/>
              </a:spcAft>
            </a:pPr>
            <a:r>
              <a:rPr lang="zh-CN" altLang="zh-CN" sz="3400" dirty="0">
                <a:latin typeface="Calibri"/>
                <a:ea typeface="方正黑体_GBK"/>
                <a:cs typeface="Times New Roman"/>
              </a:rPr>
              <a:t>一、根据语境</a:t>
            </a:r>
            <a:r>
              <a:rPr lang="en-US" altLang="zh-CN" sz="3400" dirty="0">
                <a:latin typeface="方正黑体_GBK"/>
                <a:ea typeface="宋体"/>
                <a:cs typeface="Times New Roman"/>
              </a:rPr>
              <a:t>,</a:t>
            </a:r>
            <a:r>
              <a:rPr lang="zh-CN" altLang="zh-CN" sz="3400" dirty="0">
                <a:latin typeface="Calibri"/>
                <a:ea typeface="方正黑体_GBK"/>
                <a:cs typeface="Times New Roman"/>
              </a:rPr>
              <a:t>读拼音写词语。</a:t>
            </a:r>
            <a:endParaRPr lang="zh-CN" altLang="zh-CN" sz="3400" dirty="0">
              <a:latin typeface="Calibri"/>
              <a:ea typeface="宋体"/>
              <a:cs typeface="Times New Roman"/>
            </a:endParaRPr>
          </a:p>
          <a:p>
            <a:pPr>
              <a:lnSpc>
                <a:spcPct val="120000"/>
              </a:lnSpc>
              <a:spcAft>
                <a:spcPts val="0"/>
              </a:spcAft>
            </a:pPr>
            <a:r>
              <a:rPr lang="zh-CN" altLang="zh-CN" sz="3400" dirty="0">
                <a:latin typeface="Calibri"/>
                <a:ea typeface="宋体"/>
                <a:cs typeface="Times New Roman"/>
              </a:rPr>
              <a:t>　　一百多年前</a:t>
            </a:r>
            <a:r>
              <a:rPr lang="en-US" altLang="zh-CN" sz="3400" dirty="0">
                <a:latin typeface="方正书宋_GBK"/>
                <a:ea typeface="宋体"/>
                <a:cs typeface="Times New Roman"/>
              </a:rPr>
              <a:t>,</a:t>
            </a:r>
            <a:r>
              <a:rPr lang="zh-CN" altLang="zh-CN" sz="3400" dirty="0">
                <a:latin typeface="Calibri"/>
                <a:ea typeface="宋体"/>
                <a:cs typeface="Times New Roman"/>
              </a:rPr>
              <a:t>英法联军</a:t>
            </a:r>
            <a:r>
              <a:rPr lang="en-US" altLang="zh-CN" sz="3400" dirty="0" err="1">
                <a:latin typeface="NEU-XT"/>
                <a:ea typeface="宋体"/>
                <a:cs typeface="Times New Roman"/>
              </a:rPr>
              <a:t>chuǎng</a:t>
            </a:r>
            <a:r>
              <a:rPr lang="en-US" altLang="zh-CN" sz="3400" dirty="0">
                <a:latin typeface="Calibri"/>
                <a:ea typeface="宋体"/>
                <a:cs typeface="Times New Roman"/>
              </a:rPr>
              <a:t> </a:t>
            </a:r>
            <a:r>
              <a:rPr lang="en-US" altLang="zh-CN" sz="3400" dirty="0" smtClean="0">
                <a:latin typeface="Calibri"/>
                <a:ea typeface="宋体"/>
                <a:cs typeface="Times New Roman"/>
              </a:rPr>
              <a:t> </a:t>
            </a:r>
            <a:r>
              <a:rPr lang="en-US" altLang="zh-CN" sz="3400" dirty="0" err="1" smtClean="0">
                <a:latin typeface="NEU-XT"/>
                <a:ea typeface="宋体"/>
                <a:cs typeface="Times New Roman"/>
              </a:rPr>
              <a:t>jìn</a:t>
            </a:r>
            <a:r>
              <a:rPr lang="en-US" altLang="zh-CN" sz="3400" dirty="0">
                <a:latin typeface="方正书宋_GBK"/>
                <a:ea typeface="宋体"/>
                <a:cs typeface="Times New Roman"/>
              </a:rPr>
              <a:t>(</a:t>
            </a:r>
            <a:r>
              <a:rPr lang="zh-CN" altLang="zh-CN" sz="3400" dirty="0">
                <a:latin typeface="NEU-XT"/>
                <a:ea typeface="宋体"/>
                <a:cs typeface="Times New Roman"/>
              </a:rPr>
              <a:t>　　</a:t>
            </a:r>
            <a:r>
              <a:rPr lang="en-US" altLang="zh-CN" sz="3400" dirty="0" smtClean="0">
                <a:latin typeface="NEU-XT"/>
                <a:ea typeface="宋体"/>
                <a:cs typeface="Times New Roman"/>
              </a:rPr>
              <a:t>    </a:t>
            </a:r>
            <a:r>
              <a:rPr lang="en-US" altLang="zh-CN" sz="3400" dirty="0" smtClean="0">
                <a:latin typeface="方正书宋_GBK"/>
                <a:ea typeface="宋体"/>
                <a:cs typeface="Times New Roman"/>
              </a:rPr>
              <a:t>)</a:t>
            </a:r>
          </a:p>
          <a:p>
            <a:pPr>
              <a:lnSpc>
                <a:spcPct val="120000"/>
              </a:lnSpc>
              <a:spcAft>
                <a:spcPts val="0"/>
              </a:spcAft>
            </a:pPr>
            <a:r>
              <a:rPr lang="zh-CN" altLang="zh-CN" sz="3400" dirty="0" smtClean="0">
                <a:latin typeface="Calibri"/>
                <a:ea typeface="宋体"/>
                <a:cs typeface="Times New Roman"/>
              </a:rPr>
              <a:t>圆明园</a:t>
            </a:r>
            <a:r>
              <a:rPr lang="en-US" altLang="zh-CN" sz="3400" dirty="0">
                <a:latin typeface="方正书宋_GBK"/>
                <a:ea typeface="宋体"/>
                <a:cs typeface="Times New Roman"/>
              </a:rPr>
              <a:t>,</a:t>
            </a:r>
            <a:r>
              <a:rPr lang="zh-CN" altLang="zh-CN" sz="3400" dirty="0">
                <a:latin typeface="Calibri"/>
                <a:ea typeface="宋体"/>
                <a:cs typeface="Times New Roman"/>
              </a:rPr>
              <a:t>将园内的物品毁坏一空。为了销毁</a:t>
            </a:r>
            <a:r>
              <a:rPr lang="en-US" altLang="zh-CN" sz="3400" dirty="0" err="1" smtClean="0">
                <a:latin typeface="NEU-XT"/>
                <a:ea typeface="宋体"/>
                <a:cs typeface="Times New Roman"/>
              </a:rPr>
              <a:t>zuì</a:t>
            </a:r>
            <a:r>
              <a:rPr lang="en-US" altLang="zh-CN" sz="3400" dirty="0" smtClean="0">
                <a:latin typeface="Calibri"/>
                <a:ea typeface="宋体"/>
                <a:cs typeface="Times New Roman"/>
              </a:rPr>
              <a:t>  </a:t>
            </a:r>
            <a:r>
              <a:rPr lang="en-US" altLang="zh-CN" sz="3400" dirty="0" err="1" smtClean="0">
                <a:latin typeface="NEU-XT"/>
                <a:ea typeface="宋体"/>
                <a:cs typeface="Times New Roman"/>
              </a:rPr>
              <a:t>zhèng</a:t>
            </a:r>
            <a:endParaRPr lang="en-US" altLang="zh-CN" sz="3400" dirty="0" smtClean="0">
              <a:latin typeface="NEU-XT"/>
              <a:ea typeface="宋体"/>
              <a:cs typeface="Times New Roman"/>
            </a:endParaRPr>
          </a:p>
          <a:p>
            <a:pPr>
              <a:lnSpc>
                <a:spcPct val="120000"/>
              </a:lnSpc>
              <a:spcAft>
                <a:spcPts val="0"/>
              </a:spcAft>
            </a:pPr>
            <a:r>
              <a:rPr lang="en-US" altLang="zh-CN" sz="3400" dirty="0" smtClean="0">
                <a:latin typeface="方正书宋_GBK"/>
                <a:ea typeface="宋体"/>
                <a:cs typeface="Times New Roman"/>
              </a:rPr>
              <a:t>(</a:t>
            </a:r>
            <a:r>
              <a:rPr lang="zh-CN" altLang="zh-CN" sz="3400" dirty="0">
                <a:latin typeface="NEU-XT"/>
                <a:ea typeface="宋体"/>
                <a:cs typeface="Times New Roman"/>
              </a:rPr>
              <a:t>　　</a:t>
            </a:r>
            <a:r>
              <a:rPr lang="en-US" altLang="zh-CN" sz="3400" dirty="0" smtClean="0">
                <a:latin typeface="NEU-XT"/>
                <a:ea typeface="宋体"/>
                <a:cs typeface="Times New Roman"/>
              </a:rPr>
              <a:t>    </a:t>
            </a:r>
            <a:r>
              <a:rPr lang="en-US" altLang="zh-CN" sz="3400" dirty="0" smtClean="0">
                <a:latin typeface="方正书宋_GBK"/>
                <a:ea typeface="宋体"/>
                <a:cs typeface="Times New Roman"/>
              </a:rPr>
              <a:t>),</a:t>
            </a:r>
            <a:r>
              <a:rPr lang="zh-CN" altLang="zh-CN" sz="3400" dirty="0">
                <a:latin typeface="Calibri"/>
                <a:ea typeface="宋体"/>
                <a:cs typeface="Times New Roman"/>
              </a:rPr>
              <a:t>侵略者</a:t>
            </a:r>
            <a:r>
              <a:rPr lang="en-US" altLang="zh-CN" sz="3400" dirty="0" err="1">
                <a:latin typeface="NEU-XT"/>
                <a:ea typeface="宋体"/>
                <a:cs typeface="Times New Roman"/>
              </a:rPr>
              <a:t>fèng</a:t>
            </a:r>
            <a:r>
              <a:rPr lang="en-US" altLang="zh-CN" sz="3400" dirty="0">
                <a:latin typeface="Calibri"/>
                <a:ea typeface="宋体"/>
                <a:cs typeface="Times New Roman"/>
              </a:rPr>
              <a:t> </a:t>
            </a:r>
            <a:r>
              <a:rPr lang="en-US" altLang="zh-CN" sz="3400" dirty="0" err="1">
                <a:latin typeface="NEU-XT"/>
                <a:ea typeface="宋体"/>
                <a:cs typeface="Times New Roman"/>
              </a:rPr>
              <a:t>mìng</a:t>
            </a:r>
            <a:r>
              <a:rPr lang="en-US" altLang="zh-CN" sz="3400" dirty="0">
                <a:latin typeface="方正书宋_GBK"/>
                <a:ea typeface="宋体"/>
                <a:cs typeface="Times New Roman"/>
              </a:rPr>
              <a:t>(</a:t>
            </a:r>
            <a:r>
              <a:rPr lang="zh-CN" altLang="zh-CN" sz="3400" dirty="0">
                <a:latin typeface="NEU-XT"/>
                <a:ea typeface="宋体"/>
                <a:cs typeface="Times New Roman"/>
              </a:rPr>
              <a:t>　</a:t>
            </a:r>
            <a:r>
              <a:rPr lang="en-US" altLang="zh-CN" sz="3400" dirty="0" smtClean="0">
                <a:latin typeface="NEU-XT"/>
                <a:ea typeface="宋体"/>
                <a:cs typeface="Times New Roman"/>
              </a:rPr>
              <a:t>   </a:t>
            </a:r>
            <a:r>
              <a:rPr lang="zh-CN" altLang="zh-CN" sz="3400" dirty="0">
                <a:latin typeface="NEU-XT"/>
                <a:ea typeface="宋体"/>
                <a:cs typeface="Times New Roman"/>
              </a:rPr>
              <a:t>　</a:t>
            </a:r>
            <a:r>
              <a:rPr lang="en-US" altLang="zh-CN" sz="3400" dirty="0" smtClean="0">
                <a:latin typeface="NEU-XT"/>
                <a:ea typeface="宋体"/>
                <a:cs typeface="Times New Roman"/>
              </a:rPr>
              <a:t> </a:t>
            </a:r>
            <a:r>
              <a:rPr lang="en-US" altLang="zh-CN" sz="3400" dirty="0" smtClean="0">
                <a:latin typeface="方正书宋_GBK"/>
                <a:ea typeface="宋体"/>
                <a:cs typeface="Times New Roman"/>
              </a:rPr>
              <a:t>)</a:t>
            </a:r>
            <a:r>
              <a:rPr lang="zh-CN" altLang="zh-CN" sz="3400" dirty="0">
                <a:latin typeface="Calibri"/>
                <a:ea typeface="宋体"/>
                <a:cs typeface="Times New Roman"/>
              </a:rPr>
              <a:t>在园内放火。那些</a:t>
            </a:r>
            <a:r>
              <a:rPr lang="en-US" altLang="zh-CN" sz="3400" dirty="0" err="1">
                <a:latin typeface="NEU-XT"/>
                <a:ea typeface="宋体"/>
                <a:cs typeface="Times New Roman"/>
              </a:rPr>
              <a:t>jīn</a:t>
            </a:r>
            <a:r>
              <a:rPr lang="en-US" altLang="zh-CN" sz="3400" dirty="0">
                <a:latin typeface="Calibri"/>
                <a:ea typeface="宋体"/>
                <a:cs typeface="Times New Roman"/>
              </a:rPr>
              <a:t> </a:t>
            </a:r>
            <a:r>
              <a:rPr lang="en-US" altLang="zh-CN" sz="3400" dirty="0" err="1">
                <a:latin typeface="NEU-XT"/>
                <a:ea typeface="宋体"/>
                <a:cs typeface="Times New Roman"/>
              </a:rPr>
              <a:t>bì</a:t>
            </a:r>
            <a:r>
              <a:rPr lang="en-US" altLang="zh-CN" sz="3400" dirty="0">
                <a:latin typeface="Calibri"/>
                <a:ea typeface="宋体"/>
                <a:cs typeface="Times New Roman"/>
              </a:rPr>
              <a:t> </a:t>
            </a:r>
            <a:r>
              <a:rPr lang="en-US" altLang="zh-CN" sz="3400" dirty="0" smtClean="0">
                <a:latin typeface="Calibri"/>
                <a:ea typeface="宋体"/>
                <a:cs typeface="Times New Roman"/>
              </a:rPr>
              <a:t> </a:t>
            </a:r>
            <a:r>
              <a:rPr lang="en-US" altLang="zh-CN" sz="3400" dirty="0" err="1" smtClean="0">
                <a:latin typeface="NEU-XT"/>
                <a:ea typeface="宋体"/>
                <a:cs typeface="Times New Roman"/>
              </a:rPr>
              <a:t>huī</a:t>
            </a:r>
            <a:r>
              <a:rPr lang="en-US" altLang="zh-CN" sz="3400" dirty="0" smtClean="0">
                <a:latin typeface="Calibri"/>
                <a:ea typeface="宋体"/>
                <a:cs typeface="Times New Roman"/>
              </a:rPr>
              <a:t>  </a:t>
            </a:r>
            <a:r>
              <a:rPr lang="en-US" altLang="zh-CN" sz="3400" dirty="0" err="1" smtClean="0">
                <a:latin typeface="NEU-XT"/>
                <a:ea typeface="宋体"/>
                <a:cs typeface="Times New Roman"/>
              </a:rPr>
              <a:t>huáng</a:t>
            </a:r>
            <a:r>
              <a:rPr lang="en-US" altLang="zh-CN" sz="3400" dirty="0" smtClean="0">
                <a:latin typeface="方正书宋_GBK"/>
                <a:ea typeface="宋体"/>
                <a:cs typeface="Times New Roman"/>
              </a:rPr>
              <a:t>(    </a:t>
            </a:r>
            <a:r>
              <a:rPr lang="zh-CN" altLang="zh-CN" sz="3400" dirty="0">
                <a:latin typeface="NEU-XT"/>
                <a:ea typeface="宋体"/>
                <a:cs typeface="Times New Roman"/>
              </a:rPr>
              <a:t>　</a:t>
            </a:r>
            <a:r>
              <a:rPr lang="en-US" altLang="zh-CN" sz="3400" dirty="0" smtClean="0">
                <a:latin typeface="NEU-XT"/>
                <a:ea typeface="宋体"/>
                <a:cs typeface="Times New Roman"/>
              </a:rPr>
              <a:t>       </a:t>
            </a:r>
            <a:r>
              <a:rPr lang="zh-CN" altLang="zh-CN" sz="3400" dirty="0">
                <a:latin typeface="NEU-XT"/>
                <a:ea typeface="宋体"/>
                <a:cs typeface="Times New Roman"/>
              </a:rPr>
              <a:t>　</a:t>
            </a:r>
            <a:r>
              <a:rPr lang="en-US" altLang="zh-CN" sz="3400" dirty="0">
                <a:latin typeface="方正书宋_GBK"/>
                <a:ea typeface="宋体"/>
                <a:cs typeface="Times New Roman"/>
              </a:rPr>
              <a:t>)</a:t>
            </a:r>
            <a:r>
              <a:rPr lang="zh-CN" altLang="zh-CN" sz="3400" dirty="0">
                <a:latin typeface="Calibri"/>
                <a:ea typeface="宋体"/>
                <a:cs typeface="Times New Roman"/>
              </a:rPr>
              <a:t>的</a:t>
            </a:r>
            <a:r>
              <a:rPr lang="en-US" altLang="zh-CN" sz="3400" dirty="0" err="1">
                <a:latin typeface="NEU-XT"/>
                <a:ea typeface="宋体"/>
                <a:cs typeface="Times New Roman"/>
              </a:rPr>
              <a:t>diàn</a:t>
            </a:r>
            <a:r>
              <a:rPr lang="en-US" altLang="zh-CN" sz="3400" dirty="0">
                <a:latin typeface="Calibri"/>
                <a:ea typeface="宋体"/>
                <a:cs typeface="Times New Roman"/>
              </a:rPr>
              <a:t> </a:t>
            </a:r>
            <a:r>
              <a:rPr lang="en-US" altLang="zh-CN" sz="3400" dirty="0" smtClean="0">
                <a:latin typeface="Calibri"/>
                <a:ea typeface="宋体"/>
                <a:cs typeface="Times New Roman"/>
              </a:rPr>
              <a:t> </a:t>
            </a:r>
            <a:r>
              <a:rPr lang="en-US" altLang="zh-CN" sz="3400" dirty="0" err="1" smtClean="0">
                <a:latin typeface="NEU-XT"/>
                <a:ea typeface="宋体"/>
                <a:cs typeface="Times New Roman"/>
              </a:rPr>
              <a:t>táng</a:t>
            </a:r>
            <a:r>
              <a:rPr lang="en-US" altLang="zh-CN" sz="3400" dirty="0">
                <a:latin typeface="方正书宋_GBK"/>
                <a:ea typeface="宋体"/>
                <a:cs typeface="Times New Roman"/>
              </a:rPr>
              <a:t>(</a:t>
            </a:r>
            <a:r>
              <a:rPr lang="zh-CN" altLang="zh-CN" sz="3400" dirty="0">
                <a:latin typeface="NEU-XT"/>
                <a:ea typeface="宋体"/>
                <a:cs typeface="Times New Roman"/>
              </a:rPr>
              <a:t>　</a:t>
            </a:r>
            <a:r>
              <a:rPr lang="en-US" altLang="zh-CN" sz="3400" dirty="0" smtClean="0">
                <a:latin typeface="NEU-XT"/>
                <a:ea typeface="宋体"/>
                <a:cs typeface="Times New Roman"/>
              </a:rPr>
              <a:t>   </a:t>
            </a:r>
            <a:r>
              <a:rPr lang="zh-CN" altLang="zh-CN" sz="3400" dirty="0">
                <a:latin typeface="NEU-XT"/>
                <a:ea typeface="宋体"/>
                <a:cs typeface="Times New Roman"/>
              </a:rPr>
              <a:t>　</a:t>
            </a:r>
            <a:r>
              <a:rPr lang="en-US" altLang="zh-CN" sz="3400" dirty="0" smtClean="0">
                <a:latin typeface="NEU-XT"/>
                <a:ea typeface="宋体"/>
                <a:cs typeface="Times New Roman"/>
              </a:rPr>
              <a:t> </a:t>
            </a:r>
            <a:r>
              <a:rPr lang="en-US" altLang="zh-CN" sz="3400" dirty="0" smtClean="0">
                <a:latin typeface="方正书宋_GBK"/>
                <a:ea typeface="宋体"/>
                <a:cs typeface="Times New Roman"/>
              </a:rPr>
              <a:t>)</a:t>
            </a:r>
            <a:r>
              <a:rPr lang="zh-CN" altLang="zh-CN" sz="3400" dirty="0">
                <a:latin typeface="Calibri"/>
                <a:ea typeface="宋体"/>
                <a:cs typeface="Times New Roman"/>
              </a:rPr>
              <a:t>、珍贵的历史文物统统被付之一炬。圆明园这一园林艺术的瑰宝</a:t>
            </a:r>
            <a:r>
              <a:rPr lang="en-US" altLang="zh-CN" sz="3400" dirty="0">
                <a:latin typeface="方正书宋_GBK"/>
                <a:ea typeface="宋体"/>
                <a:cs typeface="Times New Roman"/>
              </a:rPr>
              <a:t>,</a:t>
            </a:r>
            <a:r>
              <a:rPr lang="zh-CN" altLang="zh-CN" sz="3400" dirty="0">
                <a:latin typeface="Calibri"/>
                <a:ea typeface="宋体"/>
                <a:cs typeface="Times New Roman"/>
              </a:rPr>
              <a:t>就这样被毁灭了。这是中国文化史和世界文化史上不可</a:t>
            </a:r>
            <a:r>
              <a:rPr lang="en-US" altLang="zh-CN" sz="3400" dirty="0" err="1">
                <a:latin typeface="NEU-XT"/>
                <a:ea typeface="宋体"/>
                <a:cs typeface="Times New Roman"/>
              </a:rPr>
              <a:t>gū</a:t>
            </a:r>
            <a:r>
              <a:rPr lang="en-US" altLang="zh-CN" sz="3400" dirty="0">
                <a:latin typeface="Calibri"/>
                <a:ea typeface="宋体"/>
                <a:cs typeface="Times New Roman"/>
              </a:rPr>
              <a:t> </a:t>
            </a:r>
            <a:r>
              <a:rPr lang="en-US" altLang="zh-CN" sz="3400" dirty="0" smtClean="0">
                <a:latin typeface="Calibri"/>
                <a:ea typeface="宋体"/>
                <a:cs typeface="Times New Roman"/>
              </a:rPr>
              <a:t> </a:t>
            </a:r>
            <a:r>
              <a:rPr lang="en-US" altLang="zh-CN" sz="3400" dirty="0" err="1" smtClean="0">
                <a:latin typeface="NEU-XT"/>
                <a:ea typeface="宋体"/>
                <a:cs typeface="Times New Roman"/>
              </a:rPr>
              <a:t>liɑng</a:t>
            </a:r>
            <a:r>
              <a:rPr lang="en-US" altLang="zh-CN" sz="3400" dirty="0" smtClean="0">
                <a:latin typeface="方正书宋_GBK"/>
                <a:ea typeface="宋体"/>
                <a:cs typeface="Times New Roman"/>
              </a:rPr>
              <a:t>( </a:t>
            </a:r>
            <a:r>
              <a:rPr lang="zh-CN" altLang="zh-CN" sz="3400" dirty="0">
                <a:latin typeface="NEU-XT"/>
                <a:ea typeface="宋体"/>
                <a:cs typeface="Times New Roman"/>
              </a:rPr>
              <a:t>　</a:t>
            </a:r>
            <a:r>
              <a:rPr lang="en-US" altLang="zh-CN" sz="3400" dirty="0" smtClean="0">
                <a:latin typeface="NEU-XT"/>
                <a:ea typeface="宋体"/>
                <a:cs typeface="Times New Roman"/>
              </a:rPr>
              <a:t>  </a:t>
            </a:r>
            <a:r>
              <a:rPr lang="zh-CN" altLang="zh-CN" sz="3400" dirty="0">
                <a:latin typeface="NEU-XT"/>
                <a:ea typeface="宋体"/>
                <a:cs typeface="Times New Roman"/>
              </a:rPr>
              <a:t>　</a:t>
            </a:r>
            <a:r>
              <a:rPr lang="en-US" altLang="zh-CN" sz="3400" dirty="0" smtClean="0">
                <a:latin typeface="NEU-XT"/>
                <a:ea typeface="宋体"/>
                <a:cs typeface="Times New Roman"/>
              </a:rPr>
              <a:t> </a:t>
            </a:r>
            <a:r>
              <a:rPr lang="en-US" altLang="zh-CN" sz="3400" dirty="0" smtClean="0">
                <a:latin typeface="方正书宋_GBK"/>
                <a:ea typeface="宋体"/>
                <a:cs typeface="Times New Roman"/>
              </a:rPr>
              <a:t>)</a:t>
            </a:r>
            <a:r>
              <a:rPr lang="zh-CN" altLang="zh-CN" sz="3400" dirty="0">
                <a:latin typeface="Calibri"/>
                <a:ea typeface="宋体"/>
                <a:cs typeface="Times New Roman"/>
              </a:rPr>
              <a:t>的</a:t>
            </a:r>
            <a:r>
              <a:rPr lang="en-US" altLang="zh-CN" sz="3400" dirty="0" err="1">
                <a:latin typeface="NEU-XT"/>
                <a:ea typeface="宋体"/>
                <a:cs typeface="Times New Roman"/>
              </a:rPr>
              <a:t>sǔn</a:t>
            </a:r>
            <a:r>
              <a:rPr lang="en-US" altLang="zh-CN" sz="3400" dirty="0">
                <a:latin typeface="Calibri"/>
                <a:ea typeface="宋体"/>
                <a:cs typeface="Times New Roman"/>
              </a:rPr>
              <a:t> </a:t>
            </a:r>
            <a:r>
              <a:rPr lang="en-US" altLang="zh-CN" sz="3400" dirty="0" err="1">
                <a:latin typeface="NEU-XT"/>
                <a:ea typeface="宋体"/>
                <a:cs typeface="Times New Roman"/>
              </a:rPr>
              <a:t>shī</a:t>
            </a:r>
            <a:r>
              <a:rPr lang="en-US" altLang="zh-CN" sz="3400" dirty="0">
                <a:latin typeface="方正书宋_GBK"/>
                <a:ea typeface="宋体"/>
                <a:cs typeface="Times New Roman"/>
              </a:rPr>
              <a:t>(</a:t>
            </a:r>
            <a:r>
              <a:rPr lang="zh-CN" altLang="zh-CN" sz="3400" dirty="0">
                <a:latin typeface="NEU-XT"/>
                <a:ea typeface="宋体"/>
                <a:cs typeface="Times New Roman"/>
              </a:rPr>
              <a:t>　</a:t>
            </a:r>
            <a:r>
              <a:rPr lang="en-US" altLang="zh-CN" sz="3400" dirty="0" smtClean="0">
                <a:latin typeface="NEU-XT"/>
                <a:ea typeface="宋体"/>
                <a:cs typeface="Times New Roman"/>
              </a:rPr>
              <a:t>   </a:t>
            </a:r>
            <a:r>
              <a:rPr lang="zh-CN" altLang="zh-CN" sz="3400" dirty="0">
                <a:latin typeface="NEU-XT"/>
                <a:ea typeface="宋体"/>
                <a:cs typeface="Times New Roman"/>
              </a:rPr>
              <a:t>　</a:t>
            </a:r>
            <a:r>
              <a:rPr lang="en-US" altLang="zh-CN" sz="3400" dirty="0">
                <a:latin typeface="方正书宋_GBK"/>
                <a:ea typeface="宋体"/>
                <a:cs typeface="Times New Roman"/>
              </a:rPr>
              <a:t>)</a:t>
            </a:r>
            <a:r>
              <a:rPr lang="zh-CN" altLang="zh-CN" sz="3400" dirty="0">
                <a:latin typeface="Calibri"/>
                <a:ea typeface="宋体"/>
                <a:cs typeface="Times New Roman"/>
              </a:rPr>
              <a:t>。</a:t>
            </a:r>
            <a:endParaRPr lang="zh-CN" altLang="zh-CN" sz="3400" dirty="0">
              <a:effectLst/>
              <a:latin typeface="Calibri"/>
              <a:ea typeface="宋体"/>
              <a:cs typeface="Times New Roman"/>
            </a:endParaRPr>
          </a:p>
        </p:txBody>
      </p:sp>
      <p:sp>
        <p:nvSpPr>
          <p:cNvPr id="9" name="矩形 8"/>
          <p:cNvSpPr/>
          <p:nvPr/>
        </p:nvSpPr>
        <p:spPr>
          <a:xfrm>
            <a:off x="7951622" y="2129863"/>
            <a:ext cx="1056700"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闯进</a:t>
            </a:r>
            <a:endParaRPr lang="zh-CN" altLang="en-US" b="1" dirty="0">
              <a:solidFill>
                <a:srgbClr val="E72582"/>
              </a:solidFill>
            </a:endParaRPr>
          </a:p>
        </p:txBody>
      </p:sp>
      <p:sp>
        <p:nvSpPr>
          <p:cNvPr id="10" name="矩形 9"/>
          <p:cNvSpPr/>
          <p:nvPr/>
        </p:nvSpPr>
        <p:spPr>
          <a:xfrm>
            <a:off x="964175" y="3417216"/>
            <a:ext cx="1056700"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罪证</a:t>
            </a:r>
            <a:endParaRPr lang="zh-CN" altLang="en-US" b="1" dirty="0">
              <a:solidFill>
                <a:srgbClr val="E72582"/>
              </a:solidFill>
            </a:endParaRPr>
          </a:p>
        </p:txBody>
      </p:sp>
      <p:sp>
        <p:nvSpPr>
          <p:cNvPr id="11" name="矩形 10"/>
          <p:cNvSpPr/>
          <p:nvPr/>
        </p:nvSpPr>
        <p:spPr>
          <a:xfrm>
            <a:off x="5921022" y="3417215"/>
            <a:ext cx="1056700"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奉命</a:t>
            </a:r>
            <a:endParaRPr lang="zh-CN" altLang="en-US" b="1" dirty="0">
              <a:solidFill>
                <a:srgbClr val="E72582"/>
              </a:solidFill>
            </a:endParaRPr>
          </a:p>
        </p:txBody>
      </p:sp>
      <p:sp>
        <p:nvSpPr>
          <p:cNvPr id="12" name="矩形 11"/>
          <p:cNvSpPr/>
          <p:nvPr/>
        </p:nvSpPr>
        <p:spPr>
          <a:xfrm>
            <a:off x="3446232" y="3990672"/>
            <a:ext cx="1928733" cy="615553"/>
          </a:xfrm>
          <a:prstGeom prst="rect">
            <a:avLst/>
          </a:prstGeom>
        </p:spPr>
        <p:txBody>
          <a:bodyPr wrap="none">
            <a:spAutoFit/>
          </a:bodyPr>
          <a:lstStyle/>
          <a:p>
            <a:r>
              <a:rPr lang="zh-CN" altLang="zh-CN" sz="3400" b="1" dirty="0" smtClean="0">
                <a:solidFill>
                  <a:srgbClr val="E72582"/>
                </a:solidFill>
                <a:latin typeface="Calibri"/>
                <a:ea typeface="方正仿宋_GBK"/>
                <a:cs typeface="Times New Roman"/>
              </a:rPr>
              <a:t>金碧辉煌</a:t>
            </a:r>
            <a:endParaRPr lang="zh-CN" altLang="en-US" b="1" dirty="0">
              <a:solidFill>
                <a:srgbClr val="E72582"/>
              </a:solidFill>
            </a:endParaRPr>
          </a:p>
        </p:txBody>
      </p:sp>
      <p:sp>
        <p:nvSpPr>
          <p:cNvPr id="13" name="矩形 12"/>
          <p:cNvSpPr/>
          <p:nvPr/>
        </p:nvSpPr>
        <p:spPr>
          <a:xfrm>
            <a:off x="8168412" y="3995936"/>
            <a:ext cx="1056700"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殿堂</a:t>
            </a:r>
            <a:endParaRPr lang="zh-CN" altLang="en-US" b="1" dirty="0">
              <a:solidFill>
                <a:srgbClr val="E72582"/>
              </a:solidFill>
            </a:endParaRPr>
          </a:p>
        </p:txBody>
      </p:sp>
      <p:sp>
        <p:nvSpPr>
          <p:cNvPr id="14" name="矩形 13"/>
          <p:cNvSpPr/>
          <p:nvPr/>
        </p:nvSpPr>
        <p:spPr>
          <a:xfrm>
            <a:off x="2514786" y="5867751"/>
            <a:ext cx="1056700"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估量</a:t>
            </a:r>
            <a:endParaRPr lang="zh-CN" altLang="en-US" b="1" dirty="0">
              <a:solidFill>
                <a:srgbClr val="E72582"/>
              </a:solidFill>
            </a:endParaRPr>
          </a:p>
        </p:txBody>
      </p:sp>
      <p:sp>
        <p:nvSpPr>
          <p:cNvPr id="15" name="矩形 14"/>
          <p:cNvSpPr/>
          <p:nvPr/>
        </p:nvSpPr>
        <p:spPr>
          <a:xfrm>
            <a:off x="5921022" y="5896088"/>
            <a:ext cx="1056700"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损失</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185098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60" y="859278"/>
            <a:ext cx="10819678" cy="5586145"/>
          </a:xfrm>
          <a:prstGeom prst="rect">
            <a:avLst/>
          </a:prstGeom>
        </p:spPr>
        <p:txBody>
          <a:bodyPr wrap="square">
            <a:spAutoFit/>
          </a:bodyPr>
          <a:lstStyle/>
          <a:p>
            <a:pPr>
              <a:lnSpc>
                <a:spcPct val="150000"/>
              </a:lnSpc>
              <a:spcAft>
                <a:spcPts val="0"/>
              </a:spcAft>
            </a:pPr>
            <a:r>
              <a:rPr lang="zh-CN" altLang="zh-CN" sz="3400" dirty="0">
                <a:latin typeface="Calibri"/>
                <a:ea typeface="方正黑体_GBK"/>
                <a:cs typeface="Times New Roman"/>
              </a:rPr>
              <a:t>二、把本课出现的词语补充完整</a:t>
            </a:r>
            <a:r>
              <a:rPr lang="en-US" altLang="zh-CN" sz="3400" dirty="0">
                <a:latin typeface="方正黑体_GBK"/>
                <a:ea typeface="宋体"/>
                <a:cs typeface="Times New Roman"/>
              </a:rPr>
              <a:t>,</a:t>
            </a:r>
            <a:r>
              <a:rPr lang="zh-CN" altLang="zh-CN" sz="3400" dirty="0">
                <a:latin typeface="Calibri"/>
                <a:ea typeface="方正黑体_GBK"/>
                <a:cs typeface="Times New Roman"/>
              </a:rPr>
              <a:t>并完成后面的练习。</a:t>
            </a:r>
            <a:endParaRPr lang="zh-CN" altLang="zh-CN" sz="3400" dirty="0">
              <a:latin typeface="Calibri"/>
              <a:ea typeface="宋体"/>
              <a:cs typeface="Times New Roman"/>
            </a:endParaRPr>
          </a:p>
          <a:p>
            <a:pPr>
              <a:lnSpc>
                <a:spcPct val="150000"/>
              </a:lnSpc>
              <a:spcAft>
                <a:spcPts val="0"/>
              </a:spcAft>
            </a:pPr>
            <a:r>
              <a:rPr lang="en-US" altLang="zh-CN" sz="3400" dirty="0">
                <a:latin typeface="NEU-BZ"/>
                <a:ea typeface="宋体"/>
                <a:cs typeface="Times New Roman"/>
              </a:rPr>
              <a:t>①</a:t>
            </a:r>
            <a:r>
              <a:rPr lang="en-US" altLang="zh-CN" sz="3400" dirty="0">
                <a:latin typeface="方正楷体_GBK"/>
                <a:ea typeface="宋体"/>
                <a:cs typeface="Times New Roman"/>
              </a:rPr>
              <a:t>(</a:t>
            </a:r>
            <a:r>
              <a:rPr lang="en-US" altLang="zh-CN" sz="3400" dirty="0">
                <a:solidFill>
                  <a:srgbClr val="FF00FF"/>
                </a:solidFill>
                <a:latin typeface="Calibri"/>
                <a:ea typeface="方正仿宋_GBK"/>
                <a:cs typeface="Times New Roman"/>
              </a:rPr>
              <a:t> </a:t>
            </a:r>
            <a:r>
              <a:rPr lang="zh-CN" altLang="zh-CN" sz="3400" dirty="0" smtClean="0">
                <a:latin typeface="Calibri"/>
                <a:ea typeface="方正楷体_GBK"/>
                <a:cs typeface="Times New Roman"/>
              </a:rPr>
              <a:t> </a:t>
            </a:r>
            <a:r>
              <a:rPr lang="en-US" altLang="zh-CN" sz="3400" dirty="0" smtClean="0">
                <a:latin typeface="Calibri"/>
                <a:ea typeface="方正楷体_GBK"/>
                <a:cs typeface="Times New Roman"/>
              </a:rPr>
              <a:t>     </a:t>
            </a:r>
            <a:r>
              <a:rPr lang="en-US" altLang="zh-CN" sz="3400" dirty="0" smtClean="0">
                <a:latin typeface="方正楷体_GBK"/>
                <a:ea typeface="宋体"/>
                <a:cs typeface="Times New Roman"/>
              </a:rPr>
              <a:t>)</a:t>
            </a:r>
            <a:r>
              <a:rPr lang="zh-CN" altLang="zh-CN" sz="3400" dirty="0">
                <a:latin typeface="Calibri"/>
                <a:ea typeface="方正楷体_GBK"/>
                <a:cs typeface="Times New Roman"/>
              </a:rPr>
              <a:t>台楼</a:t>
            </a:r>
            <a:r>
              <a:rPr lang="en-US" altLang="zh-CN" sz="3400" dirty="0" smtClean="0">
                <a:latin typeface="方正楷体_GBK"/>
                <a:ea typeface="宋体"/>
                <a:cs typeface="Times New Roman"/>
              </a:rPr>
              <a:t>(    </a:t>
            </a:r>
            <a:r>
              <a:rPr lang="en-US" altLang="zh-CN" sz="3400" dirty="0" smtClean="0">
                <a:solidFill>
                  <a:srgbClr val="FF00FF"/>
                </a:solidFill>
                <a:latin typeface="Calibri"/>
                <a:ea typeface="方正仿宋_GBK"/>
                <a:cs typeface="Times New Roman"/>
              </a:rPr>
              <a:t> </a:t>
            </a:r>
            <a:r>
              <a:rPr lang="zh-CN" altLang="zh-CN" sz="3400" dirty="0" smtClean="0">
                <a:latin typeface="Calibri"/>
                <a:ea typeface="方正楷体_GBK"/>
                <a:cs typeface="Times New Roman"/>
              </a:rPr>
              <a:t> </a:t>
            </a:r>
            <a:r>
              <a:rPr lang="en-US" altLang="zh-CN" sz="3400" dirty="0">
                <a:latin typeface="方正楷体_GBK"/>
                <a:ea typeface="宋体"/>
                <a:cs typeface="Times New Roman"/>
              </a:rPr>
              <a:t>)</a:t>
            </a:r>
            <a:r>
              <a:rPr lang="zh-CN" altLang="zh-CN" sz="3400" dirty="0">
                <a:latin typeface="Calibri"/>
                <a:ea typeface="宋体"/>
                <a:cs typeface="Times New Roman"/>
              </a:rPr>
              <a:t>　</a:t>
            </a:r>
            <a:r>
              <a:rPr lang="en-US" altLang="zh-CN" sz="3400" dirty="0" smtClean="0">
                <a:latin typeface="Calibri"/>
                <a:ea typeface="宋体"/>
                <a:cs typeface="Times New Roman"/>
              </a:rPr>
              <a:t>  </a:t>
            </a:r>
            <a:r>
              <a:rPr lang="en-US" altLang="zh-CN" sz="3400" dirty="0" smtClean="0">
                <a:latin typeface="NEU-BZ"/>
                <a:ea typeface="宋体"/>
                <a:cs typeface="Times New Roman"/>
              </a:rPr>
              <a:t>②</a:t>
            </a:r>
            <a:r>
              <a:rPr lang="zh-CN" altLang="zh-CN" sz="3400" dirty="0">
                <a:latin typeface="Calibri"/>
                <a:ea typeface="方正楷体_GBK"/>
                <a:cs typeface="Times New Roman"/>
              </a:rPr>
              <a:t>奇珍</a:t>
            </a:r>
            <a:r>
              <a:rPr lang="en-US" altLang="zh-CN" sz="3400" dirty="0" smtClean="0">
                <a:latin typeface="方正楷体_GBK"/>
                <a:ea typeface="宋体"/>
                <a:cs typeface="Times New Roman"/>
              </a:rPr>
              <a:t>(     </a:t>
            </a:r>
            <a:r>
              <a:rPr lang="en-US" altLang="zh-CN" sz="3400" dirty="0" smtClean="0">
                <a:solidFill>
                  <a:srgbClr val="FF00FF"/>
                </a:solidFill>
                <a:latin typeface="Calibri"/>
                <a:ea typeface="方正仿宋_GBK"/>
                <a:cs typeface="Times New Roman"/>
              </a:rPr>
              <a:t> </a:t>
            </a:r>
            <a:r>
              <a:rPr lang="zh-CN" altLang="zh-CN" sz="3400" dirty="0" smtClean="0">
                <a:latin typeface="Calibri"/>
                <a:ea typeface="方正楷体_GBK"/>
                <a:cs typeface="Times New Roman"/>
              </a:rPr>
              <a:t> </a:t>
            </a:r>
            <a:r>
              <a:rPr lang="en-US" altLang="zh-CN" sz="3400" dirty="0">
                <a:latin typeface="方正楷体_GBK"/>
                <a:ea typeface="宋体"/>
                <a:cs typeface="Times New Roman"/>
              </a:rPr>
              <a:t>)</a:t>
            </a:r>
            <a:r>
              <a:rPr lang="zh-CN" altLang="zh-CN" sz="3400" dirty="0">
                <a:latin typeface="Calibri"/>
                <a:ea typeface="方正楷体_GBK"/>
                <a:cs typeface="Times New Roman"/>
              </a:rPr>
              <a:t>宝</a:t>
            </a:r>
            <a:r>
              <a:rPr lang="zh-CN" altLang="zh-CN" sz="3400" dirty="0">
                <a:latin typeface="Calibri"/>
                <a:ea typeface="宋体"/>
                <a:cs typeface="Times New Roman"/>
              </a:rPr>
              <a:t>　</a:t>
            </a:r>
            <a:r>
              <a:rPr lang="en-US" altLang="zh-CN" sz="3400" dirty="0" smtClean="0">
                <a:latin typeface="Calibri"/>
                <a:ea typeface="宋体"/>
                <a:cs typeface="Times New Roman"/>
              </a:rPr>
              <a:t>   </a:t>
            </a:r>
            <a:r>
              <a:rPr lang="en-US" altLang="zh-CN" sz="3400" dirty="0" smtClean="0">
                <a:latin typeface="NEU-BZ"/>
                <a:ea typeface="宋体"/>
                <a:cs typeface="Times New Roman"/>
              </a:rPr>
              <a:t>③</a:t>
            </a:r>
            <a:r>
              <a:rPr lang="en-US" altLang="zh-CN" sz="3400" dirty="0">
                <a:latin typeface="方正楷体_GBK"/>
                <a:ea typeface="宋体"/>
                <a:cs typeface="Times New Roman"/>
              </a:rPr>
              <a:t>(</a:t>
            </a:r>
            <a:r>
              <a:rPr lang="en-US" altLang="zh-CN" sz="3400" dirty="0">
                <a:solidFill>
                  <a:srgbClr val="FF00FF"/>
                </a:solidFill>
                <a:latin typeface="Calibri"/>
                <a:ea typeface="方正仿宋_GBK"/>
                <a:cs typeface="Times New Roman"/>
              </a:rPr>
              <a:t> </a:t>
            </a:r>
            <a:r>
              <a:rPr lang="zh-CN" altLang="zh-CN" sz="3400" dirty="0" smtClean="0">
                <a:latin typeface="Calibri"/>
                <a:ea typeface="方正楷体_GBK"/>
                <a:cs typeface="Times New Roman"/>
              </a:rPr>
              <a:t> </a:t>
            </a:r>
            <a:r>
              <a:rPr lang="en-US" altLang="zh-CN" sz="3400" dirty="0" smtClean="0">
                <a:latin typeface="Calibri"/>
                <a:ea typeface="方正楷体_GBK"/>
                <a:cs typeface="Times New Roman"/>
              </a:rPr>
              <a:t>      </a:t>
            </a:r>
            <a:r>
              <a:rPr lang="en-US" altLang="zh-CN" sz="3400" dirty="0" smtClean="0">
                <a:latin typeface="方正楷体_GBK"/>
                <a:ea typeface="宋体"/>
                <a:cs typeface="Times New Roman"/>
              </a:rPr>
              <a:t>)</a:t>
            </a:r>
            <a:r>
              <a:rPr lang="zh-CN" altLang="zh-CN" sz="3400" dirty="0">
                <a:latin typeface="Calibri"/>
                <a:ea typeface="方正楷体_GBK"/>
                <a:cs typeface="Times New Roman"/>
              </a:rPr>
              <a:t>情</a:t>
            </a:r>
            <a:r>
              <a:rPr lang="en-US" altLang="zh-CN" sz="3400" dirty="0" smtClean="0">
                <a:latin typeface="方正楷体_GBK"/>
                <a:ea typeface="宋体"/>
                <a:cs typeface="Times New Roman"/>
              </a:rPr>
              <a:t>( </a:t>
            </a:r>
            <a:r>
              <a:rPr lang="en-US" altLang="zh-CN" sz="3400" dirty="0" smtClean="0">
                <a:solidFill>
                  <a:srgbClr val="FF00FF"/>
                </a:solidFill>
                <a:latin typeface="Calibri"/>
                <a:ea typeface="方正仿宋_GBK"/>
                <a:cs typeface="Times New Roman"/>
              </a:rPr>
              <a:t> </a:t>
            </a:r>
            <a:r>
              <a:rPr lang="zh-CN" altLang="zh-CN" sz="3400" dirty="0" smtClean="0">
                <a:latin typeface="Calibri"/>
                <a:ea typeface="方正楷体_GBK"/>
                <a:cs typeface="Times New Roman"/>
              </a:rPr>
              <a:t> </a:t>
            </a:r>
            <a:r>
              <a:rPr lang="en-US" altLang="zh-CN" sz="3400" dirty="0" smtClean="0">
                <a:latin typeface="Calibri"/>
                <a:ea typeface="方正楷体_GBK"/>
                <a:cs typeface="Times New Roman"/>
              </a:rPr>
              <a:t>    </a:t>
            </a:r>
            <a:r>
              <a:rPr lang="en-US" altLang="zh-CN" sz="3400" dirty="0" smtClean="0">
                <a:latin typeface="方正楷体_GBK"/>
                <a:ea typeface="宋体"/>
                <a:cs typeface="Times New Roman"/>
              </a:rPr>
              <a:t>)</a:t>
            </a:r>
            <a:r>
              <a:rPr lang="zh-CN" altLang="zh-CN" sz="3400" dirty="0">
                <a:latin typeface="Calibri"/>
                <a:ea typeface="方正楷体_GBK"/>
                <a:cs typeface="Times New Roman"/>
              </a:rPr>
              <a:t>意</a:t>
            </a:r>
            <a:r>
              <a:rPr lang="zh-CN" altLang="zh-CN" sz="3400" dirty="0">
                <a:latin typeface="Calibri"/>
                <a:ea typeface="宋体"/>
                <a:cs typeface="Times New Roman"/>
              </a:rPr>
              <a:t>　　</a:t>
            </a:r>
            <a:r>
              <a:rPr lang="en-US" altLang="zh-CN" sz="3400" dirty="0">
                <a:latin typeface="NEU-BZ"/>
                <a:ea typeface="宋体"/>
                <a:cs typeface="Times New Roman"/>
              </a:rPr>
              <a:t>④</a:t>
            </a:r>
            <a:r>
              <a:rPr lang="zh-CN" altLang="zh-CN" sz="3400" dirty="0">
                <a:latin typeface="Calibri"/>
                <a:ea typeface="方正楷体_GBK"/>
                <a:cs typeface="Times New Roman"/>
              </a:rPr>
              <a:t>天</a:t>
            </a:r>
            <a:r>
              <a:rPr lang="en-US" altLang="zh-CN" sz="3400" dirty="0">
                <a:latin typeface="方正楷体_GBK"/>
                <a:ea typeface="宋体"/>
                <a:cs typeface="Times New Roman"/>
              </a:rPr>
              <a:t>(</a:t>
            </a:r>
            <a:r>
              <a:rPr lang="en-US" altLang="zh-CN" sz="3400" dirty="0">
                <a:solidFill>
                  <a:srgbClr val="FF00FF"/>
                </a:solidFill>
                <a:latin typeface="Calibri"/>
                <a:ea typeface="方正仿宋_GBK"/>
                <a:cs typeface="Times New Roman"/>
              </a:rPr>
              <a:t> </a:t>
            </a:r>
            <a:r>
              <a:rPr lang="zh-CN" altLang="zh-CN" sz="3400" dirty="0" smtClean="0">
                <a:latin typeface="Calibri"/>
                <a:ea typeface="方正楷体_GBK"/>
                <a:cs typeface="Times New Roman"/>
              </a:rPr>
              <a:t> </a:t>
            </a:r>
            <a:r>
              <a:rPr lang="en-US" altLang="zh-CN" sz="3400" dirty="0" smtClean="0">
                <a:latin typeface="Calibri"/>
                <a:ea typeface="方正楷体_GBK"/>
                <a:cs typeface="Times New Roman"/>
              </a:rPr>
              <a:t>      </a:t>
            </a:r>
            <a:r>
              <a:rPr lang="en-US" altLang="zh-CN" sz="3400" dirty="0" smtClean="0">
                <a:latin typeface="方正楷体_GBK"/>
                <a:ea typeface="宋体"/>
                <a:cs typeface="Times New Roman"/>
              </a:rPr>
              <a:t>)</a:t>
            </a:r>
            <a:r>
              <a:rPr lang="zh-CN" altLang="zh-CN" sz="3400" dirty="0">
                <a:latin typeface="Calibri"/>
                <a:ea typeface="方正楷体_GBK"/>
                <a:cs typeface="Times New Roman"/>
              </a:rPr>
              <a:t>海</a:t>
            </a:r>
            <a:r>
              <a:rPr lang="en-US" altLang="zh-CN" sz="3400" dirty="0" smtClean="0">
                <a:latin typeface="方正楷体_GBK"/>
                <a:ea typeface="宋体"/>
                <a:cs typeface="Times New Roman"/>
              </a:rPr>
              <a:t>( </a:t>
            </a:r>
            <a:r>
              <a:rPr lang="en-US" altLang="zh-CN" sz="3400" dirty="0" smtClean="0">
                <a:solidFill>
                  <a:srgbClr val="FF00FF"/>
                </a:solidFill>
                <a:latin typeface="Calibri"/>
                <a:ea typeface="方正仿宋_GBK"/>
                <a:cs typeface="Times New Roman"/>
              </a:rPr>
              <a:t>     </a:t>
            </a:r>
            <a:r>
              <a:rPr lang="zh-CN" altLang="zh-CN" sz="3400" dirty="0" smtClean="0">
                <a:latin typeface="Calibri"/>
                <a:ea typeface="方正楷体_GBK"/>
                <a:cs typeface="Times New Roman"/>
              </a:rPr>
              <a:t> </a:t>
            </a:r>
            <a:r>
              <a:rPr lang="en-US" altLang="zh-CN" sz="3400" dirty="0" smtClean="0">
                <a:latin typeface="方正楷体_GBK"/>
                <a:ea typeface="宋体"/>
                <a:cs typeface="Times New Roman"/>
              </a:rPr>
              <a:t>)    </a:t>
            </a:r>
            <a:r>
              <a:rPr lang="en-US" altLang="zh-CN" sz="3400" dirty="0" smtClean="0">
                <a:latin typeface="NEU-BZ"/>
                <a:ea typeface="宋体"/>
                <a:cs typeface="Times New Roman"/>
              </a:rPr>
              <a:t>⑤</a:t>
            </a:r>
            <a:r>
              <a:rPr lang="en-US" altLang="zh-CN" sz="3400" dirty="0">
                <a:latin typeface="方正楷体_GBK"/>
                <a:ea typeface="宋体"/>
                <a:cs typeface="Times New Roman"/>
              </a:rPr>
              <a:t>(</a:t>
            </a:r>
            <a:r>
              <a:rPr lang="en-US" altLang="zh-CN" sz="3400" dirty="0">
                <a:solidFill>
                  <a:srgbClr val="FF00FF"/>
                </a:solidFill>
                <a:latin typeface="Calibri"/>
                <a:ea typeface="方正仿宋_GBK"/>
                <a:cs typeface="Times New Roman"/>
              </a:rPr>
              <a:t> </a:t>
            </a:r>
            <a:r>
              <a:rPr lang="en-US" altLang="zh-CN" sz="3400" dirty="0" smtClean="0">
                <a:solidFill>
                  <a:srgbClr val="FF00FF"/>
                </a:solidFill>
                <a:latin typeface="Calibri"/>
                <a:ea typeface="方正仿宋_GBK"/>
                <a:cs typeface="Times New Roman"/>
              </a:rPr>
              <a:t>    </a:t>
            </a:r>
            <a:r>
              <a:rPr lang="zh-CN" altLang="zh-CN" sz="3400" dirty="0" smtClean="0">
                <a:latin typeface="Calibri"/>
                <a:ea typeface="方正楷体_GBK"/>
                <a:cs typeface="Times New Roman"/>
              </a:rPr>
              <a:t> </a:t>
            </a:r>
            <a:r>
              <a:rPr lang="en-US" altLang="zh-CN" sz="3400" dirty="0" smtClean="0">
                <a:latin typeface="Calibri"/>
                <a:ea typeface="方正楷体_GBK"/>
                <a:cs typeface="Times New Roman"/>
              </a:rPr>
              <a:t> </a:t>
            </a:r>
            <a:r>
              <a:rPr lang="en-US" altLang="zh-CN" sz="3400" dirty="0" smtClean="0">
                <a:latin typeface="方正楷体_GBK"/>
                <a:ea typeface="宋体"/>
                <a:cs typeface="Times New Roman"/>
              </a:rPr>
              <a:t>)</a:t>
            </a:r>
            <a:r>
              <a:rPr lang="zh-CN" altLang="zh-CN" sz="3400" dirty="0">
                <a:latin typeface="Calibri"/>
                <a:ea typeface="方正楷体_GBK"/>
                <a:cs typeface="Times New Roman"/>
              </a:rPr>
              <a:t>岛</a:t>
            </a:r>
            <a:r>
              <a:rPr lang="en-US" altLang="zh-CN" sz="3400" dirty="0">
                <a:latin typeface="方正楷体_GBK"/>
                <a:ea typeface="宋体"/>
                <a:cs typeface="Times New Roman"/>
              </a:rPr>
              <a:t>(</a:t>
            </a:r>
            <a:r>
              <a:rPr lang="en-US" altLang="zh-CN" sz="3400" dirty="0">
                <a:solidFill>
                  <a:srgbClr val="FF00FF"/>
                </a:solidFill>
                <a:latin typeface="Calibri"/>
                <a:ea typeface="方正仿宋_GBK"/>
                <a:cs typeface="Times New Roman"/>
              </a:rPr>
              <a:t> </a:t>
            </a:r>
            <a:r>
              <a:rPr lang="en-US" altLang="zh-CN" sz="3400" dirty="0" smtClean="0">
                <a:solidFill>
                  <a:srgbClr val="FF00FF"/>
                </a:solidFill>
                <a:latin typeface="Calibri"/>
                <a:ea typeface="方正仿宋_GBK"/>
                <a:cs typeface="Times New Roman"/>
              </a:rPr>
              <a:t>     </a:t>
            </a:r>
            <a:r>
              <a:rPr lang="zh-CN" altLang="zh-CN" sz="3400" dirty="0" smtClean="0">
                <a:latin typeface="Calibri"/>
                <a:ea typeface="方正楷体_GBK"/>
                <a:cs typeface="Times New Roman"/>
              </a:rPr>
              <a:t> </a:t>
            </a:r>
            <a:r>
              <a:rPr lang="en-US" altLang="zh-CN" sz="3400" dirty="0">
                <a:latin typeface="方正楷体_GBK"/>
                <a:ea typeface="宋体"/>
                <a:cs typeface="Times New Roman"/>
              </a:rPr>
              <a:t>)</a:t>
            </a:r>
            <a:r>
              <a:rPr lang="zh-CN" altLang="zh-CN" sz="3400" dirty="0">
                <a:latin typeface="Calibri"/>
                <a:ea typeface="方正楷体_GBK"/>
                <a:cs typeface="Times New Roman"/>
              </a:rPr>
              <a:t>台</a:t>
            </a:r>
            <a:r>
              <a:rPr lang="en-US" altLang="zh-CN" sz="3400" dirty="0">
                <a:latin typeface="Calibri"/>
                <a:ea typeface="方正楷体_GBK"/>
                <a:cs typeface="Times New Roman"/>
              </a:rPr>
              <a:t>	</a:t>
            </a:r>
            <a:r>
              <a:rPr lang="en-US" altLang="zh-CN" sz="3400" dirty="0">
                <a:latin typeface="NEU-BZ"/>
                <a:ea typeface="宋体"/>
                <a:cs typeface="Times New Roman"/>
              </a:rPr>
              <a:t>⑥</a:t>
            </a:r>
            <a:r>
              <a:rPr lang="en-US" altLang="zh-CN" sz="3400" dirty="0">
                <a:latin typeface="方正楷体_GBK"/>
                <a:ea typeface="宋体"/>
                <a:cs typeface="Times New Roman"/>
              </a:rPr>
              <a:t>(</a:t>
            </a:r>
            <a:r>
              <a:rPr lang="en-US" altLang="zh-CN" sz="3400" dirty="0">
                <a:solidFill>
                  <a:srgbClr val="FF00FF"/>
                </a:solidFill>
                <a:latin typeface="Calibri"/>
                <a:ea typeface="方正仿宋_GBK"/>
                <a:cs typeface="Times New Roman"/>
              </a:rPr>
              <a:t> </a:t>
            </a:r>
            <a:r>
              <a:rPr lang="en-US" altLang="zh-CN" sz="3400" dirty="0" smtClean="0">
                <a:solidFill>
                  <a:srgbClr val="FF00FF"/>
                </a:solidFill>
                <a:latin typeface="Calibri"/>
                <a:ea typeface="方正仿宋_GBK"/>
                <a:cs typeface="Times New Roman"/>
              </a:rPr>
              <a:t>     </a:t>
            </a:r>
            <a:r>
              <a:rPr lang="zh-CN" altLang="zh-CN" sz="3400" dirty="0" smtClean="0">
                <a:latin typeface="Calibri"/>
                <a:ea typeface="方正楷体_GBK"/>
                <a:cs typeface="Times New Roman"/>
              </a:rPr>
              <a:t> </a:t>
            </a:r>
            <a:r>
              <a:rPr lang="en-US" altLang="zh-CN" sz="3400" dirty="0">
                <a:latin typeface="方正楷体_GBK"/>
                <a:ea typeface="宋体"/>
                <a:cs typeface="Times New Roman"/>
              </a:rPr>
              <a:t>)</a:t>
            </a:r>
            <a:r>
              <a:rPr lang="zh-CN" altLang="zh-CN" sz="3400" dirty="0">
                <a:latin typeface="Calibri"/>
                <a:ea typeface="方正楷体_GBK"/>
                <a:cs typeface="Times New Roman"/>
              </a:rPr>
              <a:t>世闻名</a:t>
            </a:r>
            <a:r>
              <a:rPr lang="en-US" altLang="zh-CN" sz="3400" dirty="0">
                <a:latin typeface="Calibri"/>
                <a:ea typeface="方正楷体_GBK"/>
                <a:cs typeface="Times New Roman"/>
              </a:rPr>
              <a:t>	</a:t>
            </a:r>
            <a:endParaRPr lang="en-US" altLang="zh-CN" sz="3400" dirty="0" smtClean="0">
              <a:latin typeface="Calibri"/>
              <a:ea typeface="方正楷体_GBK"/>
              <a:cs typeface="Times New Roman"/>
            </a:endParaRPr>
          </a:p>
          <a:p>
            <a:pPr>
              <a:lnSpc>
                <a:spcPct val="150000"/>
              </a:lnSpc>
              <a:spcAft>
                <a:spcPts val="0"/>
              </a:spcAft>
            </a:pPr>
            <a:r>
              <a:rPr lang="en-US" altLang="zh-CN" sz="3400" dirty="0" smtClean="0">
                <a:latin typeface="NEU-BZ"/>
                <a:ea typeface="宋体"/>
                <a:cs typeface="Times New Roman"/>
              </a:rPr>
              <a:t>⑦</a:t>
            </a:r>
            <a:r>
              <a:rPr lang="zh-CN" altLang="zh-CN" sz="3400" dirty="0">
                <a:latin typeface="Calibri"/>
                <a:ea typeface="方正楷体_GBK"/>
                <a:cs typeface="Times New Roman"/>
              </a:rPr>
              <a:t>平</a:t>
            </a:r>
            <a:r>
              <a:rPr lang="en-US" altLang="zh-CN" sz="3400" dirty="0">
                <a:latin typeface="方正楷体_GBK"/>
                <a:ea typeface="宋体"/>
                <a:cs typeface="Times New Roman"/>
              </a:rPr>
              <a:t>(</a:t>
            </a:r>
            <a:r>
              <a:rPr lang="en-US" altLang="zh-CN" sz="3400" dirty="0">
                <a:solidFill>
                  <a:srgbClr val="FF00FF"/>
                </a:solidFill>
                <a:latin typeface="Calibri"/>
                <a:ea typeface="方正仿宋_GBK"/>
                <a:cs typeface="Times New Roman"/>
              </a:rPr>
              <a:t> </a:t>
            </a:r>
            <a:r>
              <a:rPr lang="zh-CN" altLang="zh-CN" sz="3400" dirty="0" smtClean="0">
                <a:latin typeface="Calibri"/>
                <a:ea typeface="方正楷体_GBK"/>
                <a:cs typeface="Times New Roman"/>
              </a:rPr>
              <a:t> </a:t>
            </a:r>
            <a:r>
              <a:rPr lang="en-US" altLang="zh-CN" sz="3400" dirty="0" smtClean="0">
                <a:latin typeface="Calibri"/>
                <a:ea typeface="方正楷体_GBK"/>
                <a:cs typeface="Times New Roman"/>
              </a:rPr>
              <a:t>     </a:t>
            </a:r>
            <a:r>
              <a:rPr lang="en-US" altLang="zh-CN" sz="3400" dirty="0" smtClean="0">
                <a:latin typeface="方正楷体_GBK"/>
                <a:ea typeface="宋体"/>
                <a:cs typeface="Times New Roman"/>
              </a:rPr>
              <a:t>)</a:t>
            </a:r>
            <a:r>
              <a:rPr lang="zh-CN" altLang="zh-CN" sz="3400" dirty="0">
                <a:latin typeface="Calibri"/>
                <a:ea typeface="方正楷体_GBK"/>
                <a:cs typeface="Times New Roman"/>
              </a:rPr>
              <a:t>秋</a:t>
            </a:r>
            <a:r>
              <a:rPr lang="en-US" altLang="zh-CN" sz="3400" dirty="0">
                <a:latin typeface="方正楷体_GBK"/>
                <a:ea typeface="宋体"/>
                <a:cs typeface="Times New Roman"/>
              </a:rPr>
              <a:t>(</a:t>
            </a:r>
            <a:r>
              <a:rPr lang="en-US" altLang="zh-CN" sz="3400" dirty="0">
                <a:solidFill>
                  <a:srgbClr val="FF00FF"/>
                </a:solidFill>
                <a:latin typeface="Calibri"/>
                <a:ea typeface="方正仿宋_GBK"/>
                <a:cs typeface="Times New Roman"/>
              </a:rPr>
              <a:t> </a:t>
            </a:r>
            <a:r>
              <a:rPr lang="zh-CN" altLang="zh-CN" sz="3400" dirty="0" smtClean="0">
                <a:latin typeface="Calibri"/>
                <a:ea typeface="方正楷体_GBK"/>
                <a:cs typeface="Times New Roman"/>
              </a:rPr>
              <a:t> </a:t>
            </a:r>
            <a:r>
              <a:rPr lang="en-US" altLang="zh-CN" sz="3400" dirty="0" smtClean="0">
                <a:latin typeface="Calibri"/>
                <a:ea typeface="方正楷体_GBK"/>
                <a:cs typeface="Times New Roman"/>
              </a:rPr>
              <a:t>      </a:t>
            </a:r>
            <a:r>
              <a:rPr lang="en-US" altLang="zh-CN" sz="3400" dirty="0" smtClean="0">
                <a:latin typeface="方正楷体_GBK"/>
                <a:ea typeface="宋体"/>
                <a:cs typeface="Times New Roman"/>
              </a:rPr>
              <a:t>)</a:t>
            </a:r>
            <a:r>
              <a:rPr lang="en-US" altLang="zh-CN" sz="3400" dirty="0">
                <a:latin typeface="Calibri"/>
                <a:ea typeface="方正楷体_GBK"/>
                <a:cs typeface="Times New Roman"/>
              </a:rPr>
              <a:t>	</a:t>
            </a:r>
            <a:r>
              <a:rPr lang="en-US" altLang="zh-CN" sz="3400" dirty="0" smtClean="0">
                <a:latin typeface="Calibri"/>
                <a:ea typeface="方正楷体_GBK"/>
                <a:cs typeface="Times New Roman"/>
              </a:rPr>
              <a:t> </a:t>
            </a:r>
            <a:r>
              <a:rPr lang="en-US" altLang="zh-CN" sz="3400" dirty="0" smtClean="0">
                <a:latin typeface="NEU-BZ"/>
                <a:ea typeface="宋体"/>
                <a:cs typeface="Times New Roman"/>
              </a:rPr>
              <a:t>⑧</a:t>
            </a:r>
            <a:r>
              <a:rPr lang="zh-CN" altLang="zh-CN" sz="3400" dirty="0">
                <a:latin typeface="Calibri"/>
                <a:ea typeface="方正楷体_GBK"/>
                <a:cs typeface="Times New Roman"/>
              </a:rPr>
              <a:t>武陵</a:t>
            </a:r>
            <a:r>
              <a:rPr lang="en-US" altLang="zh-CN" sz="3400" dirty="0">
                <a:latin typeface="方正楷体_GBK"/>
                <a:ea typeface="宋体"/>
                <a:cs typeface="Times New Roman"/>
              </a:rPr>
              <a:t>(</a:t>
            </a:r>
            <a:r>
              <a:rPr lang="en-US" altLang="zh-CN" sz="3400" dirty="0">
                <a:solidFill>
                  <a:srgbClr val="FF00FF"/>
                </a:solidFill>
                <a:latin typeface="Calibri"/>
                <a:ea typeface="方正仿宋_GBK"/>
                <a:cs typeface="Times New Roman"/>
              </a:rPr>
              <a:t> </a:t>
            </a:r>
            <a:r>
              <a:rPr lang="en-US" altLang="zh-CN" sz="3400" dirty="0" smtClean="0">
                <a:solidFill>
                  <a:srgbClr val="FF00FF"/>
                </a:solidFill>
                <a:latin typeface="Calibri"/>
                <a:ea typeface="方正仿宋_GBK"/>
                <a:cs typeface="Times New Roman"/>
              </a:rPr>
              <a:t>      </a:t>
            </a:r>
            <a:r>
              <a:rPr lang="zh-CN" altLang="zh-CN" sz="3400" dirty="0" smtClean="0">
                <a:latin typeface="Calibri"/>
                <a:ea typeface="方正楷体_GBK"/>
                <a:cs typeface="Times New Roman"/>
              </a:rPr>
              <a:t> </a:t>
            </a:r>
            <a:r>
              <a:rPr lang="en-US" altLang="zh-CN" sz="3400" dirty="0">
                <a:latin typeface="方正楷体_GBK"/>
                <a:ea typeface="宋体"/>
                <a:cs typeface="Times New Roman"/>
              </a:rPr>
              <a:t>)(</a:t>
            </a:r>
            <a:r>
              <a:rPr lang="en-US" altLang="zh-CN" sz="3400" dirty="0">
                <a:solidFill>
                  <a:srgbClr val="FF00FF"/>
                </a:solidFill>
                <a:latin typeface="Calibri"/>
                <a:ea typeface="方正仿宋_GBK"/>
                <a:cs typeface="Times New Roman"/>
              </a:rPr>
              <a:t> </a:t>
            </a:r>
            <a:r>
              <a:rPr lang="en-US" altLang="zh-CN" sz="3400" dirty="0" smtClean="0">
                <a:solidFill>
                  <a:srgbClr val="FF00FF"/>
                </a:solidFill>
                <a:latin typeface="Calibri"/>
                <a:ea typeface="方正仿宋_GBK"/>
                <a:cs typeface="Times New Roman"/>
              </a:rPr>
              <a:t>    </a:t>
            </a:r>
            <a:r>
              <a:rPr lang="zh-CN" altLang="zh-CN" sz="3400" dirty="0" smtClean="0">
                <a:latin typeface="Calibri"/>
                <a:ea typeface="宋体"/>
                <a:cs typeface="Times New Roman"/>
              </a:rPr>
              <a:t> </a:t>
            </a:r>
            <a:r>
              <a:rPr lang="en-US" altLang="zh-CN" sz="3400" dirty="0" smtClean="0">
                <a:latin typeface="Calibri"/>
                <a:ea typeface="宋体"/>
                <a:cs typeface="Times New Roman"/>
              </a:rPr>
              <a:t>  </a:t>
            </a:r>
            <a:r>
              <a:rPr lang="en-US" altLang="zh-CN" sz="3400" dirty="0" smtClean="0">
                <a:latin typeface="方正书宋_GBK"/>
                <a:ea typeface="宋体"/>
                <a:cs typeface="Times New Roman"/>
              </a:rPr>
              <a:t>)</a:t>
            </a:r>
            <a:endParaRPr lang="zh-CN" altLang="zh-CN" sz="3400" dirty="0">
              <a:latin typeface="Calibri"/>
              <a:ea typeface="宋体"/>
              <a:cs typeface="Times New Roman"/>
            </a:endParaRPr>
          </a:p>
          <a:p>
            <a:pPr>
              <a:lnSpc>
                <a:spcPct val="150000"/>
              </a:lnSpc>
              <a:spcAft>
                <a:spcPts val="0"/>
              </a:spcAft>
            </a:pPr>
            <a:r>
              <a:rPr lang="en-US" altLang="zh-CN" sz="3400" dirty="0">
                <a:latin typeface="NEU-HZ"/>
                <a:ea typeface="宋体"/>
                <a:cs typeface="Times New Roman"/>
              </a:rPr>
              <a:t>1</a:t>
            </a:r>
            <a:r>
              <a:rPr lang="en-US" altLang="zh-CN" sz="3400" dirty="0">
                <a:latin typeface="Calibri"/>
                <a:ea typeface="宋体"/>
                <a:cs typeface="Times New Roman"/>
              </a:rPr>
              <a:t>.</a:t>
            </a:r>
            <a:r>
              <a:rPr lang="zh-CN" altLang="zh-CN" sz="3400" dirty="0">
                <a:latin typeface="Calibri"/>
                <a:ea typeface="宋体"/>
                <a:cs typeface="Times New Roman"/>
              </a:rPr>
              <a:t>写出一个和词语</a:t>
            </a:r>
            <a:r>
              <a:rPr lang="en-US" altLang="zh-CN" sz="3400" dirty="0">
                <a:latin typeface="NEU-BZ"/>
                <a:ea typeface="宋体"/>
                <a:cs typeface="Times New Roman"/>
              </a:rPr>
              <a:t>①</a:t>
            </a:r>
            <a:r>
              <a:rPr lang="zh-CN" altLang="zh-CN" sz="3400" dirty="0">
                <a:latin typeface="Calibri"/>
                <a:ea typeface="宋体"/>
                <a:cs typeface="Times New Roman"/>
              </a:rPr>
              <a:t>构词方式相同的词</a:t>
            </a:r>
            <a:r>
              <a:rPr lang="en-US" altLang="zh-CN" sz="3400" dirty="0">
                <a:latin typeface="方正书宋_GBK"/>
                <a:ea typeface="宋体"/>
                <a:cs typeface="Times New Roman"/>
              </a:rPr>
              <a:t>:</a:t>
            </a:r>
            <a:r>
              <a:rPr lang="zh-CN" altLang="zh-CN" sz="3400" u="sng" dirty="0">
                <a:latin typeface="Calibri"/>
                <a:ea typeface="宋体"/>
                <a:cs typeface="Times New Roman"/>
              </a:rPr>
              <a:t>　</a:t>
            </a:r>
            <a:r>
              <a:rPr lang="en-US" altLang="zh-CN" sz="3400" u="sng" dirty="0" smtClean="0">
                <a:latin typeface="Calibri"/>
                <a:ea typeface="宋体"/>
                <a:cs typeface="Times New Roman"/>
              </a:rPr>
              <a:t>              </a:t>
            </a:r>
            <a:r>
              <a:rPr lang="zh-CN" altLang="zh-CN" sz="3400" u="sng" dirty="0">
                <a:latin typeface="Calibri"/>
                <a:ea typeface="宋体"/>
                <a:cs typeface="Times New Roman"/>
              </a:rPr>
              <a:t>　</a:t>
            </a:r>
            <a:r>
              <a:rPr lang="zh-CN" altLang="zh-CN" sz="3400" dirty="0">
                <a:latin typeface="Calibri"/>
                <a:ea typeface="宋体"/>
                <a:cs typeface="Times New Roman"/>
              </a:rPr>
              <a:t>。</a:t>
            </a:r>
            <a:r>
              <a:rPr lang="en-US" altLang="zh-CN" sz="3400" dirty="0">
                <a:latin typeface="方正书宋_GBK"/>
                <a:ea typeface="宋体"/>
                <a:cs typeface="Times New Roman"/>
              </a:rPr>
              <a:t> </a:t>
            </a:r>
            <a:endParaRPr lang="zh-CN" altLang="zh-CN" sz="3400" dirty="0">
              <a:latin typeface="Calibri"/>
              <a:ea typeface="宋体"/>
              <a:cs typeface="Times New Roman"/>
            </a:endParaRPr>
          </a:p>
          <a:p>
            <a:pPr>
              <a:lnSpc>
                <a:spcPct val="150000"/>
              </a:lnSpc>
              <a:spcAft>
                <a:spcPts val="0"/>
              </a:spcAft>
            </a:pPr>
            <a:r>
              <a:rPr lang="en-US" altLang="zh-CN" sz="3400" dirty="0">
                <a:latin typeface="NEU-HZ"/>
                <a:ea typeface="宋体"/>
                <a:cs typeface="Times New Roman"/>
              </a:rPr>
              <a:t>2</a:t>
            </a:r>
            <a:r>
              <a:rPr lang="en-US" altLang="zh-CN" sz="3400" dirty="0">
                <a:latin typeface="Calibri"/>
                <a:ea typeface="宋体"/>
                <a:cs typeface="Times New Roman"/>
              </a:rPr>
              <a:t>.</a:t>
            </a:r>
            <a:r>
              <a:rPr lang="zh-CN" altLang="zh-CN" sz="3400" dirty="0">
                <a:latin typeface="Calibri"/>
                <a:ea typeface="宋体"/>
                <a:cs typeface="Times New Roman"/>
              </a:rPr>
              <a:t>故宫拥有无数的</a:t>
            </a:r>
            <a:r>
              <a:rPr lang="zh-CN" altLang="zh-CN" sz="3400" u="sng" dirty="0">
                <a:latin typeface="Calibri"/>
                <a:ea typeface="宋体"/>
                <a:cs typeface="Times New Roman"/>
              </a:rPr>
              <a:t>　</a:t>
            </a:r>
            <a:r>
              <a:rPr lang="en-US" altLang="zh-CN" sz="3400" u="sng" dirty="0" smtClean="0">
                <a:latin typeface="Calibri"/>
                <a:ea typeface="宋体"/>
                <a:cs typeface="Times New Roman"/>
              </a:rPr>
              <a:t> </a:t>
            </a:r>
            <a:r>
              <a:rPr lang="zh-CN" altLang="zh-CN" sz="3400" u="sng" dirty="0">
                <a:latin typeface="Calibri"/>
                <a:ea typeface="宋体"/>
                <a:cs typeface="Times New Roman"/>
              </a:rPr>
              <a:t>　</a:t>
            </a:r>
            <a:r>
              <a:rPr lang="en-US" altLang="zh-CN" sz="3400" dirty="0">
                <a:latin typeface="方正书宋_GBK"/>
                <a:ea typeface="宋体"/>
                <a:cs typeface="Times New Roman"/>
              </a:rPr>
              <a:t>,</a:t>
            </a:r>
            <a:r>
              <a:rPr lang="zh-CN" altLang="zh-CN" sz="3400" dirty="0">
                <a:latin typeface="Calibri"/>
                <a:ea typeface="宋体"/>
                <a:cs typeface="Times New Roman"/>
              </a:rPr>
              <a:t>吸引了</a:t>
            </a:r>
            <a:r>
              <a:rPr lang="zh-CN" altLang="zh-CN" sz="3400" u="sng" dirty="0">
                <a:latin typeface="Calibri"/>
                <a:ea typeface="宋体"/>
                <a:cs typeface="Times New Roman"/>
              </a:rPr>
              <a:t>　　</a:t>
            </a:r>
            <a:r>
              <a:rPr lang="en-US" altLang="zh-CN" sz="3400" u="sng" dirty="0" smtClean="0">
                <a:latin typeface="Calibri"/>
                <a:ea typeface="宋体"/>
                <a:cs typeface="Times New Roman"/>
              </a:rPr>
              <a:t>  </a:t>
            </a:r>
            <a:r>
              <a:rPr lang="zh-CN" altLang="zh-CN" sz="3400" dirty="0" smtClean="0">
                <a:latin typeface="Calibri"/>
                <a:ea typeface="宋体"/>
                <a:cs typeface="Times New Roman"/>
              </a:rPr>
              <a:t>的</a:t>
            </a:r>
            <a:r>
              <a:rPr lang="zh-CN" altLang="zh-CN" sz="3400" dirty="0">
                <a:latin typeface="Calibri"/>
                <a:ea typeface="宋体"/>
                <a:cs typeface="Times New Roman"/>
              </a:rPr>
              <a:t>朋友前来观赏。</a:t>
            </a:r>
            <a:r>
              <a:rPr lang="en-US" altLang="zh-CN" sz="3400" dirty="0">
                <a:latin typeface="方正书宋_GBK"/>
                <a:ea typeface="宋体"/>
                <a:cs typeface="Times New Roman"/>
              </a:rPr>
              <a:t>(</a:t>
            </a:r>
            <a:r>
              <a:rPr lang="zh-CN" altLang="zh-CN" sz="3400" dirty="0">
                <a:latin typeface="Calibri"/>
                <a:ea typeface="宋体"/>
                <a:cs typeface="Times New Roman"/>
              </a:rPr>
              <a:t>选词填空</a:t>
            </a:r>
            <a:r>
              <a:rPr lang="en-US" altLang="zh-CN" sz="3400" dirty="0">
                <a:latin typeface="方正书宋_GBK"/>
                <a:ea typeface="宋体"/>
                <a:cs typeface="Times New Roman"/>
              </a:rPr>
              <a:t>,</a:t>
            </a:r>
            <a:r>
              <a:rPr lang="zh-CN" altLang="zh-CN" sz="3400" dirty="0">
                <a:latin typeface="Calibri"/>
                <a:ea typeface="宋体"/>
                <a:cs typeface="Times New Roman"/>
              </a:rPr>
              <a:t>填序号</a:t>
            </a:r>
            <a:r>
              <a:rPr lang="en-US" altLang="zh-CN" sz="3400" dirty="0">
                <a:latin typeface="方正书宋_GBK"/>
                <a:ea typeface="宋体"/>
                <a:cs typeface="Times New Roman"/>
              </a:rPr>
              <a:t>) </a:t>
            </a:r>
            <a:endParaRPr lang="zh-CN" altLang="zh-CN" sz="3400" dirty="0">
              <a:effectLst/>
              <a:latin typeface="Calibri"/>
              <a:ea typeface="宋体"/>
              <a:cs typeface="Times New Roman"/>
            </a:endParaRPr>
          </a:p>
        </p:txBody>
      </p:sp>
      <p:sp>
        <p:nvSpPr>
          <p:cNvPr id="6" name="矩形 5"/>
          <p:cNvSpPr/>
          <p:nvPr/>
        </p:nvSpPr>
        <p:spPr>
          <a:xfrm>
            <a:off x="1199188" y="1829293"/>
            <a:ext cx="620683"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亭</a:t>
            </a:r>
            <a:endParaRPr lang="zh-CN" altLang="en-US" b="1" dirty="0">
              <a:solidFill>
                <a:srgbClr val="E72582"/>
              </a:solidFill>
            </a:endParaRPr>
          </a:p>
        </p:txBody>
      </p:sp>
      <p:sp>
        <p:nvSpPr>
          <p:cNvPr id="9" name="矩形 8"/>
          <p:cNvSpPr/>
          <p:nvPr/>
        </p:nvSpPr>
        <p:spPr>
          <a:xfrm>
            <a:off x="2984988" y="1829293"/>
            <a:ext cx="620683"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阁</a:t>
            </a:r>
            <a:endParaRPr lang="zh-CN" altLang="en-US" b="1" dirty="0">
              <a:solidFill>
                <a:srgbClr val="E72582"/>
              </a:solidFill>
            </a:endParaRPr>
          </a:p>
        </p:txBody>
      </p:sp>
      <p:sp>
        <p:nvSpPr>
          <p:cNvPr id="10" name="矩形 9"/>
          <p:cNvSpPr/>
          <p:nvPr/>
        </p:nvSpPr>
        <p:spPr>
          <a:xfrm>
            <a:off x="5915299" y="1832215"/>
            <a:ext cx="620683"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异</a:t>
            </a:r>
            <a:endParaRPr lang="zh-CN" altLang="en-US" b="1" dirty="0">
              <a:solidFill>
                <a:srgbClr val="E72582"/>
              </a:solidFill>
            </a:endParaRPr>
          </a:p>
        </p:txBody>
      </p:sp>
      <p:sp>
        <p:nvSpPr>
          <p:cNvPr id="11" name="矩形 10"/>
          <p:cNvSpPr/>
          <p:nvPr/>
        </p:nvSpPr>
        <p:spPr>
          <a:xfrm>
            <a:off x="8488208" y="1832215"/>
            <a:ext cx="620683"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诗</a:t>
            </a:r>
            <a:endParaRPr lang="zh-CN" altLang="en-US" b="1" dirty="0">
              <a:solidFill>
                <a:srgbClr val="E72582"/>
              </a:solidFill>
            </a:endParaRPr>
          </a:p>
        </p:txBody>
      </p:sp>
      <p:sp>
        <p:nvSpPr>
          <p:cNvPr id="12" name="矩形 11"/>
          <p:cNvSpPr/>
          <p:nvPr/>
        </p:nvSpPr>
        <p:spPr>
          <a:xfrm>
            <a:off x="9939083" y="1832215"/>
            <a:ext cx="620683"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画</a:t>
            </a:r>
            <a:endParaRPr lang="zh-CN" altLang="en-US" b="1" dirty="0">
              <a:solidFill>
                <a:srgbClr val="E72582"/>
              </a:solidFill>
            </a:endParaRPr>
          </a:p>
        </p:txBody>
      </p:sp>
      <p:sp>
        <p:nvSpPr>
          <p:cNvPr id="13" name="矩形 12"/>
          <p:cNvSpPr/>
          <p:nvPr/>
        </p:nvSpPr>
        <p:spPr>
          <a:xfrm>
            <a:off x="1618099" y="2610969"/>
            <a:ext cx="620683"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南</a:t>
            </a:r>
            <a:endParaRPr lang="zh-CN" altLang="en-US" b="1" dirty="0">
              <a:solidFill>
                <a:srgbClr val="E72582"/>
              </a:solidFill>
            </a:endParaRPr>
          </a:p>
        </p:txBody>
      </p:sp>
      <p:sp>
        <p:nvSpPr>
          <p:cNvPr id="14" name="矩形 13"/>
          <p:cNvSpPr/>
          <p:nvPr/>
        </p:nvSpPr>
        <p:spPr>
          <a:xfrm>
            <a:off x="3017465" y="2614619"/>
            <a:ext cx="620683"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北</a:t>
            </a:r>
            <a:endParaRPr lang="zh-CN" altLang="en-US" b="1" dirty="0">
              <a:solidFill>
                <a:srgbClr val="E72582"/>
              </a:solidFill>
            </a:endParaRPr>
          </a:p>
        </p:txBody>
      </p:sp>
      <p:sp>
        <p:nvSpPr>
          <p:cNvPr id="15" name="矩形 14"/>
          <p:cNvSpPr/>
          <p:nvPr/>
        </p:nvSpPr>
        <p:spPr>
          <a:xfrm>
            <a:off x="4973237" y="2614619"/>
            <a:ext cx="620683"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蓬</a:t>
            </a:r>
            <a:endParaRPr lang="zh-CN" altLang="en-US" b="1" dirty="0">
              <a:solidFill>
                <a:srgbClr val="E72582"/>
              </a:solidFill>
            </a:endParaRPr>
          </a:p>
        </p:txBody>
      </p:sp>
      <p:sp>
        <p:nvSpPr>
          <p:cNvPr id="16" name="矩形 15"/>
          <p:cNvSpPr/>
          <p:nvPr/>
        </p:nvSpPr>
        <p:spPr>
          <a:xfrm>
            <a:off x="6339448" y="2605430"/>
            <a:ext cx="620683"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瑶</a:t>
            </a:r>
            <a:endParaRPr lang="zh-CN" altLang="en-US" b="1" dirty="0">
              <a:solidFill>
                <a:srgbClr val="E72582"/>
              </a:solidFill>
            </a:endParaRPr>
          </a:p>
        </p:txBody>
      </p:sp>
      <p:sp>
        <p:nvSpPr>
          <p:cNvPr id="17" name="矩形 16"/>
          <p:cNvSpPr/>
          <p:nvPr/>
        </p:nvSpPr>
        <p:spPr>
          <a:xfrm>
            <a:off x="8488209" y="2605429"/>
            <a:ext cx="620683"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举</a:t>
            </a:r>
            <a:endParaRPr lang="zh-CN" altLang="en-US" b="1" dirty="0">
              <a:solidFill>
                <a:srgbClr val="E72582"/>
              </a:solidFill>
            </a:endParaRPr>
          </a:p>
        </p:txBody>
      </p:sp>
      <p:sp>
        <p:nvSpPr>
          <p:cNvPr id="18" name="矩形 17"/>
          <p:cNvSpPr/>
          <p:nvPr/>
        </p:nvSpPr>
        <p:spPr>
          <a:xfrm>
            <a:off x="1610789" y="3398162"/>
            <a:ext cx="620683"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湖</a:t>
            </a:r>
            <a:endParaRPr lang="zh-CN" altLang="en-US" b="1" dirty="0">
              <a:solidFill>
                <a:srgbClr val="E72582"/>
              </a:solidFill>
            </a:endParaRPr>
          </a:p>
        </p:txBody>
      </p:sp>
      <p:sp>
        <p:nvSpPr>
          <p:cNvPr id="19" name="矩形 18"/>
          <p:cNvSpPr/>
          <p:nvPr/>
        </p:nvSpPr>
        <p:spPr>
          <a:xfrm>
            <a:off x="3084577" y="3408512"/>
            <a:ext cx="620683"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月</a:t>
            </a:r>
            <a:endParaRPr lang="zh-CN" altLang="en-US" b="1" dirty="0">
              <a:solidFill>
                <a:srgbClr val="E72582"/>
              </a:solidFill>
            </a:endParaRPr>
          </a:p>
        </p:txBody>
      </p:sp>
      <p:sp>
        <p:nvSpPr>
          <p:cNvPr id="20" name="矩形 19"/>
          <p:cNvSpPr/>
          <p:nvPr/>
        </p:nvSpPr>
        <p:spPr>
          <a:xfrm>
            <a:off x="5794047" y="3403992"/>
            <a:ext cx="620683"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春</a:t>
            </a:r>
            <a:endParaRPr lang="zh-CN" altLang="en-US" b="1" dirty="0">
              <a:solidFill>
                <a:srgbClr val="E72582"/>
              </a:solidFill>
            </a:endParaRPr>
          </a:p>
        </p:txBody>
      </p:sp>
      <p:sp>
        <p:nvSpPr>
          <p:cNvPr id="21" name="矩形 20"/>
          <p:cNvSpPr/>
          <p:nvPr/>
        </p:nvSpPr>
        <p:spPr>
          <a:xfrm>
            <a:off x="6869368" y="3409730"/>
            <a:ext cx="620683"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色</a:t>
            </a:r>
            <a:endParaRPr lang="zh-CN" altLang="en-US" b="1" dirty="0">
              <a:solidFill>
                <a:srgbClr val="E72582"/>
              </a:solidFill>
            </a:endParaRPr>
          </a:p>
        </p:txBody>
      </p:sp>
      <p:sp>
        <p:nvSpPr>
          <p:cNvPr id="22" name="矩形 21"/>
          <p:cNvSpPr/>
          <p:nvPr/>
        </p:nvSpPr>
        <p:spPr>
          <a:xfrm>
            <a:off x="8034274" y="4080423"/>
            <a:ext cx="1928733"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琴棋书画</a:t>
            </a:r>
            <a:endParaRPr lang="zh-CN" altLang="en-US" b="1" dirty="0">
              <a:solidFill>
                <a:srgbClr val="E72582"/>
              </a:solidFill>
            </a:endParaRPr>
          </a:p>
        </p:txBody>
      </p:sp>
      <p:sp>
        <p:nvSpPr>
          <p:cNvPr id="23" name="矩形 22"/>
          <p:cNvSpPr/>
          <p:nvPr/>
        </p:nvSpPr>
        <p:spPr>
          <a:xfrm>
            <a:off x="4100505" y="4849665"/>
            <a:ext cx="620683" cy="615553"/>
          </a:xfrm>
          <a:prstGeom prst="rect">
            <a:avLst/>
          </a:prstGeom>
        </p:spPr>
        <p:txBody>
          <a:bodyPr wrap="none">
            <a:spAutoFit/>
          </a:bodyPr>
          <a:lstStyle/>
          <a:p>
            <a:r>
              <a:rPr lang="en-US" altLang="zh-CN" sz="3400" dirty="0">
                <a:solidFill>
                  <a:srgbClr val="E72582"/>
                </a:solidFill>
                <a:latin typeface="NEU-BZ"/>
                <a:ea typeface="宋体"/>
                <a:cs typeface="Times New Roman"/>
              </a:rPr>
              <a:t>②</a:t>
            </a:r>
            <a:endParaRPr lang="zh-CN" altLang="en-US" dirty="0">
              <a:solidFill>
                <a:srgbClr val="E72582"/>
              </a:solidFill>
            </a:endParaRPr>
          </a:p>
        </p:txBody>
      </p:sp>
      <p:sp>
        <p:nvSpPr>
          <p:cNvPr id="24" name="矩形 23"/>
          <p:cNvSpPr/>
          <p:nvPr/>
        </p:nvSpPr>
        <p:spPr>
          <a:xfrm>
            <a:off x="6501988" y="4854302"/>
            <a:ext cx="620683" cy="615553"/>
          </a:xfrm>
          <a:prstGeom prst="rect">
            <a:avLst/>
          </a:prstGeom>
        </p:spPr>
        <p:txBody>
          <a:bodyPr wrap="none">
            <a:spAutoFit/>
          </a:bodyPr>
          <a:lstStyle/>
          <a:p>
            <a:r>
              <a:rPr lang="en-US" altLang="zh-CN" sz="3400" dirty="0">
                <a:solidFill>
                  <a:srgbClr val="E72582"/>
                </a:solidFill>
                <a:latin typeface="NEU-BZ"/>
                <a:ea typeface="宋体"/>
                <a:cs typeface="Times New Roman"/>
              </a:rPr>
              <a:t>④</a:t>
            </a:r>
            <a:endParaRPr lang="zh-CN" altLang="en-US" dirty="0">
              <a:solidFill>
                <a:srgbClr val="E72582"/>
              </a:solidFill>
            </a:endParaRPr>
          </a:p>
        </p:txBody>
      </p:sp>
    </p:spTree>
    <p:custDataLst>
      <p:tags r:id="rId1"/>
    </p:custDataLst>
    <p:extLst>
      <p:ext uri="{BB962C8B-B14F-4D97-AF65-F5344CB8AC3E}">
        <p14:creationId xmlns:p14="http://schemas.microsoft.com/office/powerpoint/2010/main" val="2850018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606802" y="861094"/>
            <a:ext cx="10827392" cy="4801314"/>
          </a:xfrm>
          <a:prstGeom prst="rect">
            <a:avLst/>
          </a:prstGeom>
        </p:spPr>
        <p:txBody>
          <a:bodyPr wrap="square">
            <a:spAutoFit/>
          </a:bodyPr>
          <a:lstStyle/>
          <a:p>
            <a:pPr>
              <a:lnSpc>
                <a:spcPct val="150000"/>
              </a:lnSpc>
              <a:spcAft>
                <a:spcPts val="0"/>
              </a:spcAft>
            </a:pPr>
            <a:r>
              <a:rPr lang="zh-CN" altLang="zh-CN" sz="3400" dirty="0">
                <a:latin typeface="Calibri"/>
                <a:ea typeface="方正黑体_GBK"/>
                <a:cs typeface="Times New Roman"/>
              </a:rPr>
              <a:t>三、根据要求选择。</a:t>
            </a:r>
            <a:endParaRPr lang="zh-CN" altLang="zh-CN" sz="3400" dirty="0">
              <a:latin typeface="Calibri"/>
              <a:ea typeface="宋体"/>
              <a:cs typeface="Times New Roman"/>
            </a:endParaRPr>
          </a:p>
          <a:p>
            <a:pPr>
              <a:lnSpc>
                <a:spcPct val="150000"/>
              </a:lnSpc>
              <a:spcAft>
                <a:spcPts val="0"/>
              </a:spcAft>
            </a:pPr>
            <a:r>
              <a:rPr lang="en-US" altLang="zh-CN" sz="3400" dirty="0">
                <a:latin typeface="NEU-HZ"/>
                <a:ea typeface="宋体"/>
                <a:cs typeface="Times New Roman"/>
              </a:rPr>
              <a:t>1</a:t>
            </a:r>
            <a:r>
              <a:rPr lang="en-US" altLang="zh-CN" sz="3400" dirty="0">
                <a:latin typeface="Calibri"/>
                <a:ea typeface="宋体"/>
                <a:cs typeface="Times New Roman"/>
              </a:rPr>
              <a:t>.</a:t>
            </a:r>
            <a:r>
              <a:rPr lang="zh-CN" altLang="zh-CN" sz="3400" dirty="0">
                <a:latin typeface="Calibri"/>
                <a:ea typeface="宋体"/>
                <a:cs typeface="Times New Roman"/>
              </a:rPr>
              <a:t>下列加点字的读音、词语书写全都正确的一项是</a:t>
            </a:r>
            <a:r>
              <a:rPr lang="en-US" altLang="zh-CN" sz="3400" dirty="0">
                <a:latin typeface="方正书宋_GBK"/>
                <a:ea typeface="宋体"/>
                <a:cs typeface="Times New Roman"/>
              </a:rPr>
              <a:t>(</a:t>
            </a:r>
            <a:r>
              <a:rPr lang="en-US" altLang="zh-CN" sz="3400" dirty="0">
                <a:solidFill>
                  <a:srgbClr val="FF00FF"/>
                </a:solidFill>
                <a:latin typeface="Calibri"/>
                <a:ea typeface="宋体"/>
                <a:cs typeface="Times New Roman"/>
              </a:rPr>
              <a:t> </a:t>
            </a:r>
            <a:r>
              <a:rPr lang="en-US" altLang="zh-CN" sz="3400" dirty="0" smtClean="0">
                <a:solidFill>
                  <a:srgbClr val="FF00FF"/>
                </a:solidFill>
                <a:latin typeface="Calibri"/>
                <a:ea typeface="宋体"/>
                <a:cs typeface="Times New Roman"/>
              </a:rPr>
              <a:t>      </a:t>
            </a:r>
            <a:r>
              <a:rPr lang="en-US" altLang="zh-CN" sz="3400" dirty="0" smtClean="0">
                <a:latin typeface="Calibri"/>
                <a:ea typeface="宋体"/>
                <a:cs typeface="Times New Roman"/>
              </a:rPr>
              <a:t> </a:t>
            </a:r>
            <a:r>
              <a:rPr lang="en-US" altLang="zh-CN" sz="3400" dirty="0">
                <a:latin typeface="方正书宋_GBK"/>
                <a:ea typeface="宋体"/>
                <a:cs typeface="Times New Roman"/>
              </a:rPr>
              <a:t>)</a:t>
            </a:r>
            <a:r>
              <a:rPr lang="zh-CN" altLang="zh-CN" sz="3400" dirty="0">
                <a:latin typeface="Calibri"/>
                <a:ea typeface="宋体"/>
                <a:cs typeface="Times New Roman"/>
              </a:rPr>
              <a:t>。</a:t>
            </a:r>
          </a:p>
          <a:p>
            <a:pPr>
              <a:lnSpc>
                <a:spcPct val="150000"/>
              </a:lnSpc>
              <a:spcAft>
                <a:spcPts val="0"/>
              </a:spcAft>
            </a:pPr>
            <a:r>
              <a:rPr lang="en-US" altLang="zh-CN" sz="3400" dirty="0">
                <a:latin typeface="Calibri"/>
                <a:ea typeface="宋体"/>
                <a:cs typeface="Times New Roman"/>
              </a:rPr>
              <a:t>A.</a:t>
            </a:r>
            <a:r>
              <a:rPr lang="zh-CN" altLang="zh-CN" sz="3400" dirty="0">
                <a:latin typeface="Calibri"/>
                <a:ea typeface="宋体"/>
                <a:cs typeface="Times New Roman"/>
              </a:rPr>
              <a:t>剔透</a:t>
            </a:r>
            <a:r>
              <a:rPr lang="en-US" altLang="zh-CN" sz="3400" dirty="0">
                <a:latin typeface="方正书宋_GBK"/>
                <a:ea typeface="宋体"/>
                <a:cs typeface="Times New Roman"/>
              </a:rPr>
              <a:t>(</a:t>
            </a:r>
            <a:r>
              <a:rPr lang="en-US" altLang="zh-CN" sz="3400" dirty="0" err="1">
                <a:latin typeface="NEU-XT"/>
                <a:ea typeface="宋体"/>
                <a:cs typeface="Times New Roman"/>
              </a:rPr>
              <a:t>tì</a:t>
            </a:r>
            <a:r>
              <a:rPr lang="en-US" altLang="zh-CN" sz="3400" dirty="0">
                <a:latin typeface="方正书宋_GBK"/>
                <a:ea typeface="宋体"/>
                <a:cs typeface="Times New Roman"/>
              </a:rPr>
              <a:t>)</a:t>
            </a:r>
            <a:r>
              <a:rPr lang="en-US" altLang="zh-CN" sz="3400" dirty="0">
                <a:latin typeface="Calibri"/>
                <a:ea typeface="宋体"/>
                <a:cs typeface="Times New Roman"/>
              </a:rPr>
              <a:t> </a:t>
            </a:r>
            <a:r>
              <a:rPr lang="zh-CN" altLang="zh-CN" sz="3400" dirty="0">
                <a:latin typeface="NEU-XT"/>
                <a:ea typeface="宋体"/>
                <a:cs typeface="Times New Roman"/>
              </a:rPr>
              <a:t>　</a:t>
            </a:r>
            <a:r>
              <a:rPr lang="en-US" altLang="zh-CN" sz="3400" dirty="0" smtClean="0">
                <a:latin typeface="NEU-XT"/>
                <a:ea typeface="宋体"/>
                <a:cs typeface="Times New Roman"/>
              </a:rPr>
              <a:t>           </a:t>
            </a:r>
            <a:r>
              <a:rPr lang="zh-CN" altLang="zh-CN" sz="3400" dirty="0" smtClean="0">
                <a:latin typeface="Calibri"/>
                <a:ea typeface="宋体"/>
                <a:cs typeface="Times New Roman"/>
              </a:rPr>
              <a:t>辉</a:t>
            </a:r>
            <a:r>
              <a:rPr lang="zh-CN" altLang="zh-CN" sz="3400" dirty="0">
                <a:latin typeface="Calibri"/>
                <a:ea typeface="宋体"/>
                <a:cs typeface="Times New Roman"/>
              </a:rPr>
              <a:t>惶</a:t>
            </a:r>
            <a:r>
              <a:rPr lang="zh-CN" altLang="zh-CN" sz="3400" dirty="0">
                <a:latin typeface="NEU-XT"/>
                <a:ea typeface="宋体"/>
                <a:cs typeface="Times New Roman"/>
              </a:rPr>
              <a:t>　</a:t>
            </a:r>
            <a:r>
              <a:rPr lang="en-US" altLang="zh-CN" sz="3400" dirty="0" smtClean="0">
                <a:latin typeface="NEU-XT"/>
                <a:ea typeface="宋体"/>
                <a:cs typeface="Times New Roman"/>
              </a:rPr>
              <a:t>        </a:t>
            </a:r>
            <a:r>
              <a:rPr lang="zh-CN" altLang="zh-CN" sz="3400" dirty="0" smtClean="0">
                <a:latin typeface="Calibri"/>
                <a:ea typeface="宋体"/>
                <a:cs typeface="Times New Roman"/>
              </a:rPr>
              <a:t>奉命</a:t>
            </a:r>
            <a:r>
              <a:rPr lang="zh-CN" altLang="zh-CN" sz="3400" dirty="0">
                <a:latin typeface="Calibri"/>
                <a:ea typeface="宋体"/>
                <a:cs typeface="Times New Roman"/>
              </a:rPr>
              <a:t>　　　　</a:t>
            </a:r>
            <a:endParaRPr lang="en-US" altLang="zh-CN" sz="3400" dirty="0" smtClean="0">
              <a:latin typeface="Calibri"/>
              <a:ea typeface="宋体"/>
              <a:cs typeface="Times New Roman"/>
            </a:endParaRPr>
          </a:p>
          <a:p>
            <a:pPr>
              <a:lnSpc>
                <a:spcPct val="150000"/>
              </a:lnSpc>
              <a:spcAft>
                <a:spcPts val="0"/>
              </a:spcAft>
            </a:pPr>
            <a:r>
              <a:rPr lang="en-US" altLang="zh-CN" sz="3400" dirty="0" smtClean="0">
                <a:latin typeface="Calibri"/>
                <a:ea typeface="宋体"/>
                <a:cs typeface="Times New Roman"/>
              </a:rPr>
              <a:t>B</a:t>
            </a:r>
            <a:r>
              <a:rPr lang="en-US" altLang="zh-CN" sz="3400" dirty="0">
                <a:latin typeface="Calibri"/>
                <a:ea typeface="宋体"/>
                <a:cs typeface="Times New Roman"/>
              </a:rPr>
              <a:t>.</a:t>
            </a:r>
            <a:r>
              <a:rPr lang="zh-CN" altLang="zh-CN" sz="3400" dirty="0">
                <a:latin typeface="Calibri"/>
                <a:ea typeface="宋体"/>
                <a:cs typeface="Times New Roman"/>
              </a:rPr>
              <a:t>武陵春色</a:t>
            </a:r>
            <a:r>
              <a:rPr lang="en-US" altLang="zh-CN" sz="3400" dirty="0">
                <a:latin typeface="方正书宋_GBK"/>
                <a:ea typeface="宋体"/>
                <a:cs typeface="Times New Roman"/>
              </a:rPr>
              <a:t>(</a:t>
            </a:r>
            <a:r>
              <a:rPr lang="en-US" altLang="zh-CN" sz="3400" dirty="0" err="1">
                <a:latin typeface="NEU-XT"/>
                <a:ea typeface="宋体"/>
                <a:cs typeface="Times New Roman"/>
              </a:rPr>
              <a:t>línɡ</a:t>
            </a:r>
            <a:r>
              <a:rPr lang="en-US" altLang="zh-CN" sz="3400" dirty="0">
                <a:latin typeface="方正书宋_GBK"/>
                <a:ea typeface="宋体"/>
                <a:cs typeface="Times New Roman"/>
              </a:rPr>
              <a:t>)</a:t>
            </a:r>
            <a:r>
              <a:rPr lang="en-US" altLang="zh-CN" sz="3400" dirty="0">
                <a:latin typeface="Calibri"/>
                <a:ea typeface="宋体"/>
                <a:cs typeface="Times New Roman"/>
              </a:rPr>
              <a:t> </a:t>
            </a:r>
            <a:r>
              <a:rPr lang="zh-CN" altLang="zh-CN" sz="3400" dirty="0">
                <a:latin typeface="NEU-XT"/>
                <a:ea typeface="宋体"/>
                <a:cs typeface="Times New Roman"/>
              </a:rPr>
              <a:t>　</a:t>
            </a:r>
            <a:r>
              <a:rPr lang="zh-CN" altLang="zh-CN" sz="3400" dirty="0">
                <a:latin typeface="Calibri"/>
                <a:ea typeface="宋体"/>
                <a:cs typeface="Times New Roman"/>
              </a:rPr>
              <a:t>灰烬</a:t>
            </a:r>
            <a:r>
              <a:rPr lang="en-US" altLang="zh-CN" sz="3400" dirty="0">
                <a:latin typeface="方正书宋_GBK"/>
                <a:ea typeface="宋体"/>
                <a:cs typeface="Times New Roman"/>
              </a:rPr>
              <a:t>(</a:t>
            </a:r>
            <a:r>
              <a:rPr lang="en-US" altLang="zh-CN" sz="3400" dirty="0" err="1">
                <a:latin typeface="NEU-XT"/>
                <a:ea typeface="宋体"/>
                <a:cs typeface="Times New Roman"/>
              </a:rPr>
              <a:t>jìn</a:t>
            </a:r>
            <a:r>
              <a:rPr lang="en-US" altLang="zh-CN" sz="3400" dirty="0">
                <a:latin typeface="方正书宋_GBK"/>
                <a:ea typeface="宋体"/>
                <a:cs typeface="Times New Roman"/>
              </a:rPr>
              <a:t>)</a:t>
            </a:r>
            <a:r>
              <a:rPr lang="zh-CN" altLang="zh-CN" sz="3400" dirty="0">
                <a:latin typeface="NEU-XT"/>
                <a:ea typeface="宋体"/>
                <a:cs typeface="Times New Roman"/>
              </a:rPr>
              <a:t>　　</a:t>
            </a:r>
            <a:r>
              <a:rPr lang="zh-CN" altLang="zh-CN" sz="3400" dirty="0" smtClean="0">
                <a:latin typeface="Calibri"/>
                <a:ea typeface="宋体"/>
                <a:cs typeface="Times New Roman"/>
              </a:rPr>
              <a:t>销毁</a:t>
            </a:r>
            <a:endParaRPr lang="zh-CN" altLang="zh-CN" sz="3400" dirty="0">
              <a:latin typeface="Calibri"/>
              <a:ea typeface="宋体"/>
              <a:cs typeface="Times New Roman"/>
            </a:endParaRPr>
          </a:p>
          <a:p>
            <a:pPr>
              <a:lnSpc>
                <a:spcPct val="150000"/>
              </a:lnSpc>
              <a:spcAft>
                <a:spcPts val="0"/>
              </a:spcAft>
            </a:pPr>
            <a:r>
              <a:rPr lang="en-US" altLang="zh-CN" sz="3400" dirty="0">
                <a:latin typeface="Calibri"/>
                <a:ea typeface="宋体"/>
                <a:cs typeface="Times New Roman"/>
              </a:rPr>
              <a:t>C.</a:t>
            </a:r>
            <a:r>
              <a:rPr lang="zh-CN" altLang="zh-CN" sz="3400" dirty="0">
                <a:latin typeface="Calibri"/>
                <a:ea typeface="宋体"/>
                <a:cs typeface="Times New Roman"/>
              </a:rPr>
              <a:t>波澜</a:t>
            </a:r>
            <a:r>
              <a:rPr lang="en-US" altLang="zh-CN" sz="3400" dirty="0">
                <a:latin typeface="方正书宋_GBK"/>
                <a:ea typeface="宋体"/>
                <a:cs typeface="Times New Roman"/>
              </a:rPr>
              <a:t>(</a:t>
            </a:r>
            <a:r>
              <a:rPr lang="en-US" altLang="zh-CN" sz="3400" dirty="0" err="1">
                <a:latin typeface="NEU-XT"/>
                <a:ea typeface="宋体"/>
                <a:cs typeface="Times New Roman"/>
              </a:rPr>
              <a:t>lán</a:t>
            </a:r>
            <a:r>
              <a:rPr lang="en-US" altLang="zh-CN" sz="3400" dirty="0">
                <a:latin typeface="方正书宋_GBK"/>
                <a:ea typeface="宋体"/>
                <a:cs typeface="Times New Roman"/>
              </a:rPr>
              <a:t>)</a:t>
            </a:r>
            <a:r>
              <a:rPr lang="en-US" altLang="zh-CN" sz="3400" dirty="0">
                <a:latin typeface="Calibri"/>
                <a:ea typeface="宋体"/>
                <a:cs typeface="Times New Roman"/>
              </a:rPr>
              <a:t>	</a:t>
            </a:r>
            <a:r>
              <a:rPr lang="en-US" altLang="zh-CN" sz="3400" dirty="0" smtClean="0">
                <a:latin typeface="Calibri"/>
                <a:ea typeface="宋体"/>
                <a:cs typeface="Times New Roman"/>
              </a:rPr>
              <a:t>        </a:t>
            </a:r>
            <a:r>
              <a:rPr lang="zh-CN" altLang="zh-CN" sz="3400" dirty="0" smtClean="0">
                <a:latin typeface="Calibri"/>
                <a:ea typeface="宋体"/>
                <a:cs typeface="Times New Roman"/>
              </a:rPr>
              <a:t>铃</a:t>
            </a:r>
            <a:r>
              <a:rPr lang="zh-CN" altLang="zh-CN" sz="3400" dirty="0">
                <a:latin typeface="Calibri"/>
                <a:ea typeface="宋体"/>
                <a:cs typeface="Times New Roman"/>
              </a:rPr>
              <a:t>珑</a:t>
            </a:r>
            <a:r>
              <a:rPr lang="en-US" altLang="zh-CN" sz="3400" dirty="0">
                <a:latin typeface="Calibri"/>
                <a:ea typeface="宋体"/>
                <a:cs typeface="Times New Roman"/>
              </a:rPr>
              <a:t>	</a:t>
            </a:r>
            <a:r>
              <a:rPr lang="en-US" altLang="zh-CN" sz="3400" dirty="0" smtClean="0">
                <a:latin typeface="Calibri"/>
                <a:ea typeface="宋体"/>
                <a:cs typeface="Times New Roman"/>
              </a:rPr>
              <a:t>              </a:t>
            </a:r>
            <a:r>
              <a:rPr lang="zh-CN" altLang="zh-CN" sz="3400" dirty="0" smtClean="0">
                <a:latin typeface="Calibri"/>
                <a:ea typeface="宋体"/>
                <a:cs typeface="Times New Roman"/>
              </a:rPr>
              <a:t>饱览</a:t>
            </a:r>
            <a:r>
              <a:rPr lang="en-US" altLang="zh-CN" sz="3400" dirty="0">
                <a:latin typeface="Calibri"/>
                <a:ea typeface="宋体"/>
                <a:cs typeface="Times New Roman"/>
              </a:rPr>
              <a:t>	</a:t>
            </a:r>
            <a:endParaRPr lang="en-US" altLang="zh-CN" sz="3400" dirty="0" smtClean="0">
              <a:latin typeface="Calibri"/>
              <a:ea typeface="宋体"/>
              <a:cs typeface="Times New Roman"/>
            </a:endParaRPr>
          </a:p>
          <a:p>
            <a:pPr>
              <a:lnSpc>
                <a:spcPct val="150000"/>
              </a:lnSpc>
              <a:spcAft>
                <a:spcPts val="0"/>
              </a:spcAft>
            </a:pPr>
            <a:r>
              <a:rPr lang="en-US" altLang="zh-CN" sz="3400" dirty="0" smtClean="0">
                <a:latin typeface="Calibri"/>
                <a:ea typeface="宋体"/>
                <a:cs typeface="Times New Roman"/>
              </a:rPr>
              <a:t>D</a:t>
            </a:r>
            <a:r>
              <a:rPr lang="en-US" altLang="zh-CN" sz="3400" dirty="0">
                <a:latin typeface="Calibri"/>
                <a:ea typeface="宋体"/>
                <a:cs typeface="Times New Roman"/>
              </a:rPr>
              <a:t>.</a:t>
            </a:r>
            <a:r>
              <a:rPr lang="zh-CN" altLang="zh-CN" sz="3400" dirty="0">
                <a:latin typeface="Calibri"/>
                <a:ea typeface="宋体"/>
                <a:cs typeface="Times New Roman"/>
              </a:rPr>
              <a:t>蓬岛瑶台</a:t>
            </a:r>
            <a:r>
              <a:rPr lang="en-US" altLang="zh-CN" sz="3400" dirty="0">
                <a:latin typeface="方正书宋_GBK"/>
                <a:ea typeface="宋体"/>
                <a:cs typeface="Times New Roman"/>
              </a:rPr>
              <a:t>(</a:t>
            </a:r>
            <a:r>
              <a:rPr lang="en-US" altLang="zh-CN" sz="3400" dirty="0" err="1">
                <a:latin typeface="NEU-XT"/>
                <a:ea typeface="宋体"/>
                <a:cs typeface="Times New Roman"/>
              </a:rPr>
              <a:t>ráo</a:t>
            </a:r>
            <a:r>
              <a:rPr lang="en-US" altLang="zh-CN" sz="3400" dirty="0">
                <a:latin typeface="方正书宋_GBK"/>
                <a:ea typeface="宋体"/>
                <a:cs typeface="Times New Roman"/>
              </a:rPr>
              <a:t>)</a:t>
            </a:r>
            <a:r>
              <a:rPr lang="en-US" altLang="zh-CN" sz="3400" dirty="0">
                <a:latin typeface="Calibri"/>
                <a:ea typeface="宋体"/>
                <a:cs typeface="Times New Roman"/>
              </a:rPr>
              <a:t>	</a:t>
            </a:r>
            <a:r>
              <a:rPr lang="zh-CN" altLang="zh-CN" sz="3400" dirty="0">
                <a:latin typeface="Calibri"/>
                <a:ea typeface="宋体"/>
                <a:cs typeface="Times New Roman"/>
              </a:rPr>
              <a:t>宏伟</a:t>
            </a:r>
            <a:r>
              <a:rPr lang="en-US" altLang="zh-CN" sz="3400" dirty="0">
                <a:latin typeface="方正书宋_GBK"/>
                <a:ea typeface="宋体"/>
                <a:cs typeface="Times New Roman"/>
              </a:rPr>
              <a:t>(</a:t>
            </a:r>
            <a:r>
              <a:rPr lang="en-US" altLang="zh-CN" sz="3400" dirty="0" err="1">
                <a:latin typeface="NEU-XT"/>
                <a:ea typeface="宋体"/>
                <a:cs typeface="Times New Roman"/>
              </a:rPr>
              <a:t>hónɡ</a:t>
            </a:r>
            <a:r>
              <a:rPr lang="en-US" altLang="zh-CN" sz="3400" dirty="0">
                <a:latin typeface="方正书宋_GBK"/>
                <a:ea typeface="宋体"/>
                <a:cs typeface="Times New Roman"/>
              </a:rPr>
              <a:t>)</a:t>
            </a:r>
            <a:r>
              <a:rPr lang="en-US" altLang="zh-CN" sz="3400" dirty="0">
                <a:latin typeface="Calibri"/>
                <a:ea typeface="宋体"/>
                <a:cs typeface="Times New Roman"/>
              </a:rPr>
              <a:t>	</a:t>
            </a:r>
            <a:r>
              <a:rPr lang="zh-CN" altLang="zh-CN" sz="3400" dirty="0">
                <a:latin typeface="Calibri"/>
                <a:ea typeface="宋体"/>
                <a:cs typeface="Times New Roman"/>
              </a:rPr>
              <a:t>众星供月</a:t>
            </a:r>
            <a:endParaRPr lang="zh-CN" altLang="zh-CN" sz="3400" dirty="0">
              <a:effectLst/>
              <a:latin typeface="Calibri"/>
              <a:ea typeface="宋体"/>
              <a:cs typeface="Times New Roman"/>
            </a:endParaRPr>
          </a:p>
        </p:txBody>
      </p:sp>
      <p:sp>
        <p:nvSpPr>
          <p:cNvPr id="6" name="矩形 5"/>
          <p:cNvSpPr/>
          <p:nvPr/>
        </p:nvSpPr>
        <p:spPr>
          <a:xfrm>
            <a:off x="10406856" y="1832683"/>
            <a:ext cx="474810" cy="615553"/>
          </a:xfrm>
          <a:prstGeom prst="rect">
            <a:avLst/>
          </a:prstGeom>
        </p:spPr>
        <p:txBody>
          <a:bodyPr wrap="none">
            <a:spAutoFit/>
          </a:bodyPr>
          <a:lstStyle/>
          <a:p>
            <a:r>
              <a:rPr lang="en-US" altLang="zh-CN" sz="3400" b="1" dirty="0">
                <a:solidFill>
                  <a:srgbClr val="E72582"/>
                </a:solidFill>
                <a:latin typeface="Times New Roman" pitchFamily="18" charset="0"/>
                <a:ea typeface="宋体"/>
                <a:cs typeface="Times New Roman" pitchFamily="18" charset="0"/>
              </a:rPr>
              <a:t>B</a:t>
            </a:r>
            <a:endParaRPr lang="zh-CN" altLang="en-US" b="1" dirty="0">
              <a:solidFill>
                <a:srgbClr val="E72582"/>
              </a:solidFill>
              <a:latin typeface="Times New Roman" pitchFamily="18" charset="0"/>
              <a:cs typeface="Times New Roman" pitchFamily="18" charset="0"/>
            </a:endParaRPr>
          </a:p>
        </p:txBody>
      </p:sp>
      <p:sp>
        <p:nvSpPr>
          <p:cNvPr id="8" name="文本框 12">
            <a:extLst>
              <a:ext uri="{FF2B5EF4-FFF2-40B4-BE49-F238E27FC236}">
                <a16:creationId xmlns="" xmlns:a16="http://schemas.microsoft.com/office/drawing/2014/main" id="{94A31E79-ABE2-45F0-B5C9-5CDCC84B0C1C}"/>
              </a:ext>
            </a:extLst>
          </p:cNvPr>
          <p:cNvSpPr txBox="1"/>
          <p:nvPr/>
        </p:nvSpPr>
        <p:spPr>
          <a:xfrm>
            <a:off x="962504" y="2885114"/>
            <a:ext cx="702469" cy="615553"/>
          </a:xfrm>
          <a:prstGeom prst="rect">
            <a:avLst/>
          </a:prstGeom>
          <a:noFill/>
        </p:spPr>
        <p:txBody>
          <a:bodyPr wrap="square">
            <a:spAutoFit/>
          </a:bodyPr>
          <a:lstStyle/>
          <a:p>
            <a:r>
              <a:rPr lang="en-US" altLang="zh-CN" sz="3400" b="1" dirty="0">
                <a:latin typeface="华文宋体" panose="02010600040101010101" pitchFamily="2" charset="-122"/>
                <a:ea typeface="华文宋体" panose="02010600040101010101" pitchFamily="2" charset="-122"/>
              </a:rPr>
              <a:t>·</a:t>
            </a:r>
            <a:endParaRPr lang="zh-CN" altLang="en-US" sz="3400" dirty="0">
              <a:latin typeface="华文宋体" panose="02010600040101010101" pitchFamily="2" charset="-122"/>
              <a:ea typeface="华文宋体" panose="02010600040101010101" pitchFamily="2" charset="-122"/>
            </a:endParaRPr>
          </a:p>
        </p:txBody>
      </p:sp>
      <p:sp>
        <p:nvSpPr>
          <p:cNvPr id="9" name="文本框 12">
            <a:extLst>
              <a:ext uri="{FF2B5EF4-FFF2-40B4-BE49-F238E27FC236}">
                <a16:creationId xmlns="" xmlns:a16="http://schemas.microsoft.com/office/drawing/2014/main" id="{94A31E79-ABE2-45F0-B5C9-5CDCC84B0C1C}"/>
              </a:ext>
            </a:extLst>
          </p:cNvPr>
          <p:cNvSpPr txBox="1"/>
          <p:nvPr/>
        </p:nvSpPr>
        <p:spPr>
          <a:xfrm>
            <a:off x="1391493" y="3631734"/>
            <a:ext cx="702469" cy="615553"/>
          </a:xfrm>
          <a:prstGeom prst="rect">
            <a:avLst/>
          </a:prstGeom>
          <a:noFill/>
        </p:spPr>
        <p:txBody>
          <a:bodyPr wrap="square">
            <a:spAutoFit/>
          </a:bodyPr>
          <a:lstStyle/>
          <a:p>
            <a:r>
              <a:rPr lang="en-US" altLang="zh-CN" sz="3400" b="1" dirty="0">
                <a:latin typeface="华文宋体" panose="02010600040101010101" pitchFamily="2" charset="-122"/>
                <a:ea typeface="华文宋体" panose="02010600040101010101" pitchFamily="2" charset="-122"/>
              </a:rPr>
              <a:t>·</a:t>
            </a:r>
            <a:endParaRPr lang="zh-CN" altLang="en-US" sz="3400" dirty="0">
              <a:latin typeface="华文宋体" panose="02010600040101010101" pitchFamily="2" charset="-122"/>
              <a:ea typeface="华文宋体" panose="02010600040101010101" pitchFamily="2" charset="-122"/>
            </a:endParaRPr>
          </a:p>
        </p:txBody>
      </p:sp>
      <p:sp>
        <p:nvSpPr>
          <p:cNvPr id="10" name="文本框 12">
            <a:extLst>
              <a:ext uri="{FF2B5EF4-FFF2-40B4-BE49-F238E27FC236}">
                <a16:creationId xmlns="" xmlns:a16="http://schemas.microsoft.com/office/drawing/2014/main" id="{94A31E79-ABE2-45F0-B5C9-5CDCC84B0C1C}"/>
              </a:ext>
            </a:extLst>
          </p:cNvPr>
          <p:cNvSpPr txBox="1"/>
          <p:nvPr/>
        </p:nvSpPr>
        <p:spPr>
          <a:xfrm>
            <a:off x="1399881" y="4411910"/>
            <a:ext cx="702469" cy="615553"/>
          </a:xfrm>
          <a:prstGeom prst="rect">
            <a:avLst/>
          </a:prstGeom>
          <a:noFill/>
        </p:spPr>
        <p:txBody>
          <a:bodyPr wrap="square">
            <a:spAutoFit/>
          </a:bodyPr>
          <a:lstStyle/>
          <a:p>
            <a:r>
              <a:rPr lang="en-US" altLang="zh-CN" sz="3400" b="1" dirty="0">
                <a:latin typeface="华文宋体" panose="02010600040101010101" pitchFamily="2" charset="-122"/>
                <a:ea typeface="华文宋体" panose="02010600040101010101" pitchFamily="2" charset="-122"/>
              </a:rPr>
              <a:t>·</a:t>
            </a:r>
            <a:endParaRPr lang="zh-CN" altLang="en-US" sz="3400" dirty="0">
              <a:latin typeface="华文宋体" panose="02010600040101010101" pitchFamily="2" charset="-122"/>
              <a:ea typeface="华文宋体" panose="02010600040101010101" pitchFamily="2" charset="-122"/>
            </a:endParaRPr>
          </a:p>
        </p:txBody>
      </p:sp>
      <p:sp>
        <p:nvSpPr>
          <p:cNvPr id="11" name="文本框 12">
            <a:extLst>
              <a:ext uri="{FF2B5EF4-FFF2-40B4-BE49-F238E27FC236}">
                <a16:creationId xmlns="" xmlns:a16="http://schemas.microsoft.com/office/drawing/2014/main" id="{94A31E79-ABE2-45F0-B5C9-5CDCC84B0C1C}"/>
              </a:ext>
            </a:extLst>
          </p:cNvPr>
          <p:cNvSpPr txBox="1"/>
          <p:nvPr/>
        </p:nvSpPr>
        <p:spPr>
          <a:xfrm>
            <a:off x="1860172" y="5200475"/>
            <a:ext cx="702469" cy="615553"/>
          </a:xfrm>
          <a:prstGeom prst="rect">
            <a:avLst/>
          </a:prstGeom>
          <a:noFill/>
        </p:spPr>
        <p:txBody>
          <a:bodyPr wrap="square">
            <a:spAutoFit/>
          </a:bodyPr>
          <a:lstStyle/>
          <a:p>
            <a:r>
              <a:rPr lang="en-US" altLang="zh-CN" sz="3400" b="1" dirty="0">
                <a:latin typeface="华文宋体" panose="02010600040101010101" pitchFamily="2" charset="-122"/>
                <a:ea typeface="华文宋体" panose="02010600040101010101" pitchFamily="2" charset="-122"/>
              </a:rPr>
              <a:t>·</a:t>
            </a:r>
            <a:endParaRPr lang="zh-CN" altLang="en-US" sz="3400" dirty="0">
              <a:latin typeface="华文宋体" panose="02010600040101010101" pitchFamily="2" charset="-122"/>
              <a:ea typeface="华文宋体" panose="02010600040101010101" pitchFamily="2" charset="-122"/>
            </a:endParaRPr>
          </a:p>
        </p:txBody>
      </p:sp>
    </p:spTree>
    <p:custDataLst>
      <p:tags r:id="rId1"/>
    </p:custDataLst>
    <p:extLst>
      <p:ext uri="{BB962C8B-B14F-4D97-AF65-F5344CB8AC3E}">
        <p14:creationId xmlns:p14="http://schemas.microsoft.com/office/powerpoint/2010/main" val="1552541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615192" y="861094"/>
            <a:ext cx="10827391" cy="4801314"/>
          </a:xfrm>
          <a:prstGeom prst="rect">
            <a:avLst/>
          </a:prstGeom>
        </p:spPr>
        <p:txBody>
          <a:bodyPr wrap="square">
            <a:spAutoFit/>
          </a:bodyPr>
          <a:lstStyle/>
          <a:p>
            <a:pPr>
              <a:lnSpc>
                <a:spcPct val="150000"/>
              </a:lnSpc>
              <a:spcAft>
                <a:spcPts val="0"/>
              </a:spcAft>
            </a:pPr>
            <a:r>
              <a:rPr lang="en-US" altLang="zh-CN" sz="3400" dirty="0">
                <a:latin typeface="NEU-HZ"/>
                <a:ea typeface="宋体"/>
                <a:cs typeface="Times New Roman"/>
              </a:rPr>
              <a:t>2</a:t>
            </a:r>
            <a:r>
              <a:rPr lang="en-US" altLang="zh-CN" sz="3400" dirty="0">
                <a:latin typeface="Calibri"/>
                <a:ea typeface="宋体"/>
                <a:cs typeface="Times New Roman"/>
              </a:rPr>
              <a:t>.</a:t>
            </a:r>
            <a:r>
              <a:rPr lang="zh-CN" altLang="zh-CN" sz="3400" dirty="0">
                <a:latin typeface="Calibri"/>
                <a:ea typeface="宋体"/>
                <a:cs typeface="Times New Roman"/>
              </a:rPr>
              <a:t>下列句子中</a:t>
            </a:r>
            <a:r>
              <a:rPr lang="en-US" altLang="zh-CN" sz="3400" dirty="0">
                <a:latin typeface="方正书宋_GBK"/>
                <a:ea typeface="宋体"/>
                <a:cs typeface="Times New Roman"/>
              </a:rPr>
              <a:t>,</a:t>
            </a:r>
            <a:r>
              <a:rPr lang="zh-CN" altLang="zh-CN" sz="3400" dirty="0">
                <a:latin typeface="Calibri"/>
                <a:ea typeface="宋体"/>
                <a:cs typeface="Times New Roman"/>
              </a:rPr>
              <a:t>加点词语使用错误的一项是</a:t>
            </a:r>
            <a:r>
              <a:rPr lang="en-US" altLang="zh-CN" sz="3400" dirty="0">
                <a:latin typeface="方正书宋_GBK"/>
                <a:ea typeface="宋体"/>
                <a:cs typeface="Times New Roman"/>
              </a:rPr>
              <a:t>(</a:t>
            </a:r>
            <a:r>
              <a:rPr lang="en-US" altLang="zh-CN" sz="3400" dirty="0">
                <a:solidFill>
                  <a:srgbClr val="FF00FF"/>
                </a:solidFill>
                <a:latin typeface="Calibri"/>
                <a:ea typeface="宋体"/>
                <a:cs typeface="Times New Roman"/>
              </a:rPr>
              <a:t> </a:t>
            </a:r>
            <a:r>
              <a:rPr lang="en-US" altLang="zh-CN" sz="3400" dirty="0" smtClean="0">
                <a:solidFill>
                  <a:srgbClr val="FF00FF"/>
                </a:solidFill>
                <a:latin typeface="Calibri"/>
                <a:ea typeface="宋体"/>
                <a:cs typeface="Times New Roman"/>
              </a:rPr>
              <a:t>        </a:t>
            </a:r>
            <a:r>
              <a:rPr lang="en-US" altLang="zh-CN" sz="3400" dirty="0" smtClean="0">
                <a:latin typeface="Calibri"/>
                <a:ea typeface="宋体"/>
                <a:cs typeface="Times New Roman"/>
              </a:rPr>
              <a:t> </a:t>
            </a:r>
            <a:r>
              <a:rPr lang="en-US" altLang="zh-CN" sz="3400" dirty="0">
                <a:latin typeface="方正书宋_GBK"/>
                <a:ea typeface="宋体"/>
                <a:cs typeface="Times New Roman"/>
              </a:rPr>
              <a:t>)</a:t>
            </a:r>
            <a:r>
              <a:rPr lang="zh-CN" altLang="zh-CN" sz="3400" dirty="0">
                <a:latin typeface="Calibri"/>
                <a:ea typeface="宋体"/>
                <a:cs typeface="Times New Roman"/>
              </a:rPr>
              <a:t>。</a:t>
            </a:r>
          </a:p>
          <a:p>
            <a:pPr>
              <a:lnSpc>
                <a:spcPct val="150000"/>
              </a:lnSpc>
              <a:spcAft>
                <a:spcPts val="0"/>
              </a:spcAft>
            </a:pPr>
            <a:r>
              <a:rPr lang="en-US" altLang="zh-CN" sz="3400" dirty="0">
                <a:latin typeface="Calibri"/>
                <a:ea typeface="宋体"/>
                <a:cs typeface="Times New Roman"/>
              </a:rPr>
              <a:t>A.</a:t>
            </a:r>
            <a:r>
              <a:rPr lang="zh-CN" altLang="zh-CN" sz="3400" dirty="0">
                <a:latin typeface="Calibri"/>
                <a:ea typeface="宋体"/>
                <a:cs typeface="Times New Roman"/>
              </a:rPr>
              <a:t>夜深人静</a:t>
            </a:r>
            <a:r>
              <a:rPr lang="en-US" altLang="zh-CN" sz="3400" dirty="0">
                <a:latin typeface="方正书宋_GBK"/>
                <a:ea typeface="宋体"/>
                <a:cs typeface="Times New Roman"/>
              </a:rPr>
              <a:t>,</a:t>
            </a:r>
            <a:r>
              <a:rPr lang="zh-CN" altLang="zh-CN" sz="3400" dirty="0">
                <a:latin typeface="Calibri"/>
                <a:ea typeface="宋体"/>
                <a:cs typeface="Times New Roman"/>
              </a:rPr>
              <a:t>众星拱月</a:t>
            </a:r>
            <a:r>
              <a:rPr lang="en-US" altLang="zh-CN" sz="3400" dirty="0">
                <a:latin typeface="方正书宋_GBK"/>
                <a:ea typeface="宋体"/>
                <a:cs typeface="Times New Roman"/>
              </a:rPr>
              <a:t>,</a:t>
            </a:r>
            <a:r>
              <a:rPr lang="zh-CN" altLang="zh-CN" sz="3400" dirty="0">
                <a:latin typeface="Calibri"/>
                <a:ea typeface="宋体"/>
                <a:cs typeface="Times New Roman"/>
              </a:rPr>
              <a:t>清幽的光透过树枝落在地上</a:t>
            </a:r>
            <a:r>
              <a:rPr lang="en-US" altLang="zh-CN" sz="3400" dirty="0">
                <a:latin typeface="方正书宋_GBK"/>
                <a:ea typeface="宋体"/>
                <a:cs typeface="Times New Roman"/>
              </a:rPr>
              <a:t>,</a:t>
            </a:r>
            <a:r>
              <a:rPr lang="zh-CN" altLang="zh-CN" sz="3400" dirty="0">
                <a:latin typeface="Calibri"/>
                <a:ea typeface="宋体"/>
                <a:cs typeface="Times New Roman"/>
              </a:rPr>
              <a:t>像无数双手</a:t>
            </a:r>
            <a:r>
              <a:rPr lang="en-US" altLang="zh-CN" sz="3400" dirty="0">
                <a:latin typeface="方正书宋_GBK"/>
                <a:ea typeface="宋体"/>
                <a:cs typeface="Times New Roman"/>
              </a:rPr>
              <a:t>,</a:t>
            </a:r>
            <a:r>
              <a:rPr lang="zh-CN" altLang="zh-CN" sz="3400" dirty="0">
                <a:latin typeface="Calibri"/>
                <a:ea typeface="宋体"/>
                <a:cs typeface="Times New Roman"/>
              </a:rPr>
              <a:t>张开着、伸展着。</a:t>
            </a:r>
          </a:p>
          <a:p>
            <a:pPr>
              <a:lnSpc>
                <a:spcPct val="150000"/>
              </a:lnSpc>
              <a:spcAft>
                <a:spcPts val="0"/>
              </a:spcAft>
            </a:pPr>
            <a:r>
              <a:rPr lang="en-US" altLang="zh-CN" sz="3400" dirty="0">
                <a:latin typeface="Calibri"/>
                <a:ea typeface="宋体"/>
                <a:cs typeface="Times New Roman"/>
              </a:rPr>
              <a:t>B.</a:t>
            </a:r>
            <a:r>
              <a:rPr lang="zh-CN" altLang="zh-CN" sz="3400" dirty="0">
                <a:latin typeface="Calibri"/>
                <a:ea typeface="宋体"/>
                <a:cs typeface="Times New Roman"/>
              </a:rPr>
              <a:t>中国的长城</a:t>
            </a:r>
            <a:r>
              <a:rPr lang="en-US" altLang="zh-CN" sz="3400" dirty="0">
                <a:latin typeface="方正书宋_GBK"/>
                <a:ea typeface="宋体"/>
                <a:cs typeface="Times New Roman"/>
              </a:rPr>
              <a:t>,</a:t>
            </a:r>
            <a:r>
              <a:rPr lang="zh-CN" altLang="zh-CN" sz="3400" dirty="0">
                <a:latin typeface="Calibri"/>
                <a:ea typeface="宋体"/>
                <a:cs typeface="Times New Roman"/>
              </a:rPr>
              <a:t>埃及的金字塔</a:t>
            </a:r>
            <a:r>
              <a:rPr lang="en-US" altLang="zh-CN" sz="3400" dirty="0">
                <a:latin typeface="方正书宋_GBK"/>
                <a:ea typeface="宋体"/>
                <a:cs typeface="Times New Roman"/>
              </a:rPr>
              <a:t>,</a:t>
            </a:r>
            <a:r>
              <a:rPr lang="zh-CN" altLang="zh-CN" sz="3400" dirty="0">
                <a:latin typeface="Calibri"/>
                <a:ea typeface="宋体"/>
                <a:cs typeface="Times New Roman"/>
              </a:rPr>
              <a:t>都是举世闻名的古代建筑。</a:t>
            </a:r>
          </a:p>
          <a:p>
            <a:pPr>
              <a:lnSpc>
                <a:spcPct val="150000"/>
              </a:lnSpc>
              <a:spcAft>
                <a:spcPts val="0"/>
              </a:spcAft>
            </a:pPr>
            <a:r>
              <a:rPr lang="en-US" altLang="zh-CN" sz="3400" dirty="0">
                <a:latin typeface="Calibri"/>
                <a:ea typeface="宋体"/>
                <a:cs typeface="Times New Roman"/>
              </a:rPr>
              <a:t>C.</a:t>
            </a:r>
            <a:r>
              <a:rPr lang="zh-CN" altLang="zh-CN" sz="3400" dirty="0">
                <a:latin typeface="Calibri"/>
                <a:ea typeface="宋体"/>
                <a:cs typeface="Times New Roman"/>
              </a:rPr>
              <a:t>即使身处天南海北</a:t>
            </a:r>
            <a:r>
              <a:rPr lang="en-US" altLang="zh-CN" sz="3400" dirty="0">
                <a:latin typeface="方正书宋_GBK"/>
                <a:ea typeface="宋体"/>
                <a:cs typeface="Times New Roman"/>
              </a:rPr>
              <a:t>,</a:t>
            </a:r>
            <a:r>
              <a:rPr lang="zh-CN" altLang="zh-CN" sz="3400" dirty="0">
                <a:latin typeface="Calibri"/>
                <a:ea typeface="宋体"/>
                <a:cs typeface="Times New Roman"/>
              </a:rPr>
              <a:t>我们也要互相关心。</a:t>
            </a:r>
          </a:p>
          <a:p>
            <a:pPr>
              <a:lnSpc>
                <a:spcPct val="150000"/>
              </a:lnSpc>
              <a:spcAft>
                <a:spcPts val="0"/>
              </a:spcAft>
            </a:pPr>
            <a:r>
              <a:rPr lang="en-US" altLang="zh-CN" sz="3400" dirty="0">
                <a:latin typeface="Calibri"/>
                <a:ea typeface="宋体"/>
                <a:cs typeface="Times New Roman"/>
              </a:rPr>
              <a:t>D.</a:t>
            </a:r>
            <a:r>
              <a:rPr lang="zh-CN" altLang="zh-CN" sz="3400" dirty="0">
                <a:latin typeface="Calibri"/>
                <a:ea typeface="宋体"/>
                <a:cs typeface="Times New Roman"/>
              </a:rPr>
              <a:t>人与景物完美地结合在一起</a:t>
            </a:r>
            <a:r>
              <a:rPr lang="en-US" altLang="zh-CN" sz="3400" dirty="0">
                <a:latin typeface="方正书宋_GBK"/>
                <a:ea typeface="宋体"/>
                <a:cs typeface="Times New Roman"/>
              </a:rPr>
              <a:t>,</a:t>
            </a:r>
            <a:r>
              <a:rPr lang="zh-CN" altLang="zh-CN" sz="3400" dirty="0">
                <a:latin typeface="Calibri"/>
                <a:ea typeface="宋体"/>
                <a:cs typeface="Times New Roman"/>
              </a:rPr>
              <a:t>充满了诗情画意。</a:t>
            </a:r>
            <a:endParaRPr lang="zh-CN" altLang="zh-CN" sz="3400" dirty="0">
              <a:effectLst/>
              <a:latin typeface="Calibri"/>
              <a:ea typeface="宋体"/>
              <a:cs typeface="Times New Roman"/>
            </a:endParaRPr>
          </a:p>
        </p:txBody>
      </p:sp>
      <p:sp>
        <p:nvSpPr>
          <p:cNvPr id="6" name="矩形 5"/>
          <p:cNvSpPr/>
          <p:nvPr/>
        </p:nvSpPr>
        <p:spPr>
          <a:xfrm>
            <a:off x="8839479" y="1043376"/>
            <a:ext cx="498855" cy="615553"/>
          </a:xfrm>
          <a:prstGeom prst="rect">
            <a:avLst/>
          </a:prstGeom>
        </p:spPr>
        <p:txBody>
          <a:bodyPr wrap="none">
            <a:spAutoFit/>
          </a:bodyPr>
          <a:lstStyle/>
          <a:p>
            <a:r>
              <a:rPr lang="en-US" altLang="zh-CN" sz="3400" b="1" dirty="0">
                <a:solidFill>
                  <a:srgbClr val="E72582"/>
                </a:solidFill>
                <a:latin typeface="Times New Roman" pitchFamily="18" charset="0"/>
                <a:ea typeface="宋体"/>
                <a:cs typeface="Times New Roman" pitchFamily="18" charset="0"/>
              </a:rPr>
              <a:t>A</a:t>
            </a:r>
            <a:endParaRPr lang="zh-CN" altLang="en-US" b="1" dirty="0">
              <a:solidFill>
                <a:srgbClr val="E72582"/>
              </a:solidFill>
              <a:latin typeface="Times New Roman" pitchFamily="18" charset="0"/>
              <a:cs typeface="Times New Roman" pitchFamily="18" charset="0"/>
            </a:endParaRPr>
          </a:p>
        </p:txBody>
      </p:sp>
      <p:sp>
        <p:nvSpPr>
          <p:cNvPr id="8" name="文本框 22">
            <a:extLst>
              <a:ext uri="{FF2B5EF4-FFF2-40B4-BE49-F238E27FC236}">
                <a16:creationId xmlns="" xmlns:a16="http://schemas.microsoft.com/office/drawing/2014/main" id="{B6D7B695-EFC8-44E0-BD6D-60765652EDCB}"/>
              </a:ext>
            </a:extLst>
          </p:cNvPr>
          <p:cNvSpPr txBox="1"/>
          <p:nvPr/>
        </p:nvSpPr>
        <p:spPr>
          <a:xfrm>
            <a:off x="2768365" y="2110093"/>
            <a:ext cx="2477900" cy="615553"/>
          </a:xfrm>
          <a:prstGeom prst="rect">
            <a:avLst/>
          </a:prstGeom>
          <a:noFill/>
        </p:spPr>
        <p:txBody>
          <a:bodyPr wrap="square" rtlCol="0">
            <a:spAutoFit/>
          </a:bodyPr>
          <a:lstStyle/>
          <a:p>
            <a:r>
              <a:rPr lang="en-US" altLang="zh-CN" sz="3400" b="1" dirty="0">
                <a:latin typeface="华文宋体" panose="02010600040101010101" pitchFamily="2" charset="-122"/>
                <a:ea typeface="华文宋体" panose="02010600040101010101" pitchFamily="2" charset="-122"/>
              </a:rPr>
              <a:t>····   </a:t>
            </a:r>
            <a:endParaRPr lang="zh-CN" altLang="en-US" sz="3400" dirty="0">
              <a:latin typeface="华文宋体" panose="02010600040101010101" pitchFamily="2" charset="-122"/>
              <a:ea typeface="华文宋体" panose="02010600040101010101" pitchFamily="2" charset="-122"/>
            </a:endParaRPr>
          </a:p>
        </p:txBody>
      </p:sp>
      <p:sp>
        <p:nvSpPr>
          <p:cNvPr id="9" name="文本框 22">
            <a:extLst>
              <a:ext uri="{FF2B5EF4-FFF2-40B4-BE49-F238E27FC236}">
                <a16:creationId xmlns="" xmlns:a16="http://schemas.microsoft.com/office/drawing/2014/main" id="{B6D7B695-EFC8-44E0-BD6D-60765652EDCB}"/>
              </a:ext>
            </a:extLst>
          </p:cNvPr>
          <p:cNvSpPr txBox="1"/>
          <p:nvPr/>
        </p:nvSpPr>
        <p:spPr>
          <a:xfrm>
            <a:off x="6762923" y="3638287"/>
            <a:ext cx="2477900" cy="615553"/>
          </a:xfrm>
          <a:prstGeom prst="rect">
            <a:avLst/>
          </a:prstGeom>
          <a:noFill/>
        </p:spPr>
        <p:txBody>
          <a:bodyPr wrap="square" rtlCol="0">
            <a:spAutoFit/>
          </a:bodyPr>
          <a:lstStyle/>
          <a:p>
            <a:r>
              <a:rPr lang="en-US" altLang="zh-CN" sz="3400" b="1" dirty="0">
                <a:latin typeface="华文宋体" panose="02010600040101010101" pitchFamily="2" charset="-122"/>
                <a:ea typeface="华文宋体" panose="02010600040101010101" pitchFamily="2" charset="-122"/>
              </a:rPr>
              <a:t>····   </a:t>
            </a:r>
            <a:endParaRPr lang="zh-CN" altLang="en-US" sz="3400" dirty="0">
              <a:latin typeface="华文宋体" panose="02010600040101010101" pitchFamily="2" charset="-122"/>
              <a:ea typeface="华文宋体" panose="02010600040101010101" pitchFamily="2" charset="-122"/>
            </a:endParaRPr>
          </a:p>
        </p:txBody>
      </p:sp>
      <p:sp>
        <p:nvSpPr>
          <p:cNvPr id="10" name="文本框 22">
            <a:extLst>
              <a:ext uri="{FF2B5EF4-FFF2-40B4-BE49-F238E27FC236}">
                <a16:creationId xmlns="" xmlns:a16="http://schemas.microsoft.com/office/drawing/2014/main" id="{B6D7B695-EFC8-44E0-BD6D-60765652EDCB}"/>
              </a:ext>
            </a:extLst>
          </p:cNvPr>
          <p:cNvSpPr txBox="1"/>
          <p:nvPr/>
        </p:nvSpPr>
        <p:spPr>
          <a:xfrm>
            <a:off x="2652317" y="4452019"/>
            <a:ext cx="2477900" cy="615553"/>
          </a:xfrm>
          <a:prstGeom prst="rect">
            <a:avLst/>
          </a:prstGeom>
          <a:noFill/>
        </p:spPr>
        <p:txBody>
          <a:bodyPr wrap="square" rtlCol="0">
            <a:spAutoFit/>
          </a:bodyPr>
          <a:lstStyle/>
          <a:p>
            <a:r>
              <a:rPr lang="en-US" altLang="zh-CN" sz="3400" b="1" dirty="0">
                <a:latin typeface="华文宋体" panose="02010600040101010101" pitchFamily="2" charset="-122"/>
                <a:ea typeface="华文宋体" panose="02010600040101010101" pitchFamily="2" charset="-122"/>
              </a:rPr>
              <a:t>····   </a:t>
            </a:r>
            <a:endParaRPr lang="zh-CN" altLang="en-US" sz="3400" dirty="0">
              <a:latin typeface="华文宋体" panose="02010600040101010101" pitchFamily="2" charset="-122"/>
              <a:ea typeface="华文宋体" panose="02010600040101010101" pitchFamily="2" charset="-122"/>
            </a:endParaRPr>
          </a:p>
        </p:txBody>
      </p:sp>
      <p:sp>
        <p:nvSpPr>
          <p:cNvPr id="11" name="文本框 22">
            <a:extLst>
              <a:ext uri="{FF2B5EF4-FFF2-40B4-BE49-F238E27FC236}">
                <a16:creationId xmlns="" xmlns:a16="http://schemas.microsoft.com/office/drawing/2014/main" id="{B6D7B695-EFC8-44E0-BD6D-60765652EDCB}"/>
              </a:ext>
            </a:extLst>
          </p:cNvPr>
          <p:cNvSpPr txBox="1"/>
          <p:nvPr/>
        </p:nvSpPr>
        <p:spPr>
          <a:xfrm>
            <a:off x="7501154" y="5248973"/>
            <a:ext cx="2477900" cy="615553"/>
          </a:xfrm>
          <a:prstGeom prst="rect">
            <a:avLst/>
          </a:prstGeom>
          <a:noFill/>
        </p:spPr>
        <p:txBody>
          <a:bodyPr wrap="square" rtlCol="0">
            <a:spAutoFit/>
          </a:bodyPr>
          <a:lstStyle/>
          <a:p>
            <a:r>
              <a:rPr lang="en-US" altLang="zh-CN" sz="3400" b="1" dirty="0">
                <a:latin typeface="华文宋体" panose="02010600040101010101" pitchFamily="2" charset="-122"/>
                <a:ea typeface="华文宋体" panose="02010600040101010101" pitchFamily="2" charset="-122"/>
              </a:rPr>
              <a:t>····   </a:t>
            </a:r>
            <a:endParaRPr lang="zh-CN" altLang="en-US" sz="3400" dirty="0">
              <a:latin typeface="华文宋体" panose="02010600040101010101" pitchFamily="2" charset="-122"/>
              <a:ea typeface="华文宋体" panose="02010600040101010101" pitchFamily="2" charset="-122"/>
            </a:endParaRPr>
          </a:p>
        </p:txBody>
      </p:sp>
    </p:spTree>
    <p:custDataLst>
      <p:tags r:id="rId1"/>
    </p:custDataLst>
    <p:extLst>
      <p:ext uri="{BB962C8B-B14F-4D97-AF65-F5344CB8AC3E}">
        <p14:creationId xmlns:p14="http://schemas.microsoft.com/office/powerpoint/2010/main" val="1552541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73246" y="879456"/>
            <a:ext cx="10768669" cy="4801314"/>
          </a:xfrm>
          <a:prstGeom prst="rect">
            <a:avLst/>
          </a:prstGeom>
        </p:spPr>
        <p:txBody>
          <a:bodyPr wrap="square">
            <a:spAutoFit/>
          </a:bodyPr>
          <a:lstStyle/>
          <a:p>
            <a:pPr>
              <a:lnSpc>
                <a:spcPct val="150000"/>
              </a:lnSpc>
              <a:spcAft>
                <a:spcPts val="0"/>
              </a:spcAft>
            </a:pPr>
            <a:r>
              <a:rPr lang="en-US" altLang="zh-CN" sz="3400" dirty="0">
                <a:latin typeface="NEU-HZ"/>
                <a:ea typeface="宋体"/>
                <a:cs typeface="Times New Roman"/>
              </a:rPr>
              <a:t>3</a:t>
            </a:r>
            <a:r>
              <a:rPr lang="en-US" altLang="zh-CN" sz="3400" dirty="0">
                <a:latin typeface="Calibri"/>
                <a:ea typeface="宋体"/>
                <a:cs typeface="Times New Roman"/>
              </a:rPr>
              <a:t>.</a:t>
            </a:r>
            <a:r>
              <a:rPr lang="zh-CN" altLang="zh-CN" sz="3400" dirty="0">
                <a:latin typeface="Calibri"/>
                <a:ea typeface="宋体"/>
                <a:cs typeface="Times New Roman"/>
              </a:rPr>
              <a:t>本文的题目是</a:t>
            </a:r>
            <a:r>
              <a:rPr lang="en-US" altLang="zh-CN" sz="3400" dirty="0">
                <a:latin typeface="NEU-BZ"/>
                <a:ea typeface="宋体"/>
                <a:cs typeface="Times New Roman"/>
              </a:rPr>
              <a:t>“</a:t>
            </a:r>
            <a:r>
              <a:rPr lang="zh-CN" altLang="zh-CN" sz="3400" dirty="0">
                <a:latin typeface="Calibri"/>
                <a:ea typeface="宋体"/>
                <a:cs typeface="Times New Roman"/>
              </a:rPr>
              <a:t>圆明园的毁灭</a:t>
            </a:r>
            <a:r>
              <a:rPr lang="en-US" altLang="zh-CN" sz="3400" dirty="0">
                <a:latin typeface="NEU-BZ"/>
                <a:ea typeface="宋体"/>
                <a:cs typeface="Times New Roman"/>
              </a:rPr>
              <a:t>”</a:t>
            </a:r>
            <a:r>
              <a:rPr lang="en-US" altLang="zh-CN" sz="3400" dirty="0">
                <a:latin typeface="方正书宋_GBK"/>
                <a:ea typeface="宋体"/>
                <a:cs typeface="Times New Roman"/>
              </a:rPr>
              <a:t>,</a:t>
            </a:r>
            <a:r>
              <a:rPr lang="zh-CN" altLang="zh-CN" sz="3400" dirty="0">
                <a:latin typeface="Calibri"/>
                <a:ea typeface="宋体"/>
                <a:cs typeface="Times New Roman"/>
              </a:rPr>
              <a:t>但作者用那么多笔墨写圆明园昔日的辉煌的原因是</a:t>
            </a:r>
            <a:r>
              <a:rPr lang="en-US" altLang="zh-CN" sz="3400" dirty="0">
                <a:latin typeface="方正书宋_GBK"/>
                <a:ea typeface="宋体"/>
                <a:cs typeface="Times New Roman"/>
              </a:rPr>
              <a:t>(</a:t>
            </a:r>
            <a:r>
              <a:rPr lang="en-US" altLang="zh-CN" sz="3400" dirty="0">
                <a:solidFill>
                  <a:srgbClr val="FF00FF"/>
                </a:solidFill>
                <a:latin typeface="Calibri"/>
                <a:ea typeface="宋体"/>
                <a:cs typeface="Times New Roman"/>
              </a:rPr>
              <a:t> </a:t>
            </a:r>
            <a:r>
              <a:rPr lang="en-US" altLang="zh-CN" sz="3400" dirty="0" smtClean="0">
                <a:solidFill>
                  <a:srgbClr val="FF00FF"/>
                </a:solidFill>
                <a:latin typeface="Calibri"/>
                <a:ea typeface="宋体"/>
                <a:cs typeface="Times New Roman"/>
              </a:rPr>
              <a:t>      </a:t>
            </a:r>
            <a:r>
              <a:rPr lang="en-US" altLang="zh-CN" sz="3400" dirty="0" smtClean="0">
                <a:latin typeface="Calibri"/>
                <a:ea typeface="宋体"/>
                <a:cs typeface="Times New Roman"/>
              </a:rPr>
              <a:t> </a:t>
            </a:r>
            <a:r>
              <a:rPr lang="en-US" altLang="zh-CN" sz="3400" dirty="0">
                <a:latin typeface="方正书宋_GBK"/>
                <a:ea typeface="宋体"/>
                <a:cs typeface="Times New Roman"/>
              </a:rPr>
              <a:t>)</a:t>
            </a:r>
            <a:r>
              <a:rPr lang="zh-CN" altLang="zh-CN" sz="3400" dirty="0">
                <a:latin typeface="Calibri"/>
                <a:ea typeface="宋体"/>
                <a:cs typeface="Times New Roman"/>
              </a:rPr>
              <a:t>。</a:t>
            </a:r>
          </a:p>
          <a:p>
            <a:pPr>
              <a:lnSpc>
                <a:spcPct val="150000"/>
              </a:lnSpc>
              <a:spcAft>
                <a:spcPts val="0"/>
              </a:spcAft>
            </a:pPr>
            <a:r>
              <a:rPr lang="en-US" altLang="zh-CN" sz="3400" dirty="0">
                <a:latin typeface="Calibri"/>
                <a:ea typeface="宋体"/>
                <a:cs typeface="Times New Roman"/>
              </a:rPr>
              <a:t>A.</a:t>
            </a:r>
            <a:r>
              <a:rPr lang="zh-CN" altLang="zh-CN" sz="3400" dirty="0">
                <a:latin typeface="Calibri"/>
                <a:ea typeface="宋体"/>
                <a:cs typeface="Times New Roman"/>
              </a:rPr>
              <a:t>激发我们不忘国耻、振兴中华的历史责任感和使命感。</a:t>
            </a:r>
          </a:p>
          <a:p>
            <a:pPr>
              <a:lnSpc>
                <a:spcPct val="150000"/>
              </a:lnSpc>
              <a:spcAft>
                <a:spcPts val="0"/>
              </a:spcAft>
            </a:pPr>
            <a:r>
              <a:rPr lang="en-US" altLang="zh-CN" sz="3400" dirty="0">
                <a:latin typeface="Calibri"/>
                <a:ea typeface="宋体"/>
                <a:cs typeface="Times New Roman"/>
              </a:rPr>
              <a:t>B.</a:t>
            </a:r>
            <a:r>
              <a:rPr lang="zh-CN" altLang="zh-CN" sz="3400" dirty="0">
                <a:latin typeface="Calibri"/>
                <a:ea typeface="宋体"/>
                <a:cs typeface="Times New Roman"/>
              </a:rPr>
              <a:t>想告诉我们如果要重建圆明园</a:t>
            </a:r>
            <a:r>
              <a:rPr lang="en-US" altLang="zh-CN" sz="3400" dirty="0">
                <a:latin typeface="方正书宋_GBK"/>
                <a:ea typeface="宋体"/>
                <a:cs typeface="Times New Roman"/>
              </a:rPr>
              <a:t>,</a:t>
            </a:r>
            <a:r>
              <a:rPr lang="zh-CN" altLang="zh-CN" sz="3400" dirty="0">
                <a:latin typeface="Calibri"/>
                <a:ea typeface="宋体"/>
                <a:cs typeface="Times New Roman"/>
              </a:rPr>
              <a:t>就要记住圆明园昔日辉煌的样子。</a:t>
            </a:r>
          </a:p>
          <a:p>
            <a:pPr>
              <a:lnSpc>
                <a:spcPct val="150000"/>
              </a:lnSpc>
              <a:spcAft>
                <a:spcPts val="0"/>
              </a:spcAft>
            </a:pPr>
            <a:r>
              <a:rPr lang="en-US" altLang="zh-CN" sz="3400" dirty="0">
                <a:latin typeface="Calibri"/>
                <a:ea typeface="宋体"/>
                <a:cs typeface="Times New Roman"/>
              </a:rPr>
              <a:t>C.</a:t>
            </a:r>
            <a:r>
              <a:rPr lang="zh-CN" altLang="zh-CN" sz="3400" dirty="0">
                <a:latin typeface="Calibri"/>
                <a:ea typeface="宋体"/>
                <a:cs typeface="Times New Roman"/>
              </a:rPr>
              <a:t>吸引大家去了解圆明园</a:t>
            </a:r>
            <a:r>
              <a:rPr lang="en-US" altLang="zh-CN" sz="3400" dirty="0">
                <a:latin typeface="方正书宋_GBK"/>
                <a:ea typeface="宋体"/>
                <a:cs typeface="Times New Roman"/>
              </a:rPr>
              <a:t>,</a:t>
            </a:r>
            <a:r>
              <a:rPr lang="zh-CN" altLang="zh-CN" sz="3400" dirty="0">
                <a:latin typeface="Calibri"/>
                <a:ea typeface="宋体"/>
                <a:cs typeface="Times New Roman"/>
              </a:rPr>
              <a:t>并保护好圆明园遗址。</a:t>
            </a:r>
            <a:endParaRPr lang="zh-CN" altLang="zh-CN" sz="3400" dirty="0">
              <a:effectLst/>
              <a:latin typeface="Calibri"/>
              <a:ea typeface="宋体"/>
              <a:cs typeface="Times New Roman"/>
            </a:endParaRPr>
          </a:p>
        </p:txBody>
      </p:sp>
      <p:sp>
        <p:nvSpPr>
          <p:cNvPr id="6" name="矩形 5"/>
          <p:cNvSpPr/>
          <p:nvPr/>
        </p:nvSpPr>
        <p:spPr>
          <a:xfrm>
            <a:off x="6096000" y="1858083"/>
            <a:ext cx="498855" cy="615553"/>
          </a:xfrm>
          <a:prstGeom prst="rect">
            <a:avLst/>
          </a:prstGeom>
        </p:spPr>
        <p:txBody>
          <a:bodyPr wrap="none">
            <a:spAutoFit/>
          </a:bodyPr>
          <a:lstStyle/>
          <a:p>
            <a:r>
              <a:rPr lang="en-US" altLang="zh-CN" sz="3400" b="1" dirty="0">
                <a:solidFill>
                  <a:srgbClr val="E72582"/>
                </a:solidFill>
                <a:latin typeface="Times New Roman" pitchFamily="18" charset="0"/>
                <a:ea typeface="宋体"/>
                <a:cs typeface="Times New Roman" pitchFamily="18" charset="0"/>
              </a:rPr>
              <a:t>A</a:t>
            </a:r>
            <a:endParaRPr lang="zh-CN" altLang="en-US" b="1" dirty="0">
              <a:solidFill>
                <a:srgbClr val="E72582"/>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1552541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613748" y="926768"/>
            <a:ext cx="9897261" cy="615553"/>
          </a:xfrm>
          <a:prstGeom prst="rect">
            <a:avLst/>
          </a:prstGeom>
        </p:spPr>
        <p:txBody>
          <a:bodyPr wrap="none">
            <a:spAutoFit/>
          </a:bodyPr>
          <a:lstStyle/>
          <a:p>
            <a:pPr>
              <a:spcAft>
                <a:spcPts val="0"/>
              </a:spcAft>
            </a:pPr>
            <a:r>
              <a:rPr lang="zh-CN" altLang="zh-CN" sz="3400" dirty="0">
                <a:latin typeface="Calibri"/>
                <a:ea typeface="方正黑体_GBK"/>
                <a:cs typeface="Times New Roman"/>
              </a:rPr>
              <a:t>四、读读课文</a:t>
            </a:r>
            <a:r>
              <a:rPr lang="en-US" altLang="zh-CN" sz="3400" dirty="0">
                <a:latin typeface="方正黑体_GBK"/>
                <a:ea typeface="宋体"/>
                <a:cs typeface="Times New Roman"/>
              </a:rPr>
              <a:t>,</a:t>
            </a:r>
            <a:r>
              <a:rPr lang="zh-CN" altLang="zh-CN" sz="3400" dirty="0">
                <a:latin typeface="Calibri"/>
                <a:ea typeface="方正黑体_GBK"/>
                <a:cs typeface="Times New Roman"/>
              </a:rPr>
              <a:t>根据课文内容补全下面的思维导图。</a:t>
            </a:r>
            <a:endParaRPr lang="zh-CN" altLang="zh-CN" sz="3400" dirty="0">
              <a:effectLst/>
              <a:latin typeface="Calibri"/>
              <a:ea typeface="宋体"/>
              <a:cs typeface="Times New Roman"/>
            </a:endParaRPr>
          </a:p>
        </p:txBody>
      </p:sp>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34511" y="3140419"/>
            <a:ext cx="3510914" cy="838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0708" y="2213234"/>
            <a:ext cx="7706968" cy="2678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矩形 10"/>
          <p:cNvSpPr/>
          <p:nvPr/>
        </p:nvSpPr>
        <p:spPr>
          <a:xfrm>
            <a:off x="2784422" y="2471027"/>
            <a:ext cx="2314188" cy="584775"/>
          </a:xfrm>
          <a:prstGeom prst="rect">
            <a:avLst/>
          </a:prstGeom>
        </p:spPr>
        <p:txBody>
          <a:bodyPr wrap="square">
            <a:spAutoFit/>
          </a:bodyPr>
          <a:lstStyle/>
          <a:p>
            <a:r>
              <a:rPr lang="zh-CN" altLang="en-US" sz="3200" b="1" dirty="0" smtClean="0">
                <a:solidFill>
                  <a:srgbClr val="E72582"/>
                </a:solidFill>
                <a:latin typeface="Calibri"/>
                <a:ea typeface="方正仿宋_GBK"/>
                <a:cs typeface="Times New Roman"/>
              </a:rPr>
              <a:t>众星拱月</a:t>
            </a:r>
            <a:endParaRPr lang="zh-CN" altLang="en-US" sz="3200" b="1" dirty="0">
              <a:solidFill>
                <a:srgbClr val="E72582"/>
              </a:solidFill>
            </a:endParaRPr>
          </a:p>
        </p:txBody>
      </p:sp>
      <p:sp>
        <p:nvSpPr>
          <p:cNvPr id="12" name="矩形 11"/>
          <p:cNvSpPr/>
          <p:nvPr/>
        </p:nvSpPr>
        <p:spPr>
          <a:xfrm>
            <a:off x="2719538" y="3343652"/>
            <a:ext cx="3266312" cy="584775"/>
          </a:xfrm>
          <a:prstGeom prst="rect">
            <a:avLst/>
          </a:prstGeom>
        </p:spPr>
        <p:txBody>
          <a:bodyPr wrap="square">
            <a:spAutoFit/>
          </a:bodyPr>
          <a:lstStyle/>
          <a:p>
            <a:r>
              <a:rPr lang="zh-CN" altLang="en-US" sz="3200" b="1" dirty="0" smtClean="0">
                <a:solidFill>
                  <a:srgbClr val="E72582"/>
                </a:solidFill>
                <a:latin typeface="Calibri"/>
                <a:ea typeface="方正仿宋_GBK"/>
                <a:cs typeface="Times New Roman"/>
              </a:rPr>
              <a:t>风格各异</a:t>
            </a:r>
            <a:endParaRPr lang="zh-CN" altLang="en-US" sz="3200" b="1" dirty="0">
              <a:solidFill>
                <a:srgbClr val="E72582"/>
              </a:solidFill>
            </a:endParaRPr>
          </a:p>
        </p:txBody>
      </p:sp>
      <p:sp>
        <p:nvSpPr>
          <p:cNvPr id="13" name="矩形 12"/>
          <p:cNvSpPr/>
          <p:nvPr/>
        </p:nvSpPr>
        <p:spPr>
          <a:xfrm>
            <a:off x="2936822" y="4205426"/>
            <a:ext cx="2314188" cy="584775"/>
          </a:xfrm>
          <a:prstGeom prst="rect">
            <a:avLst/>
          </a:prstGeom>
        </p:spPr>
        <p:txBody>
          <a:bodyPr wrap="square">
            <a:spAutoFit/>
          </a:bodyPr>
          <a:lstStyle/>
          <a:p>
            <a:r>
              <a:rPr lang="zh-CN" altLang="en-US" sz="3200" b="1" dirty="0" smtClean="0">
                <a:solidFill>
                  <a:srgbClr val="E72582"/>
                </a:solidFill>
                <a:latin typeface="Calibri"/>
                <a:ea typeface="方正仿宋_GBK"/>
                <a:cs typeface="Times New Roman"/>
              </a:rPr>
              <a:t>珍贵</a:t>
            </a:r>
            <a:endParaRPr lang="zh-CN" altLang="en-US" sz="3200" b="1" dirty="0">
              <a:solidFill>
                <a:srgbClr val="E72582"/>
              </a:solidFill>
            </a:endParaRPr>
          </a:p>
        </p:txBody>
      </p:sp>
      <p:sp>
        <p:nvSpPr>
          <p:cNvPr id="14" name="矩形 13"/>
          <p:cNvSpPr/>
          <p:nvPr/>
        </p:nvSpPr>
        <p:spPr>
          <a:xfrm>
            <a:off x="8313731" y="3258891"/>
            <a:ext cx="2314188" cy="584775"/>
          </a:xfrm>
          <a:prstGeom prst="rect">
            <a:avLst/>
          </a:prstGeom>
        </p:spPr>
        <p:txBody>
          <a:bodyPr wrap="square">
            <a:spAutoFit/>
          </a:bodyPr>
          <a:lstStyle/>
          <a:p>
            <a:r>
              <a:rPr lang="zh-CN" altLang="en-US" sz="3200" b="1" dirty="0" smtClean="0">
                <a:solidFill>
                  <a:srgbClr val="E72582"/>
                </a:solidFill>
                <a:latin typeface="Calibri"/>
                <a:ea typeface="方正仿宋_GBK"/>
                <a:cs typeface="Times New Roman"/>
              </a:rPr>
              <a:t>不可估量</a:t>
            </a:r>
            <a:endParaRPr lang="zh-CN" altLang="en-US" sz="3200" b="1" dirty="0">
              <a:solidFill>
                <a:srgbClr val="E72582"/>
              </a:solidFill>
            </a:endParaRPr>
          </a:p>
        </p:txBody>
      </p:sp>
    </p:spTree>
    <p:custDataLst>
      <p:tags r:id="rId1"/>
    </p:custDataLst>
    <p:extLst>
      <p:ext uri="{BB962C8B-B14F-4D97-AF65-F5344CB8AC3E}">
        <p14:creationId xmlns:p14="http://schemas.microsoft.com/office/powerpoint/2010/main" val="1552541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609599" y="841079"/>
            <a:ext cx="10791825" cy="4801314"/>
          </a:xfrm>
          <a:prstGeom prst="rect">
            <a:avLst/>
          </a:prstGeom>
          <a:solidFill>
            <a:schemeClr val="bg1"/>
          </a:solidFill>
          <a:ln>
            <a:solidFill>
              <a:schemeClr val="bg1"/>
            </a:solidFill>
          </a:ln>
        </p:spPr>
        <p:txBody>
          <a:bodyPr wrap="square">
            <a:spAutoFit/>
          </a:bodyPr>
          <a:lstStyle/>
          <a:p>
            <a:pPr>
              <a:lnSpc>
                <a:spcPct val="150000"/>
              </a:lnSpc>
              <a:spcAft>
                <a:spcPts val="0"/>
              </a:spcAft>
            </a:pPr>
            <a:r>
              <a:rPr lang="zh-CN" altLang="zh-CN" sz="3400" dirty="0">
                <a:latin typeface="Calibri"/>
                <a:ea typeface="方正黑体_GBK"/>
                <a:cs typeface="Times New Roman"/>
              </a:rPr>
              <a:t>五、品读句子</a:t>
            </a:r>
            <a:r>
              <a:rPr lang="en-US" altLang="zh-CN" sz="3400" dirty="0">
                <a:latin typeface="方正黑体_GBK"/>
                <a:ea typeface="宋体"/>
                <a:cs typeface="Times New Roman"/>
              </a:rPr>
              <a:t>,</a:t>
            </a:r>
            <a:r>
              <a:rPr lang="zh-CN" altLang="zh-CN" sz="3400" dirty="0">
                <a:latin typeface="Calibri"/>
                <a:ea typeface="方正黑体_GBK"/>
                <a:cs typeface="Times New Roman"/>
              </a:rPr>
              <a:t>按要求完成练习。</a:t>
            </a:r>
            <a:endParaRPr lang="zh-CN" altLang="zh-CN" sz="3400" dirty="0">
              <a:latin typeface="Calibri"/>
              <a:ea typeface="宋体"/>
              <a:cs typeface="Times New Roman"/>
            </a:endParaRPr>
          </a:p>
          <a:p>
            <a:pPr>
              <a:lnSpc>
                <a:spcPct val="150000"/>
              </a:lnSpc>
              <a:spcAft>
                <a:spcPts val="0"/>
              </a:spcAft>
            </a:pPr>
            <a:r>
              <a:rPr lang="en-US" altLang="zh-CN" sz="3400" dirty="0">
                <a:latin typeface="NEU-HZ"/>
                <a:ea typeface="宋体"/>
                <a:cs typeface="Times New Roman"/>
              </a:rPr>
              <a:t>1</a:t>
            </a:r>
            <a:r>
              <a:rPr lang="en-US" altLang="zh-CN" sz="3400" dirty="0">
                <a:latin typeface="Calibri"/>
                <a:ea typeface="宋体"/>
                <a:cs typeface="Times New Roman"/>
              </a:rPr>
              <a:t>.</a:t>
            </a:r>
            <a:r>
              <a:rPr lang="zh-CN" altLang="zh-CN" sz="3400" dirty="0">
                <a:latin typeface="Calibri"/>
                <a:ea typeface="方正楷体_GBK"/>
                <a:cs typeface="Times New Roman"/>
              </a:rPr>
              <a:t>圆明园的毁灭是中国文化史上不可估量的损失</a:t>
            </a:r>
            <a:r>
              <a:rPr lang="en-US" altLang="zh-CN" sz="3400" dirty="0">
                <a:latin typeface="方正楷体_GBK"/>
                <a:ea typeface="宋体"/>
                <a:cs typeface="Times New Roman"/>
              </a:rPr>
              <a:t>,</a:t>
            </a:r>
            <a:r>
              <a:rPr lang="zh-CN" altLang="zh-CN" sz="3400" dirty="0">
                <a:latin typeface="Calibri"/>
                <a:ea typeface="方正楷体_GBK"/>
                <a:cs typeface="Times New Roman"/>
              </a:rPr>
              <a:t>也是世界文化史上不可估量的损失</a:t>
            </a:r>
            <a:r>
              <a:rPr lang="en-US" altLang="zh-CN" sz="3400" dirty="0">
                <a:latin typeface="方正楷体_GBK"/>
                <a:ea typeface="宋体"/>
                <a:cs typeface="Times New Roman"/>
              </a:rPr>
              <a:t>!</a:t>
            </a:r>
            <a:endParaRPr lang="zh-CN" altLang="zh-CN" sz="3400" dirty="0">
              <a:latin typeface="Calibri"/>
              <a:ea typeface="宋体"/>
              <a:cs typeface="Times New Roman"/>
            </a:endParaRPr>
          </a:p>
          <a:p>
            <a:pPr>
              <a:lnSpc>
                <a:spcPct val="150000"/>
              </a:lnSpc>
              <a:spcAft>
                <a:spcPts val="0"/>
              </a:spcAft>
            </a:pPr>
            <a:r>
              <a:rPr lang="zh-CN" altLang="zh-CN" sz="3400" dirty="0">
                <a:latin typeface="Calibri"/>
                <a:ea typeface="宋体"/>
                <a:cs typeface="Times New Roman"/>
              </a:rPr>
              <a:t>　　这句话中的两个</a:t>
            </a:r>
            <a:r>
              <a:rPr lang="en-US" altLang="zh-CN" sz="3400" dirty="0">
                <a:latin typeface="NEU-BZ"/>
                <a:ea typeface="宋体"/>
                <a:cs typeface="Times New Roman"/>
              </a:rPr>
              <a:t>“</a:t>
            </a:r>
            <a:r>
              <a:rPr lang="zh-CN" altLang="zh-CN" sz="3400" u="sng" dirty="0">
                <a:latin typeface="Calibri"/>
                <a:ea typeface="宋体"/>
                <a:cs typeface="Times New Roman"/>
              </a:rPr>
              <a:t>　</a:t>
            </a:r>
            <a:r>
              <a:rPr lang="en-US" altLang="zh-CN" sz="3400" u="sng" dirty="0" smtClean="0">
                <a:latin typeface="Calibri"/>
                <a:ea typeface="宋体"/>
                <a:cs typeface="Times New Roman"/>
              </a:rPr>
              <a:t>            </a:t>
            </a:r>
            <a:r>
              <a:rPr lang="zh-CN" altLang="zh-CN" sz="3400" u="sng" dirty="0">
                <a:latin typeface="Calibri"/>
                <a:ea typeface="宋体"/>
                <a:cs typeface="Times New Roman"/>
              </a:rPr>
              <a:t>　</a:t>
            </a:r>
            <a:r>
              <a:rPr lang="en-US" altLang="zh-CN" sz="3400" dirty="0">
                <a:latin typeface="NEU-BZ"/>
                <a:ea typeface="宋体"/>
                <a:cs typeface="Times New Roman"/>
              </a:rPr>
              <a:t>”</a:t>
            </a:r>
            <a:r>
              <a:rPr lang="zh-CN" altLang="zh-CN" sz="3400" dirty="0">
                <a:latin typeface="Calibri"/>
                <a:ea typeface="宋体"/>
                <a:cs typeface="Times New Roman"/>
              </a:rPr>
              <a:t>和关联词</a:t>
            </a:r>
            <a:r>
              <a:rPr lang="en-US" altLang="zh-CN" sz="3400" dirty="0">
                <a:latin typeface="NEU-BZ"/>
                <a:ea typeface="宋体"/>
                <a:cs typeface="Times New Roman"/>
              </a:rPr>
              <a:t>“</a:t>
            </a:r>
            <a:r>
              <a:rPr lang="zh-CN" altLang="zh-CN" sz="3400" u="sng" dirty="0">
                <a:latin typeface="Calibri"/>
                <a:ea typeface="宋体"/>
                <a:cs typeface="Times New Roman"/>
              </a:rPr>
              <a:t>　</a:t>
            </a:r>
            <a:r>
              <a:rPr lang="en-US" altLang="zh-CN" sz="3400" u="sng" dirty="0" smtClean="0">
                <a:latin typeface="Calibri"/>
                <a:ea typeface="宋体"/>
                <a:cs typeface="Times New Roman"/>
              </a:rPr>
              <a:t>                </a:t>
            </a:r>
            <a:r>
              <a:rPr lang="en-US" altLang="zh-CN" sz="3400" u="sng" dirty="0" smtClean="0">
                <a:solidFill>
                  <a:schemeClr val="bg1"/>
                </a:solidFill>
                <a:latin typeface="Calibri"/>
                <a:ea typeface="宋体"/>
                <a:cs typeface="Times New Roman"/>
              </a:rPr>
              <a:t>,</a:t>
            </a:r>
          </a:p>
          <a:p>
            <a:pPr>
              <a:lnSpc>
                <a:spcPct val="150000"/>
              </a:lnSpc>
              <a:spcAft>
                <a:spcPts val="0"/>
              </a:spcAft>
            </a:pPr>
            <a:r>
              <a:rPr lang="zh-CN" altLang="zh-CN" sz="3400" u="sng" dirty="0">
                <a:latin typeface="Calibri"/>
                <a:ea typeface="宋体"/>
                <a:cs typeface="Times New Roman"/>
              </a:rPr>
              <a:t>　</a:t>
            </a:r>
            <a:r>
              <a:rPr lang="en-US" altLang="zh-CN" sz="3400" u="sng" dirty="0" smtClean="0">
                <a:latin typeface="Calibri"/>
                <a:ea typeface="宋体"/>
                <a:cs typeface="Times New Roman"/>
              </a:rPr>
              <a:t>            </a:t>
            </a:r>
            <a:r>
              <a:rPr lang="en-US" altLang="zh-CN" sz="3400" dirty="0" smtClean="0">
                <a:latin typeface="NEU-BZ"/>
                <a:ea typeface="宋体"/>
                <a:cs typeface="Times New Roman"/>
              </a:rPr>
              <a:t>”</a:t>
            </a:r>
            <a:r>
              <a:rPr lang="zh-CN" altLang="zh-CN" sz="3400" dirty="0">
                <a:latin typeface="Calibri"/>
                <a:ea typeface="宋体"/>
                <a:cs typeface="Times New Roman"/>
              </a:rPr>
              <a:t>从中国文化史和世界文化史两方面写出了圆明园的毁灭造成的损失之大。</a:t>
            </a:r>
            <a:r>
              <a:rPr lang="en-US" altLang="zh-CN" sz="3400" dirty="0">
                <a:latin typeface="方正书宋_GBK"/>
                <a:ea typeface="宋体"/>
                <a:cs typeface="Times New Roman"/>
              </a:rPr>
              <a:t> </a:t>
            </a:r>
            <a:endParaRPr lang="zh-CN" altLang="zh-CN" sz="3400" dirty="0">
              <a:effectLst/>
              <a:latin typeface="Calibri"/>
              <a:ea typeface="宋体"/>
              <a:cs typeface="Times New Roman"/>
            </a:endParaRPr>
          </a:p>
        </p:txBody>
      </p:sp>
      <p:sp>
        <p:nvSpPr>
          <p:cNvPr id="6" name="矩形 5"/>
          <p:cNvSpPr/>
          <p:nvPr/>
        </p:nvSpPr>
        <p:spPr>
          <a:xfrm>
            <a:off x="4845883" y="3230822"/>
            <a:ext cx="1928733"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不可估量</a:t>
            </a:r>
            <a:endParaRPr lang="zh-CN" altLang="en-US" b="1" dirty="0">
              <a:solidFill>
                <a:srgbClr val="E72582"/>
              </a:solidFill>
            </a:endParaRPr>
          </a:p>
        </p:txBody>
      </p:sp>
      <p:sp>
        <p:nvSpPr>
          <p:cNvPr id="8" name="矩形 7"/>
          <p:cNvSpPr/>
          <p:nvPr/>
        </p:nvSpPr>
        <p:spPr>
          <a:xfrm>
            <a:off x="719136" y="3077048"/>
            <a:ext cx="10182225" cy="1575624"/>
          </a:xfrm>
          <a:prstGeom prst="rect">
            <a:avLst/>
          </a:prstGeom>
        </p:spPr>
        <p:txBody>
          <a:bodyPr wrap="square">
            <a:spAutoFit/>
          </a:bodyPr>
          <a:lstStyle/>
          <a:p>
            <a:pPr>
              <a:lnSpc>
                <a:spcPct val="150000"/>
              </a:lnSpc>
            </a:pPr>
            <a:r>
              <a:rPr lang="en-US" altLang="zh-CN" sz="3400" b="1" dirty="0" smtClean="0">
                <a:solidFill>
                  <a:srgbClr val="E72582"/>
                </a:solidFill>
                <a:latin typeface="Calibri"/>
                <a:ea typeface="方正仿宋_GBK"/>
                <a:cs typeface="Times New Roman"/>
              </a:rPr>
              <a:t>                                                                                     </a:t>
            </a:r>
            <a:r>
              <a:rPr lang="zh-CN" altLang="zh-CN" sz="3400" b="1" dirty="0" smtClean="0">
                <a:solidFill>
                  <a:srgbClr val="E72582"/>
                </a:solidFill>
                <a:latin typeface="Calibri"/>
                <a:ea typeface="方正仿宋_GBK"/>
                <a:cs typeface="Times New Roman"/>
              </a:rPr>
              <a:t>是</a:t>
            </a:r>
            <a:r>
              <a:rPr lang="en-US" altLang="zh-CN" sz="3400" b="1" dirty="0">
                <a:solidFill>
                  <a:srgbClr val="E72582"/>
                </a:solidFill>
                <a:latin typeface="方正仿宋_GBK"/>
                <a:ea typeface="宋体"/>
                <a:cs typeface="Times New Roman"/>
              </a:rPr>
              <a:t>……</a:t>
            </a:r>
            <a:r>
              <a:rPr lang="zh-CN" altLang="zh-CN" sz="3400" b="1" dirty="0">
                <a:solidFill>
                  <a:srgbClr val="E72582"/>
                </a:solidFill>
                <a:latin typeface="Calibri"/>
                <a:ea typeface="方正仿宋_GBK"/>
                <a:cs typeface="Times New Roman"/>
              </a:rPr>
              <a:t>也是</a:t>
            </a:r>
            <a:r>
              <a:rPr lang="en-US" altLang="zh-CN" sz="3400" b="1" dirty="0">
                <a:solidFill>
                  <a:srgbClr val="E72582"/>
                </a:solidFill>
                <a:latin typeface="方正仿宋_GBK"/>
                <a:ea typeface="宋体"/>
                <a:cs typeface="Times New Roman"/>
              </a:rPr>
              <a:t>……</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1552541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609599" y="880055"/>
            <a:ext cx="10902316" cy="3231654"/>
          </a:xfrm>
          <a:prstGeom prst="rect">
            <a:avLst/>
          </a:prstGeom>
        </p:spPr>
        <p:txBody>
          <a:bodyPr wrap="square">
            <a:spAutoFit/>
          </a:bodyPr>
          <a:lstStyle/>
          <a:p>
            <a:pPr>
              <a:lnSpc>
                <a:spcPct val="150000"/>
              </a:lnSpc>
              <a:spcAft>
                <a:spcPts val="0"/>
              </a:spcAft>
            </a:pPr>
            <a:r>
              <a:rPr lang="en-US" altLang="zh-CN" sz="3400" dirty="0">
                <a:latin typeface="NEU-HZ"/>
                <a:ea typeface="宋体"/>
                <a:cs typeface="Times New Roman"/>
              </a:rPr>
              <a:t>2</a:t>
            </a:r>
            <a:r>
              <a:rPr lang="en-US" altLang="zh-CN" sz="3400" dirty="0">
                <a:latin typeface="Calibri"/>
                <a:ea typeface="宋体"/>
                <a:cs typeface="Times New Roman"/>
              </a:rPr>
              <a:t>.</a:t>
            </a:r>
            <a:r>
              <a:rPr lang="zh-CN" altLang="zh-CN" sz="3400" dirty="0">
                <a:latin typeface="Calibri"/>
                <a:ea typeface="方正楷体_GBK"/>
                <a:cs typeface="Times New Roman"/>
              </a:rPr>
              <a:t>圆明园不但建筑宏伟</a:t>
            </a:r>
            <a:r>
              <a:rPr lang="en-US" altLang="zh-CN" sz="3400" dirty="0">
                <a:latin typeface="方正楷体_GBK"/>
                <a:ea typeface="宋体"/>
                <a:cs typeface="Times New Roman"/>
              </a:rPr>
              <a:t>,</a:t>
            </a:r>
            <a:r>
              <a:rPr lang="zh-CN" altLang="zh-CN" sz="3400" dirty="0">
                <a:latin typeface="Calibri"/>
                <a:ea typeface="方正楷体_GBK"/>
                <a:cs typeface="Times New Roman"/>
              </a:rPr>
              <a:t>还收藏着最珍贵的历史文物。</a:t>
            </a:r>
            <a:endParaRPr lang="zh-CN" altLang="zh-CN" sz="3400" dirty="0">
              <a:latin typeface="Calibri"/>
              <a:ea typeface="宋体"/>
              <a:cs typeface="Times New Roman"/>
            </a:endParaRPr>
          </a:p>
          <a:p>
            <a:pPr>
              <a:lnSpc>
                <a:spcPct val="150000"/>
              </a:lnSpc>
            </a:pPr>
            <a:r>
              <a:rPr lang="zh-CN" altLang="zh-CN" sz="3400" dirty="0">
                <a:latin typeface="Calibri"/>
                <a:ea typeface="宋体"/>
                <a:cs typeface="Times New Roman"/>
              </a:rPr>
              <a:t>在课文中</a:t>
            </a:r>
            <a:r>
              <a:rPr lang="en-US" altLang="zh-CN" sz="3400" dirty="0">
                <a:latin typeface="方正书宋_GBK"/>
                <a:ea typeface="宋体"/>
                <a:cs typeface="Times New Roman"/>
              </a:rPr>
              <a:t>,</a:t>
            </a:r>
            <a:r>
              <a:rPr lang="zh-CN" altLang="zh-CN" sz="3400" dirty="0">
                <a:latin typeface="Calibri"/>
                <a:ea typeface="宋体"/>
                <a:cs typeface="Times New Roman"/>
              </a:rPr>
              <a:t>这句话是</a:t>
            </a:r>
            <a:r>
              <a:rPr lang="zh-CN" altLang="zh-CN" sz="3400" u="sng" dirty="0">
                <a:latin typeface="Calibri"/>
                <a:ea typeface="宋体"/>
                <a:cs typeface="Times New Roman"/>
              </a:rPr>
              <a:t>　</a:t>
            </a:r>
            <a:r>
              <a:rPr lang="en-US" altLang="zh-CN" sz="3400" u="sng" dirty="0" smtClean="0">
                <a:latin typeface="Calibri"/>
                <a:ea typeface="宋体"/>
                <a:cs typeface="Times New Roman"/>
              </a:rPr>
              <a:t>     </a:t>
            </a:r>
            <a:r>
              <a:rPr lang="zh-CN" altLang="zh-CN" sz="3400" u="sng" dirty="0">
                <a:latin typeface="Calibri"/>
                <a:ea typeface="宋体"/>
                <a:cs typeface="Times New Roman"/>
              </a:rPr>
              <a:t>　</a:t>
            </a:r>
            <a:r>
              <a:rPr lang="zh-CN" altLang="zh-CN" sz="3400" dirty="0">
                <a:latin typeface="Calibri"/>
                <a:ea typeface="宋体"/>
                <a:cs typeface="Times New Roman"/>
              </a:rPr>
              <a:t>句</a:t>
            </a:r>
            <a:r>
              <a:rPr lang="en-US" altLang="zh-CN" sz="3400" dirty="0">
                <a:latin typeface="方正书宋_GBK"/>
                <a:ea typeface="宋体"/>
                <a:cs typeface="Times New Roman"/>
              </a:rPr>
              <a:t>,</a:t>
            </a:r>
            <a:r>
              <a:rPr lang="zh-CN" altLang="zh-CN" sz="3400" dirty="0">
                <a:latin typeface="Calibri"/>
                <a:ea typeface="宋体"/>
                <a:cs typeface="Times New Roman"/>
              </a:rPr>
              <a:t>起</a:t>
            </a:r>
            <a:r>
              <a:rPr lang="zh-CN" altLang="zh-CN" sz="3400" u="sng" dirty="0">
                <a:latin typeface="Calibri"/>
                <a:ea typeface="宋体"/>
                <a:cs typeface="Times New Roman"/>
              </a:rPr>
              <a:t>　</a:t>
            </a:r>
            <a:r>
              <a:rPr lang="en-US" altLang="zh-CN" sz="3400" u="sng" dirty="0" smtClean="0">
                <a:latin typeface="Calibri"/>
                <a:ea typeface="宋体"/>
                <a:cs typeface="Times New Roman"/>
              </a:rPr>
              <a:t>            </a:t>
            </a:r>
            <a:r>
              <a:rPr lang="zh-CN" altLang="zh-CN" sz="3400" u="sng" dirty="0">
                <a:latin typeface="Calibri"/>
                <a:ea typeface="宋体"/>
                <a:cs typeface="Times New Roman"/>
              </a:rPr>
              <a:t>　</a:t>
            </a:r>
            <a:r>
              <a:rPr lang="zh-CN" altLang="zh-CN" sz="3400" dirty="0">
                <a:latin typeface="Calibri"/>
                <a:ea typeface="宋体"/>
                <a:cs typeface="Times New Roman"/>
              </a:rPr>
              <a:t>的作用。其中</a:t>
            </a:r>
            <a:r>
              <a:rPr lang="en-US" altLang="zh-CN" sz="3400" dirty="0">
                <a:latin typeface="NEU-BZ"/>
                <a:ea typeface="宋体"/>
                <a:cs typeface="Times New Roman"/>
              </a:rPr>
              <a:t>“</a:t>
            </a:r>
            <a:r>
              <a:rPr lang="zh-CN" altLang="zh-CN" sz="3400" dirty="0">
                <a:latin typeface="Calibri"/>
                <a:ea typeface="宋体"/>
                <a:cs typeface="Times New Roman"/>
              </a:rPr>
              <a:t>圆明园不但建筑宏伟</a:t>
            </a:r>
            <a:r>
              <a:rPr lang="en-US" altLang="zh-CN" sz="3400" dirty="0">
                <a:latin typeface="NEU-BZ"/>
                <a:ea typeface="宋体"/>
                <a:cs typeface="Times New Roman"/>
              </a:rPr>
              <a:t>”</a:t>
            </a:r>
            <a:r>
              <a:rPr lang="zh-CN" altLang="zh-CN" sz="3400" dirty="0">
                <a:latin typeface="Calibri"/>
                <a:ea typeface="宋体"/>
                <a:cs typeface="Times New Roman"/>
              </a:rPr>
              <a:t>的作用是</a:t>
            </a:r>
            <a:r>
              <a:rPr lang="zh-CN" altLang="zh-CN" sz="3400" u="sng" dirty="0">
                <a:latin typeface="Calibri"/>
                <a:ea typeface="宋体"/>
                <a:cs typeface="Times New Roman"/>
              </a:rPr>
              <a:t>　　</a:t>
            </a:r>
            <a:r>
              <a:rPr lang="en-US" altLang="zh-CN" sz="3400" u="sng" dirty="0" smtClean="0">
                <a:latin typeface="Calibri"/>
                <a:ea typeface="宋体"/>
                <a:cs typeface="Times New Roman"/>
              </a:rPr>
              <a:t>           </a:t>
            </a:r>
            <a:r>
              <a:rPr lang="en-US" altLang="zh-CN" sz="3400" dirty="0" smtClean="0">
                <a:latin typeface="方正书宋_GBK"/>
                <a:ea typeface="宋体"/>
                <a:cs typeface="Times New Roman"/>
              </a:rPr>
              <a:t>,</a:t>
            </a:r>
            <a:r>
              <a:rPr lang="en-US" altLang="zh-CN" sz="3400" dirty="0" smtClean="0">
                <a:latin typeface="NEU-BZ"/>
                <a:ea typeface="宋体"/>
                <a:cs typeface="Times New Roman"/>
              </a:rPr>
              <a:t>“</a:t>
            </a:r>
            <a:r>
              <a:rPr lang="zh-CN" altLang="zh-CN" sz="3400" dirty="0">
                <a:latin typeface="Calibri"/>
                <a:ea typeface="宋体"/>
                <a:cs typeface="Times New Roman"/>
              </a:rPr>
              <a:t>还收藏着最珍贵的历史文物</a:t>
            </a:r>
            <a:r>
              <a:rPr lang="en-US" altLang="zh-CN" sz="3400" dirty="0">
                <a:latin typeface="NEU-BZ"/>
                <a:ea typeface="宋体"/>
                <a:cs typeface="Times New Roman"/>
              </a:rPr>
              <a:t>”</a:t>
            </a:r>
            <a:r>
              <a:rPr lang="zh-CN" altLang="zh-CN" sz="3400" dirty="0">
                <a:latin typeface="Calibri"/>
                <a:ea typeface="宋体"/>
                <a:cs typeface="Times New Roman"/>
              </a:rPr>
              <a:t>的作用是</a:t>
            </a:r>
            <a:r>
              <a:rPr lang="zh-CN" altLang="zh-CN" sz="3400" u="sng" dirty="0">
                <a:latin typeface="Calibri"/>
                <a:ea typeface="宋体"/>
                <a:cs typeface="Times New Roman"/>
              </a:rPr>
              <a:t>　</a:t>
            </a:r>
            <a:r>
              <a:rPr lang="en-US" altLang="zh-CN" sz="3400" u="sng" dirty="0" smtClean="0">
                <a:latin typeface="Calibri"/>
                <a:ea typeface="宋体"/>
                <a:cs typeface="Times New Roman"/>
              </a:rPr>
              <a:t>  </a:t>
            </a:r>
            <a:r>
              <a:rPr lang="zh-CN" altLang="zh-CN" sz="3400" u="sng" dirty="0">
                <a:latin typeface="Calibri"/>
                <a:ea typeface="宋体"/>
                <a:cs typeface="Times New Roman"/>
              </a:rPr>
              <a:t>　</a:t>
            </a:r>
            <a:r>
              <a:rPr lang="en-US" altLang="zh-CN" sz="3400" u="sng" dirty="0" smtClean="0">
                <a:latin typeface="Calibri"/>
                <a:ea typeface="宋体"/>
                <a:cs typeface="Times New Roman"/>
              </a:rPr>
              <a:t>            </a:t>
            </a:r>
            <a:r>
              <a:rPr lang="zh-CN" altLang="zh-CN" sz="3400" dirty="0" smtClean="0">
                <a:latin typeface="Calibri"/>
                <a:ea typeface="宋体"/>
                <a:cs typeface="Times New Roman"/>
              </a:rPr>
              <a:t>。</a:t>
            </a:r>
            <a:endParaRPr lang="zh-CN" altLang="en-US" sz="3400" dirty="0"/>
          </a:p>
        </p:txBody>
      </p:sp>
      <p:sp>
        <p:nvSpPr>
          <p:cNvPr id="6" name="矩形 5"/>
          <p:cNvSpPr/>
          <p:nvPr/>
        </p:nvSpPr>
        <p:spPr>
          <a:xfrm>
            <a:off x="4377025" y="1791494"/>
            <a:ext cx="1056700"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过渡</a:t>
            </a:r>
            <a:endParaRPr lang="zh-CN" altLang="en-US" b="1" dirty="0">
              <a:solidFill>
                <a:srgbClr val="E72582"/>
              </a:solidFill>
            </a:endParaRPr>
          </a:p>
        </p:txBody>
      </p:sp>
      <p:sp>
        <p:nvSpPr>
          <p:cNvPr id="8" name="矩形 7"/>
          <p:cNvSpPr/>
          <p:nvPr/>
        </p:nvSpPr>
        <p:spPr>
          <a:xfrm>
            <a:off x="6608008" y="1715293"/>
            <a:ext cx="1928733"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承上启下</a:t>
            </a:r>
            <a:endParaRPr lang="zh-CN" altLang="en-US" b="1" dirty="0">
              <a:solidFill>
                <a:srgbClr val="E72582"/>
              </a:solidFill>
            </a:endParaRPr>
          </a:p>
        </p:txBody>
      </p:sp>
      <p:sp>
        <p:nvSpPr>
          <p:cNvPr id="9" name="矩形 8"/>
          <p:cNvSpPr/>
          <p:nvPr/>
        </p:nvSpPr>
        <p:spPr>
          <a:xfrm>
            <a:off x="6741358" y="2504018"/>
            <a:ext cx="1928733"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承接上文</a:t>
            </a:r>
            <a:endParaRPr lang="zh-CN" altLang="en-US" b="1" dirty="0">
              <a:solidFill>
                <a:srgbClr val="E72582"/>
              </a:solidFill>
            </a:endParaRPr>
          </a:p>
        </p:txBody>
      </p:sp>
      <p:sp>
        <p:nvSpPr>
          <p:cNvPr id="10" name="矩形 9"/>
          <p:cNvSpPr/>
          <p:nvPr/>
        </p:nvSpPr>
        <p:spPr>
          <a:xfrm>
            <a:off x="5729366" y="3237111"/>
            <a:ext cx="1928733" cy="615553"/>
          </a:xfrm>
          <a:prstGeom prst="rect">
            <a:avLst/>
          </a:prstGeom>
        </p:spPr>
        <p:txBody>
          <a:bodyPr wrap="none">
            <a:spAutoFit/>
          </a:bodyPr>
          <a:lstStyle/>
          <a:p>
            <a:r>
              <a:rPr lang="zh-CN" altLang="zh-CN" sz="3400" b="1" dirty="0">
                <a:solidFill>
                  <a:srgbClr val="E72582"/>
                </a:solidFill>
                <a:latin typeface="Calibri"/>
                <a:ea typeface="方正仿宋_GBK"/>
                <a:cs typeface="Times New Roman"/>
              </a:rPr>
              <a:t>引出下文</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1552541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1.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TotalTime>
  <Words>664</Words>
  <Application>Microsoft Office PowerPoint</Application>
  <PresentationFormat>自定义</PresentationFormat>
  <Paragraphs>156</Paragraphs>
  <Slides>18</Slides>
  <Notes>0</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18</vt:i4>
      </vt:variant>
    </vt:vector>
  </HeadingPairs>
  <TitlesOfParts>
    <vt:vector size="40" baseType="lpstr">
      <vt:lpstr>Arial</vt:lpstr>
      <vt:lpstr>宋体</vt:lpstr>
      <vt:lpstr>方正仿宋_GBK</vt:lpstr>
      <vt:lpstr>NEU-B6</vt:lpstr>
      <vt:lpstr>NEU-XT</vt:lpstr>
      <vt:lpstr>汉仪雅酷黑 95W</vt:lpstr>
      <vt:lpstr>微软雅黑</vt:lpstr>
      <vt:lpstr>楷体</vt:lpstr>
      <vt:lpstr>Calibri</vt:lpstr>
      <vt:lpstr>方正楷体_GBK</vt:lpstr>
      <vt:lpstr>方正小标宋_GBK</vt:lpstr>
      <vt:lpstr>NEU-HZ</vt:lpstr>
      <vt:lpstr>方正隶变_GBK</vt:lpstr>
      <vt:lpstr>方正大标宋_GBK</vt:lpstr>
      <vt:lpstr>Wingdings</vt:lpstr>
      <vt:lpstr>NEU-BZ</vt:lpstr>
      <vt:lpstr>方正大标宋简体</vt:lpstr>
      <vt:lpstr>方正书宋_GBK</vt:lpstr>
      <vt:lpstr>方正黑体_GBK</vt:lpstr>
      <vt:lpstr>华文宋体</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63135</dc:creator>
  <cp:lastModifiedBy>Micorosoft</cp:lastModifiedBy>
  <cp:revision>255</cp:revision>
  <dcterms:created xsi:type="dcterms:W3CDTF">2019-06-19T02:08:00Z</dcterms:created>
  <dcterms:modified xsi:type="dcterms:W3CDTF">2025-09-08T09:11:41Z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0120116FAA4943239CF14053B68F4A85</vt:lpwstr>
  </property>
</Properties>
</file>