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11" r:id="rId3"/>
    <p:sldId id="512" r:id="rId4"/>
    <p:sldId id="518" r:id="rId5"/>
    <p:sldId id="513" r:id="rId6"/>
    <p:sldId id="514" r:id="rId7"/>
    <p:sldId id="427" r:id="rId8"/>
  </p:sldIdLst>
  <p:sldSz cx="12192000" cy="6858000"/>
  <p:notesSz cx="6858000" cy="9144000"/>
  <p:embeddedFontLst>
    <p:embeddedFont>
      <p:font typeface="NEU-BZ" panose="02010600010101010101" pitchFamily="2" charset="-122"/>
      <p:regular r:id="rId9"/>
      <p:bold r:id="rId10"/>
      <p:italic r:id="rId11"/>
      <p:boldItalic r:id="rId12"/>
    </p:embeddedFont>
    <p:embeddedFont>
      <p:font typeface="NEU-HZ" panose="02010600010101010101" pitchFamily="2" charset="-122"/>
      <p:regular r:id="rId13"/>
      <p:italic r:id="rId14"/>
    </p:embeddedFont>
    <p:embeddedFont>
      <p:font typeface="NEU-XT" panose="02020503000000020003" pitchFamily="18" charset="-122"/>
      <p:regular r:id="rId15"/>
    </p:embeddedFont>
    <p:embeddedFont>
      <p:font typeface="方正黑体_GBK" panose="03000509000000000000" pitchFamily="65" charset="-122"/>
      <p:regular r:id="rId16"/>
    </p:embeddedFont>
    <p:embeddedFont>
      <p:font typeface="方正书宋_GBK" panose="03000509000000000000" pitchFamily="65" charset="-122"/>
      <p:regular r:id="rId17"/>
    </p:embeddedFont>
    <p:embeddedFont>
      <p:font typeface="Calibri" panose="020F0502020204030204" pitchFamily="34" charset="0"/>
      <p:regular r:id="rId18"/>
      <p:bold r:id="rId19"/>
      <p:italic r:id="rId20"/>
      <p:boldItalic r:id="rId21"/>
    </p:embeddedFont>
    <p:embeddedFont>
      <p:font typeface="方正大标宋_GBK" panose="03000509000000000000" pitchFamily="65" charset="-122"/>
      <p:regular r:id="rId22"/>
    </p:embeddedFont>
    <p:embeddedFont>
      <p:font typeface="方正大标宋简体" panose="02000000000000000000" pitchFamily="2" charset="-122"/>
      <p:regular r:id="rId23"/>
    </p:embeddedFont>
    <p:embeddedFont>
      <p:font typeface="方正隶变_GBK" panose="03000509000000000000" pitchFamily="65" charset="-122"/>
      <p:regular r:id="rId24"/>
    </p:embeddedFont>
    <p:embeddedFont>
      <p:font typeface="方正小标宋_GBK" panose="03000509000000000000" pitchFamily="65" charset="-122"/>
      <p:regular r:id="rId25"/>
    </p:embeddedFont>
    <p:embeddedFont>
      <p:font typeface="微软雅黑" panose="020B0503020204020204" pitchFamily="34" charset="-122"/>
      <p:regular r:id="rId26"/>
      <p:bold r:id="rId27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111" d="100"/>
          <a:sy n="111" d="100"/>
        </p:scale>
        <p:origin x="582" y="96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26" Type="http://schemas.openxmlformats.org/officeDocument/2006/relationships/font" Target="fonts/font18.fntdata"/><Relationship Id="rId3" Type="http://schemas.openxmlformats.org/officeDocument/2006/relationships/slide" Target="slides/slide2.xml"/><Relationship Id="rId21" Type="http://schemas.openxmlformats.org/officeDocument/2006/relationships/font" Target="fonts/font13.fntdata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5" Type="http://schemas.openxmlformats.org/officeDocument/2006/relationships/font" Target="fonts/font17.fntdata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font" Target="fonts/font12.fntdata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24" Type="http://schemas.openxmlformats.org/officeDocument/2006/relationships/font" Target="fonts/font16.fntdata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font" Target="fonts/font15.fntdata"/><Relationship Id="rId28" Type="http://schemas.openxmlformats.org/officeDocument/2006/relationships/commentAuthors" Target="commentAuthors.xml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font" Target="fonts/font14.fntdata"/><Relationship Id="rId27" Type="http://schemas.openxmlformats.org/officeDocument/2006/relationships/font" Target="fonts/font19.fntdata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2025/11/21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2025/11/21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2025/11/21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2025/11/21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2025/11/21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2025/11/21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2025/11/21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2025/11/21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2025/11/21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2025/11/21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2025/11/21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2025/11/21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5" Type="http://schemas.openxmlformats.org/officeDocument/2006/relationships/slide" Target="slide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zh-CN" sz="6000" b="1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52 </a:t>
            </a:r>
            <a:r>
              <a:rPr lang="zh-CN" altLang="en-US" sz="6000" b="1"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古诗词三首 </a:t>
            </a:r>
            <a:r>
              <a:rPr lang="en-US" altLang="zh-CN" sz="6000" b="1"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(</a:t>
            </a:r>
            <a:r>
              <a:rPr lang="zh-CN" altLang="en-US" sz="6000" b="1"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二</a:t>
            </a:r>
            <a:r>
              <a:rPr lang="en-US" altLang="zh-CN" sz="6000" b="1"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)</a:t>
            </a:r>
            <a:endParaRPr lang="zh-CN" altLang="en-US" sz="6000" b="1" dirty="0">
              <a:latin typeface="方正大标宋_GBK" panose="03000509000000000000" pitchFamily="65" charset="-122"/>
              <a:ea typeface="方正大标宋_GBK" panose="03000509000000000000" pitchFamily="65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五年级语文上册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0783EA05-02E3-D554-D072-A5E2AB2674A7}"/>
              </a:ext>
            </a:extLst>
          </p:cNvPr>
          <p:cNvSpPr txBox="1"/>
          <p:nvPr/>
        </p:nvSpPr>
        <p:spPr>
          <a:xfrm>
            <a:off x="5121987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766DE868-1DA3-4014-984B-53C3954D6485}"/>
              </a:ext>
            </a:extLst>
          </p:cNvPr>
          <p:cNvSpPr/>
          <p:nvPr/>
        </p:nvSpPr>
        <p:spPr>
          <a:xfrm>
            <a:off x="422694" y="861095"/>
            <a:ext cx="8721306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340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一、读拼音</a:t>
            </a:r>
            <a:r>
              <a:rPr lang="en-US" altLang="zh-CN" sz="3400">
                <a:latin typeface="方正黑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写词语。</a:t>
            </a:r>
            <a:endParaRPr lang="zh-CN" altLang="zh-CN" sz="34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E9BB004C-C244-42EB-BA51-D8B7FB8F4297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r="41286"/>
          <a:stretch/>
        </p:blipFill>
        <p:spPr>
          <a:xfrm>
            <a:off x="422694" y="1645807"/>
            <a:ext cx="8011092" cy="1442445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18CE4B81-340A-458A-B755-98456A0C4888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62745"/>
          <a:stretch/>
        </p:blipFill>
        <p:spPr>
          <a:xfrm>
            <a:off x="505460" y="3398608"/>
            <a:ext cx="5083168" cy="1442445"/>
          </a:xfrm>
          <a:prstGeom prst="rect">
            <a:avLst/>
          </a:prstGeom>
        </p:spPr>
      </p:pic>
      <p:sp>
        <p:nvSpPr>
          <p:cNvPr id="10" name="矩形 9">
            <a:extLst>
              <a:ext uri="{FF2B5EF4-FFF2-40B4-BE49-F238E27FC236}">
                <a16:creationId xmlns:a16="http://schemas.microsoft.com/office/drawing/2014/main" id="{30C9CA3F-5692-4197-9FA2-DCB617787B14}"/>
              </a:ext>
            </a:extLst>
          </p:cNvPr>
          <p:cNvSpPr/>
          <p:nvPr/>
        </p:nvSpPr>
        <p:spPr>
          <a:xfrm>
            <a:off x="792993" y="2259346"/>
            <a:ext cx="149752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停</a:t>
            </a:r>
            <a:r>
              <a:rPr lang="zh-CN" altLang="zh-CN" sz="3400" b="1">
                <a:solidFill>
                  <a:srgbClr val="E72582"/>
                </a:solidFill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b="1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泊</a:t>
            </a:r>
            <a:endParaRPr lang="zh-CN" altLang="en-US"/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2A9B5165-3EA1-4C00-9B44-2B3DF7C6216A}"/>
              </a:ext>
            </a:extLst>
          </p:cNvPr>
          <p:cNvSpPr/>
          <p:nvPr/>
        </p:nvSpPr>
        <p:spPr>
          <a:xfrm>
            <a:off x="3562825" y="2245002"/>
            <a:ext cx="149752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愁</a:t>
            </a:r>
            <a:r>
              <a:rPr lang="zh-CN" altLang="zh-CN" sz="3400" b="1">
                <a:solidFill>
                  <a:srgbClr val="E72582"/>
                </a:solidFill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b="1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苦</a:t>
            </a:r>
            <a:endParaRPr lang="zh-CN" altLang="en-US"/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6BA7BB7E-1681-4125-903B-23CCD0A95A15}"/>
              </a:ext>
            </a:extLst>
          </p:cNvPr>
          <p:cNvSpPr/>
          <p:nvPr/>
        </p:nvSpPr>
        <p:spPr>
          <a:xfrm>
            <a:off x="6448068" y="2241221"/>
            <a:ext cx="149752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江</a:t>
            </a:r>
            <a:r>
              <a:rPr lang="zh-CN" altLang="zh-CN" sz="3400" b="1">
                <a:solidFill>
                  <a:srgbClr val="E72582"/>
                </a:solidFill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b="1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畔</a:t>
            </a:r>
            <a:endParaRPr lang="zh-CN" altLang="en-US"/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A5D77070-E307-4BD9-9A8C-062FD580AFE5}"/>
              </a:ext>
            </a:extLst>
          </p:cNvPr>
          <p:cNvSpPr/>
          <p:nvPr/>
        </p:nvSpPr>
        <p:spPr>
          <a:xfrm>
            <a:off x="792993" y="4049796"/>
            <a:ext cx="149752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寺</a:t>
            </a:r>
            <a:r>
              <a:rPr lang="zh-CN" altLang="zh-CN" sz="3400" b="1">
                <a:solidFill>
                  <a:srgbClr val="E72582"/>
                </a:solidFill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b="1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庙</a:t>
            </a:r>
            <a:endParaRPr lang="zh-CN" altLang="en-US"/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291BD558-B9C7-411B-ADCB-F6C5034847CE}"/>
              </a:ext>
            </a:extLst>
          </p:cNvPr>
          <p:cNvSpPr/>
          <p:nvPr/>
        </p:nvSpPr>
        <p:spPr>
          <a:xfrm>
            <a:off x="3746282" y="4009180"/>
            <a:ext cx="149752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王</a:t>
            </a:r>
            <a:r>
              <a:rPr lang="zh-CN" altLang="zh-CN" sz="3400" b="1">
                <a:solidFill>
                  <a:srgbClr val="E72582"/>
                </a:solidFill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b="1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孙</a:t>
            </a:r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76930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  <p:bldP spid="1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637984F6-6A66-435D-8AB9-2E4418D132D0}"/>
              </a:ext>
            </a:extLst>
          </p:cNvPr>
          <p:cNvSpPr/>
          <p:nvPr/>
        </p:nvSpPr>
        <p:spPr>
          <a:xfrm>
            <a:off x="505459" y="946407"/>
            <a:ext cx="10911223" cy="47117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二、选出正确的选项。</a:t>
            </a:r>
            <a:r>
              <a:rPr lang="en-US" altLang="zh-CN" sz="340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填序号</a:t>
            </a:r>
            <a:r>
              <a:rPr lang="en-US" altLang="zh-CN" sz="340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40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空山新雨后</a:t>
            </a:r>
            <a:r>
              <a:rPr lang="en-US" altLang="zh-CN" sz="340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中</a:t>
            </a:r>
            <a:r>
              <a:rPr lang="en-US" altLang="zh-CN" sz="340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新</a:t>
            </a:r>
            <a:r>
              <a:rPr lang="en-US" altLang="zh-CN" sz="340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的意思是</a:t>
            </a:r>
            <a:r>
              <a:rPr lang="en-US" altLang="zh-CN" sz="340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>
                <a:solidFill>
                  <a:srgbClr val="FF00FF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>
                <a:solidFill>
                  <a:srgbClr val="FF00FF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</a:t>
            </a:r>
            <a:r>
              <a:rPr lang="zh-CN" altLang="zh-CN" sz="3400">
                <a:solidFill>
                  <a:srgbClr val="FF00FF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新鲜　　　　</a:t>
            </a:r>
            <a:r>
              <a:rPr lang="en-US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春　　　　　</a:t>
            </a:r>
            <a:r>
              <a:rPr lang="en-US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刚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40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月落乌啼霜满天</a:t>
            </a:r>
            <a:r>
              <a:rPr lang="en-US" altLang="zh-CN" sz="340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一句中</a:t>
            </a:r>
            <a:r>
              <a:rPr lang="en-US" altLang="zh-CN" sz="340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340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霜</a:t>
            </a:r>
            <a:r>
              <a:rPr lang="en-US" altLang="zh-CN" sz="340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字点明作诗的季节是</a:t>
            </a:r>
            <a:r>
              <a:rPr lang="en-US" altLang="zh-CN" sz="340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             )</a:t>
            </a:r>
            <a:r>
              <a:rPr lang="zh-CN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夏季　　　　</a:t>
            </a:r>
            <a:r>
              <a:rPr lang="en-US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秋季　　　　</a:t>
            </a:r>
            <a:r>
              <a:rPr lang="en-US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冬季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1E250070-B9D6-4FDC-8DB4-644066D3EEF1}"/>
              </a:ext>
            </a:extLst>
          </p:cNvPr>
          <p:cNvSpPr/>
          <p:nvPr/>
        </p:nvSpPr>
        <p:spPr>
          <a:xfrm>
            <a:off x="7192467" y="1851717"/>
            <a:ext cx="417102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A529FB3E-110A-4D35-B619-AD0BBB03B0CC}"/>
              </a:ext>
            </a:extLst>
          </p:cNvPr>
          <p:cNvSpPr/>
          <p:nvPr/>
        </p:nvSpPr>
        <p:spPr>
          <a:xfrm>
            <a:off x="1197316" y="4213177"/>
            <a:ext cx="428322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387867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637984F6-6A66-435D-8AB9-2E4418D132D0}"/>
              </a:ext>
            </a:extLst>
          </p:cNvPr>
          <p:cNvSpPr/>
          <p:nvPr/>
        </p:nvSpPr>
        <p:spPr>
          <a:xfrm>
            <a:off x="505459" y="946407"/>
            <a:ext cx="10911223" cy="31527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40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夜深千帐灯</a:t>
            </a:r>
            <a:r>
              <a:rPr lang="en-US" altLang="zh-CN" sz="340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中</a:t>
            </a:r>
            <a:r>
              <a:rPr lang="en-US" altLang="zh-CN" sz="340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千</a:t>
            </a:r>
            <a:r>
              <a:rPr lang="en-US" altLang="zh-CN" sz="340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的意思是</a:t>
            </a:r>
            <a:r>
              <a:rPr lang="en-US" altLang="zh-CN" sz="340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>
                <a:solidFill>
                  <a:srgbClr val="FF00FF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>
                <a:solidFill>
                  <a:srgbClr val="FF00FF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3400">
                <a:solidFill>
                  <a:srgbClr val="FF00FF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数目</a:t>
            </a:r>
            <a:r>
              <a:rPr lang="en-US" altLang="zh-CN" sz="340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十个一百。　　　　</a:t>
            </a:r>
            <a:r>
              <a:rPr lang="en-US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表示极多。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40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山一程</a:t>
            </a:r>
            <a:r>
              <a:rPr lang="en-US" altLang="zh-CN" sz="340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水一程</a:t>
            </a:r>
            <a:r>
              <a:rPr lang="en-US" altLang="zh-CN" sz="340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说明了</a:t>
            </a:r>
            <a:r>
              <a:rPr lang="en-US" altLang="zh-CN" sz="340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>
                <a:solidFill>
                  <a:srgbClr val="FF00FF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>
                <a:solidFill>
                  <a:srgbClr val="FF00FF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</a:t>
            </a:r>
            <a:r>
              <a:rPr lang="zh-CN" altLang="zh-CN" sz="3400">
                <a:solidFill>
                  <a:srgbClr val="FF00FF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山多水长。　　 　　　　</a:t>
            </a:r>
            <a:r>
              <a:rPr lang="en-US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离开故乡之远</a:t>
            </a:r>
            <a:r>
              <a:rPr lang="en-US" altLang="zh-CN" sz="340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行军之艰难。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FD05A264-7C2C-48D2-A21D-793B868CF59E}"/>
              </a:ext>
            </a:extLst>
          </p:cNvPr>
          <p:cNvSpPr/>
          <p:nvPr/>
        </p:nvSpPr>
        <p:spPr>
          <a:xfrm>
            <a:off x="7065775" y="1066606"/>
            <a:ext cx="4219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1832A7AD-FF3A-46A5-972A-1F57ABC012D0}"/>
              </a:ext>
            </a:extLst>
          </p:cNvPr>
          <p:cNvSpPr/>
          <p:nvPr/>
        </p:nvSpPr>
        <p:spPr>
          <a:xfrm>
            <a:off x="6024947" y="2615197"/>
            <a:ext cx="4219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3551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09BE2FC9-02E3-488D-AB6C-AC54DF582C20}"/>
              </a:ext>
            </a:extLst>
          </p:cNvPr>
          <p:cNvSpPr/>
          <p:nvPr/>
        </p:nvSpPr>
        <p:spPr>
          <a:xfrm>
            <a:off x="419487" y="891191"/>
            <a:ext cx="280076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zh-CN" sz="3400">
                <a:solidFill>
                  <a:srgbClr val="000000"/>
                </a:solidFill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三、连一连。</a:t>
            </a:r>
            <a:endParaRPr lang="zh-CN" altLang="zh-CN" sz="340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B71A03DB-F578-43B5-BCE3-2171F9C3E9F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9487" y="1819921"/>
            <a:ext cx="11248547" cy="2300839"/>
          </a:xfrm>
          <a:prstGeom prst="rect">
            <a:avLst/>
          </a:prstGeom>
        </p:spPr>
      </p:pic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4DEBD519-7E2B-42EE-9059-708C674BD2FA}"/>
              </a:ext>
            </a:extLst>
          </p:cNvPr>
          <p:cNvCxnSpPr>
            <a:cxnSpLocks/>
          </p:cNvCxnSpPr>
          <p:nvPr/>
        </p:nvCxnSpPr>
        <p:spPr>
          <a:xfrm>
            <a:off x="2566199" y="2124943"/>
            <a:ext cx="2494073" cy="742544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1C1DF9C3-727D-45FE-9CC0-C566E0561E9F}"/>
              </a:ext>
            </a:extLst>
          </p:cNvPr>
          <p:cNvCxnSpPr>
            <a:cxnSpLocks/>
          </p:cNvCxnSpPr>
          <p:nvPr/>
        </p:nvCxnSpPr>
        <p:spPr>
          <a:xfrm>
            <a:off x="7206984" y="2867487"/>
            <a:ext cx="1670686" cy="834501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4B84A44C-CD50-4E4F-B2C4-B1849C38B900}"/>
              </a:ext>
            </a:extLst>
          </p:cNvPr>
          <p:cNvCxnSpPr>
            <a:cxnSpLocks/>
          </p:cNvCxnSpPr>
          <p:nvPr/>
        </p:nvCxnSpPr>
        <p:spPr>
          <a:xfrm>
            <a:off x="3376968" y="2931928"/>
            <a:ext cx="1683304" cy="770060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id="{B24EABB2-7CA8-4130-B216-370F3A901B97}"/>
              </a:ext>
            </a:extLst>
          </p:cNvPr>
          <p:cNvCxnSpPr>
            <a:cxnSpLocks/>
          </p:cNvCxnSpPr>
          <p:nvPr/>
        </p:nvCxnSpPr>
        <p:spPr>
          <a:xfrm flipV="1">
            <a:off x="6749784" y="2867487"/>
            <a:ext cx="2127886" cy="834501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id="{1398EC27-DCA8-4656-A477-4403D5903C53}"/>
              </a:ext>
            </a:extLst>
          </p:cNvPr>
          <p:cNvCxnSpPr>
            <a:cxnSpLocks/>
          </p:cNvCxnSpPr>
          <p:nvPr/>
        </p:nvCxnSpPr>
        <p:spPr>
          <a:xfrm flipV="1">
            <a:off x="3356035" y="2124943"/>
            <a:ext cx="1704237" cy="1570838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id="{ADD8FD00-A065-473E-B800-7266E2207965}"/>
              </a:ext>
            </a:extLst>
          </p:cNvPr>
          <p:cNvCxnSpPr>
            <a:cxnSpLocks/>
          </p:cNvCxnSpPr>
          <p:nvPr/>
        </p:nvCxnSpPr>
        <p:spPr>
          <a:xfrm>
            <a:off x="7206984" y="2124943"/>
            <a:ext cx="1608542" cy="0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42556355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0257F93F-8525-4BD6-B0FA-812877E9FC7D}"/>
              </a:ext>
            </a:extLst>
          </p:cNvPr>
          <p:cNvSpPr/>
          <p:nvPr/>
        </p:nvSpPr>
        <p:spPr>
          <a:xfrm>
            <a:off x="505460" y="861095"/>
            <a:ext cx="10915914" cy="47359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四、理解性默写。</a:t>
            </a:r>
            <a:endParaRPr lang="zh-CN" altLang="zh-CN" sz="34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天色已晚</a:t>
            </a:r>
            <a:r>
              <a:rPr lang="en-US" altLang="zh-CN" sz="340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皓月当空</a:t>
            </a:r>
            <a:r>
              <a:rPr lang="en-US" altLang="zh-CN" sz="340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青松如盖</a:t>
            </a:r>
            <a:r>
              <a:rPr lang="en-US" altLang="zh-CN" sz="340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清清泉水淙淙流泻于山石之上</a:t>
            </a:r>
            <a:r>
              <a:rPr lang="en-US" altLang="zh-CN" sz="340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好一幅清新宁静的山水画</a:t>
            </a:r>
            <a:r>
              <a:rPr lang="en-US" altLang="zh-CN" sz="340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!</a:t>
            </a:r>
            <a:r>
              <a:rPr lang="zh-CN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这让我想起王维的诗句</a:t>
            </a:r>
            <a:r>
              <a:rPr lang="en-US" altLang="zh-CN" sz="340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400" u="sng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</a:t>
            </a:r>
            <a:r>
              <a:rPr lang="zh-CN" altLang="zh-CN" sz="3400" u="sng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u="sng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</a:t>
            </a:r>
            <a:r>
              <a:rPr lang="zh-CN" altLang="zh-CN" sz="3400" u="sng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z="340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《枫桥夜泊》中以动衬静</a:t>
            </a:r>
            <a:r>
              <a:rPr lang="en-US" altLang="zh-CN" sz="340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表达诗人孤寂忧愁心情的诗句是</a:t>
            </a:r>
            <a:r>
              <a:rPr lang="en-US" altLang="zh-CN" sz="340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400" u="sng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</a:t>
            </a:r>
            <a:r>
              <a:rPr lang="zh-CN" altLang="zh-CN" sz="3400" u="sng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u="sng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   </a:t>
            </a:r>
            <a:r>
              <a:rPr lang="en-US" altLang="zh-CN" sz="340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z="340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0E5E0FE8-3352-4A17-9D33-8A497D36B9FC}"/>
              </a:ext>
            </a:extLst>
          </p:cNvPr>
          <p:cNvSpPr/>
          <p:nvPr/>
        </p:nvSpPr>
        <p:spPr>
          <a:xfrm>
            <a:off x="1661466" y="3233986"/>
            <a:ext cx="236475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明月松间照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9DFA7C59-3DCD-43E2-8344-3E0008FEE13A}"/>
              </a:ext>
            </a:extLst>
          </p:cNvPr>
          <p:cNvSpPr/>
          <p:nvPr/>
        </p:nvSpPr>
        <p:spPr>
          <a:xfrm>
            <a:off x="5698628" y="3229051"/>
            <a:ext cx="236475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清泉石上流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DCE7E185-08F2-42C0-8B39-8C554B1B4049}"/>
              </a:ext>
            </a:extLst>
          </p:cNvPr>
          <p:cNvSpPr/>
          <p:nvPr/>
        </p:nvSpPr>
        <p:spPr>
          <a:xfrm>
            <a:off x="1898310" y="4751616"/>
            <a:ext cx="323678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月落乌啼霜满天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35B68FE3-8389-424A-B83A-7AC86AF75773}"/>
              </a:ext>
            </a:extLst>
          </p:cNvPr>
          <p:cNvSpPr/>
          <p:nvPr/>
        </p:nvSpPr>
        <p:spPr>
          <a:xfrm>
            <a:off x="5698628" y="4751615"/>
            <a:ext cx="36728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江枫渔火对愁眠</a:t>
            </a:r>
            <a:r>
              <a:rPr lang="zh-CN" altLang="zh-CN" sz="3400" b="1">
                <a:solidFill>
                  <a:srgbClr val="E72582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740786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部编版  五年级语文</a:t>
            </a:r>
            <a:r>
              <a:rPr lang="zh-CN" altLang="en-US" dirty="0">
                <a:solidFill>
                  <a:srgbClr val="FFFFFF"/>
                </a:solidFill>
                <a:latin typeface="微软雅黑"/>
              </a:rPr>
              <a:t>上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219</TotalTime>
  <Words>309</Words>
  <Application>Microsoft Office PowerPoint</Application>
  <PresentationFormat>宽屏</PresentationFormat>
  <Paragraphs>46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1" baseType="lpstr">
      <vt:lpstr>方正大标宋_GBK</vt:lpstr>
      <vt:lpstr>微软雅黑</vt:lpstr>
      <vt:lpstr>NEU-XT</vt:lpstr>
      <vt:lpstr>Arial</vt:lpstr>
      <vt:lpstr>Wingdings</vt:lpstr>
      <vt:lpstr>方正黑体_GBK</vt:lpstr>
      <vt:lpstr>方正隶变_GBK</vt:lpstr>
      <vt:lpstr>NEU-HZ</vt:lpstr>
      <vt:lpstr>NEU-BZ</vt:lpstr>
      <vt:lpstr>方正书宋_GBK</vt:lpstr>
      <vt:lpstr>方正小标宋_GBK</vt:lpstr>
      <vt:lpstr>Calibri</vt:lpstr>
      <vt:lpstr>方正大标宋简体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Micorosoft</cp:lastModifiedBy>
  <cp:revision>253</cp:revision>
  <dcterms:created xsi:type="dcterms:W3CDTF">2019-06-19T02:08:00Z</dcterms:created>
  <dcterms:modified xsi:type="dcterms:W3CDTF">2025-11-21T00:12:42Z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