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516" r:id="rId7"/>
    <p:sldId id="515" r:id="rId8"/>
    <p:sldId id="427" r:id="rId9"/>
  </p:sldIdLst>
  <p:sldSz cx="12192000" cy="6858000"/>
  <p:notesSz cx="6858000" cy="9144000"/>
  <p:embeddedFontLst>
    <p:embeddedFont>
      <p:font typeface="MS Gothic" pitchFamily="49" charset="-128"/>
      <p:regular r:id="rId10"/>
    </p:embeddedFont>
    <p:embeddedFont>
      <p:font typeface="方正隶变_GBK" charset="-122"/>
      <p:regular r:id="rId11"/>
    </p:embeddedFont>
    <p:embeddedFont>
      <p:font typeface="方正黑体_GBK" pitchFamily="65" charset="-122"/>
      <p:regular r:id="rId12"/>
    </p:embeddedFont>
    <p:embeddedFont>
      <p:font typeface="方正楷体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方正大标宋_GBK" charset="-122"/>
      <p:regular r:id="rId16"/>
    </p:embeddedFont>
    <p:embeddedFont>
      <p:font typeface="方正仿宋_GBK" pitchFamily="65" charset="-122"/>
      <p:regular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小标宋_GBK" pitchFamily="65" charset="-122"/>
      <p:regular r:id="rId26"/>
    </p:embeddedFont>
    <p:embeddedFont>
      <p:font typeface="NEU-XT" pitchFamily="18" charset="-122"/>
      <p:regular r:id="rId27"/>
    </p:embeddedFont>
    <p:embeddedFont>
      <p:font typeface="楷体" pitchFamily="49" charset="-122"/>
      <p:regular r:id="rId28"/>
    </p:embeddedFont>
    <p:embeddedFont>
      <p:font typeface="NEU-HZ" pitchFamily="2" charset="-122"/>
      <p:regular r:id="rId29"/>
      <p:italic r:id="rId30"/>
    </p:embeddedFont>
    <p:embeddedFont>
      <p:font typeface="方正书宋_GBK" pitchFamily="65" charset="-122"/>
      <p:regular r:id="rId31"/>
    </p:embeddedFont>
    <p:embeddedFont>
      <p:font typeface="方正大标宋简体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font" Target="fonts/font2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13   </a:t>
            </a:r>
            <a:r>
              <a:rPr lang="zh-CN" altLang="zh-CN" sz="6000" b="1" dirty="0" smtClean="0">
                <a:latin typeface="方正大标宋_GBK" charset="-122"/>
                <a:ea typeface="方正大标宋_GBK" charset="-122"/>
              </a:rPr>
              <a:t>将</a:t>
            </a: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相和 </a:t>
            </a:r>
            <a:r>
              <a:rPr lang="en-US" altLang="zh-CN" sz="6000" b="1" dirty="0">
                <a:latin typeface="方正大标宋_GBK" charset="-122"/>
                <a:ea typeface="方正大标宋_GBK" charset="-122"/>
              </a:rPr>
              <a:t>(</a:t>
            </a: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二</a:t>
            </a:r>
            <a:r>
              <a:rPr lang="en-US" altLang="zh-CN" sz="6000" b="1" dirty="0">
                <a:latin typeface="方正大标宋_GBK" charset="-122"/>
                <a:ea typeface="方正大标宋_GBK" charset="-122"/>
              </a:rPr>
              <a:t>)</a:t>
            </a:r>
            <a:endParaRPr lang="zh-CN" altLang="zh-CN" sz="6000" b="1" dirty="0">
              <a:latin typeface="方正大标宋_GBK" charset="-122"/>
              <a:ea typeface="方正大标宋_GBK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9690" y="879618"/>
            <a:ext cx="1086933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我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向老师承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nuò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面对错误不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dǎn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qiè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A46AA6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不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jù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jué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A46AA6"/>
                </a:solidFill>
                <a:latin typeface="NEU-XT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面对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要向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fù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jīnɡ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qǐnɡ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zuì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</a:t>
            </a:r>
            <a:r>
              <a:rPr lang="zh-CN" altLang="zh-CN" sz="3400" dirty="0">
                <a:solidFill>
                  <a:srgbClr val="A46AA6"/>
                </a:solidFill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A46AA6"/>
                </a:solidFill>
                <a:latin typeface="NEU-XT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的廉颇学习。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20590" y="18631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45547" y="179046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胆怯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5642" y="26206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拒绝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61511" y="261557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负荆请罪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867115"/>
            <a:ext cx="1081061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二、补充词语。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完好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)(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之宝　 毫不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)(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同心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)(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 完璧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)(      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不提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59977" y="18452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5332" y="185669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45354" y="18330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98345" y="185669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91023" y="18582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73653" y="186595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19871" y="26130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25331" y="26130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38858" y="26249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99276" y="26130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44914" y="26130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477426" y="26285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1094"/>
            <a:ext cx="1070994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三、把句子换个说法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意思不变。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秦王我都不怕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还会怕廉将军吗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我们怎么敢为了一块璧而得罪强大的秦国呢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9395" y="2430754"/>
            <a:ext cx="9562620" cy="795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秦王我都不怕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更不会怕廉将军。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9395" y="4080577"/>
            <a:ext cx="10661121" cy="795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我们不敢为了一块璧而得罪强大的秦国。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83407"/>
            <a:ext cx="1082739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四、按要求完成句子练习。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我廉颇立下了那么多战功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他蔺相如就靠一张嘴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反而爬到我头上去了。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请概括这句话的主要意思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55694" y="3223937"/>
            <a:ext cx="538421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廉颇对蔺相如不服气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83407"/>
            <a:ext cx="1077705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廉颇静下心来想了想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觉得自己为了争一口气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就不顾国家利益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真不应该。于是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他脱下战袍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背上绑着荆条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到蔺相如门上请罪。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这句话运用了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描写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表现了廉颇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精神品质。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79126" y="328389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心理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13893" y="33247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6028" y="3152470"/>
            <a:ext cx="1043538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知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错就改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2391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61094"/>
            <a:ext cx="1081900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五、判断下列说法是否正确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正确的打</a:t>
            </a:r>
            <a:r>
              <a:rPr lang="en-US" altLang="zh-CN" sz="3400" dirty="0" smtClean="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400" dirty="0" smtClean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错误的打</a:t>
            </a:r>
            <a:r>
              <a:rPr lang="en-US" altLang="zh-CN" sz="3400" dirty="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✕</a:t>
            </a:r>
            <a:r>
              <a:rPr lang="en-US" altLang="zh-CN" sz="3400" dirty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课文中的三个故事相对独立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而又紧密联系。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连词成句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就是能一眼看到多个词语甚至一句话。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宋体"/>
              </a:rPr>
              <a:t>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将相不和是因为廉颇嫉妒蔺相如的能力比自己强。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蔺相如的才能只体现在他的能言善辩上。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03317" y="847058"/>
            <a:ext cx="76174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660833" y="177962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85780" y="325466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1135382" y="4950042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9223363" y="5679884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311</Words>
  <Application>Microsoft Office PowerPoint</Application>
  <PresentationFormat>自定义</PresentationFormat>
  <Paragraphs>69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9" baseType="lpstr">
      <vt:lpstr>Arial</vt:lpstr>
      <vt:lpstr>宋体</vt:lpstr>
      <vt:lpstr>Times New Roman</vt:lpstr>
      <vt:lpstr>汉仪雅酷黑 95W</vt:lpstr>
      <vt:lpstr>MS Gothic</vt:lpstr>
      <vt:lpstr>方正隶变_GBK</vt:lpstr>
      <vt:lpstr>方正黑体_GBK</vt:lpstr>
      <vt:lpstr>方正楷体_GBK</vt:lpstr>
      <vt:lpstr>微软雅黑</vt:lpstr>
      <vt:lpstr>方正大标宋_GBK</vt:lpstr>
      <vt:lpstr>方正仿宋_GBK</vt:lpstr>
      <vt:lpstr>NEU-BZ</vt:lpstr>
      <vt:lpstr>Calibri</vt:lpstr>
      <vt:lpstr>方正小标宋_GBK</vt:lpstr>
      <vt:lpstr>NEU-XT</vt:lpstr>
      <vt:lpstr>楷体</vt:lpstr>
      <vt:lpstr>NEU-HZ</vt:lpstr>
      <vt:lpstr>Wingdings</vt:lpstr>
      <vt:lpstr>方正书宋_GBK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245</cp:revision>
  <dcterms:created xsi:type="dcterms:W3CDTF">2019-06-19T02:08:00Z</dcterms:created>
  <dcterms:modified xsi:type="dcterms:W3CDTF">2025-09-01T00:23:50Z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