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3" r:id="rId8"/>
    <p:sldId id="544" r:id="rId9"/>
    <p:sldId id="545" r:id="rId10"/>
    <p:sldId id="546" r:id="rId11"/>
    <p:sldId id="549" r:id="rId12"/>
    <p:sldId id="550" r:id="rId13"/>
    <p:sldId id="551" r:id="rId14"/>
    <p:sldId id="547" r:id="rId15"/>
    <p:sldId id="548" r:id="rId16"/>
    <p:sldId id="498" r:id="rId17"/>
    <p:sldId id="539" r:id="rId18"/>
    <p:sldId id="427" r:id="rId19"/>
  </p:sldIdLst>
  <p:sldSz cx="12192000" cy="6858000"/>
  <p:notesSz cx="6858000" cy="9144000"/>
  <p:embeddedFontLst>
    <p:embeddedFont>
      <p:font typeface="NEU-XT" panose="02020503000000020003" pitchFamily="18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华文宋体" panose="02010600030101010101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NEU-BZ" panose="02010600010101010101" pitchFamily="2" charset="-122"/>
      <p:regular r:id="rId29"/>
      <p:bold r:id="rId30"/>
      <p:italic r:id="rId31"/>
      <p:boldItalic r:id="rId32"/>
    </p:embeddedFont>
    <p:embeddedFont>
      <p:font typeface="NEU-HZ" panose="02010600010101010101" pitchFamily="2" charset="-122"/>
      <p:regular r:id="rId33"/>
      <p:italic r:id="rId34"/>
    </p:embeddedFont>
    <p:embeddedFont>
      <p:font typeface="方正黑体_GBK" panose="03000509000000000000" pitchFamily="65" charset="-122"/>
      <p:regular r:id="rId35"/>
    </p:embeddedFont>
    <p:embeddedFont>
      <p:font typeface="楷体" panose="02010609060101010101" pitchFamily="49" charset="-122"/>
      <p:regular r:id="rId36"/>
    </p:embeddedFont>
    <p:embeddedFont>
      <p:font typeface="方正楷体_GBK" panose="03000509000000000000" pitchFamily="65" charset="-122"/>
      <p:regular r:id="rId37"/>
    </p:embeddedFont>
    <p:embeddedFont>
      <p:font typeface="方正书宋_GBK" panose="03000509000000000000" pitchFamily="65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  <p:embeddedFont>
      <p:font typeface="方正小标宋_GBK" panose="03000509000000000000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/>
              <a:t>19</a:t>
            </a:r>
            <a:r>
              <a:rPr lang="zh-CN" altLang="zh-CN" sz="6000" dirty="0"/>
              <a:t>　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</a:rPr>
              <a:t>父爱之舟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5330" y="937361"/>
            <a:ext cx="108001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四、根据课文内容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将思维导图补充完整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并回答问题。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32"/>
          <a:stretch/>
        </p:blipFill>
        <p:spPr bwMode="auto">
          <a:xfrm>
            <a:off x="723900" y="1635815"/>
            <a:ext cx="10651572" cy="426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67844" y="329337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加钱换好房间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0448" y="439674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豆腐脑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1527" y="482548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万花筒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5936" y="58991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4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r>
              <a:rPr lang="zh-CN" altLang="en-US" sz="3400" dirty="0" smtClean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34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72"/>
          <a:stretch/>
        </p:blipFill>
        <p:spPr bwMode="auto">
          <a:xfrm>
            <a:off x="831849" y="861094"/>
            <a:ext cx="10664197" cy="41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084061" y="110120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上学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67318" y="196716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凑学费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8104" y="244353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铺床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84444" y="348031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上学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73659" y="3949184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缝补棉被</a:t>
            </a:r>
            <a:endParaRPr lang="zh-CN" altLang="en-US" sz="34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1999" y="5148560"/>
            <a:ext cx="109728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其中哪个场景给你留下的印象最深刻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2959" y="5764113"/>
            <a:ext cx="105114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逛庙会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吃热豆腐脑的场景给我的印象最深刻。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933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753725" cy="5146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五、阅读课文片段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2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初小毕业时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我考取了鹅山高小。要住在鹅山当寄宿</a:t>
            </a:r>
            <a:r>
              <a:rPr lang="en-US" altLang="zh-CN" sz="3200" dirty="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200" dirty="0" err="1">
                <a:latin typeface="NEU-XT"/>
                <a:ea typeface="宋体"/>
                <a:cs typeface="Times New Roman"/>
              </a:rPr>
              <a:t>xiǔ</a:t>
            </a:r>
            <a:r>
              <a:rPr lang="zh-CN" altLang="zh-CN" sz="32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dirty="0" err="1" smtClean="0">
                <a:latin typeface="NEU-XT"/>
                <a:ea typeface="宋体"/>
                <a:cs typeface="Times New Roman"/>
              </a:rPr>
              <a:t>sù</a:t>
            </a:r>
            <a:r>
              <a:rPr lang="en-US" altLang="zh-CN" sz="3200" dirty="0" smtClean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生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就要缴饭费、宿费、学杂费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书本费也贵了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于是家里粜稻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卖猪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每学期开学要凑一笔不少的钱。钱很紧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但家里愿意把钱都花在我身上。我拿着凑来的钱去缴学费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感到十分心酸。父亲送我到学校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替我铺</a:t>
            </a:r>
            <a:r>
              <a:rPr lang="en-US" altLang="zh-CN" sz="3200" dirty="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200" dirty="0" err="1" smtClean="0">
                <a:latin typeface="NEU-XT"/>
                <a:ea typeface="宋体"/>
                <a:cs typeface="Times New Roman"/>
              </a:rPr>
              <a:t>pū</a:t>
            </a:r>
            <a:r>
              <a:rPr lang="zh-CN" altLang="zh-CN" sz="32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dirty="0" err="1">
                <a:latin typeface="NEU-XT"/>
                <a:ea typeface="宋体"/>
                <a:cs typeface="Times New Roman"/>
              </a:rPr>
              <a:t>pù</a:t>
            </a:r>
            <a:r>
              <a:rPr lang="en-US" altLang="zh-CN" sz="3200" dirty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好床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他回家时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我偷偷哭了。这是我第一次真正心酸的哭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与在家里撒</a:t>
            </a:r>
            <a:r>
              <a:rPr lang="en-US" altLang="zh-CN" sz="3200" dirty="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200" dirty="0" err="1" smtClean="0">
                <a:latin typeface="NEU-XT"/>
                <a:ea typeface="宋体"/>
                <a:cs typeface="Times New Roman"/>
              </a:rPr>
              <a:t>sā</a:t>
            </a:r>
            <a:r>
              <a:rPr lang="zh-CN" altLang="zh-CN" sz="32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dirty="0" err="1">
                <a:latin typeface="NEU-XT"/>
                <a:ea typeface="宋体"/>
                <a:cs typeface="Times New Roman"/>
              </a:rPr>
              <a:t>sǎ</a:t>
            </a:r>
            <a:r>
              <a:rPr lang="en-US" altLang="zh-CN" sz="3200" dirty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娇的哭、发脾气的哭、打架的哭都大不一样</a:t>
            </a:r>
            <a:r>
              <a:rPr lang="en-US" altLang="zh-CN" sz="32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dirty="0">
                <a:latin typeface="Calibri"/>
                <a:ea typeface="方正楷体_GBK"/>
                <a:cs typeface="Times New Roman"/>
              </a:rPr>
              <a:t>是人生道路中品尝到的新滋味了。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394" y="6092309"/>
            <a:ext cx="95590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给片段中加点的字选择正确读音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打上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en-US" sz="3400" dirty="0">
                <a:latin typeface="NEU-BZ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NEU-BZ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72601" y="6014946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26799" y="17043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02052" y="39330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60879" y="45091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66749" y="2051832"/>
            <a:ext cx="88168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347371" y="37270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458841" y="42589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933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107823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去鹅山高小上学要缴哪些费用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家里是怎样给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凑学费的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要缴的费用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为了给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凑学费家里要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0387" y="2471623"/>
            <a:ext cx="59912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饭费、宿费、学杂费、书本费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6000" y="332283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粜稻、卖猪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933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61094"/>
            <a:ext cx="107727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钱很紧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但家里愿意把钱都花在我身上。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体会到父亲在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上对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的大力支持。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父亲送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到学校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替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表现了父亲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在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上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的关心。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17035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8792" y="24945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铺好床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2561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9756"/>
            <a:ext cx="108832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读文段最后一句话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新滋味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修辞手法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原来的哭是淘气、生气、无理取闹的哭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现在的哭是对父亲的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哭。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099" y="1593656"/>
            <a:ext cx="1014412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父亲的感激和心疼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对家庭境况的担忧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不能为家庭分忧的愧疚等。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3625" y="32704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4" y="3913386"/>
            <a:ext cx="998735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心疼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、感激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699" y="1506928"/>
            <a:ext cx="107918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读下面的句子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想想在你的成长过程中有没有类似的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第一次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试着写一段话。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这是我第一次真正心酸的哭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与在家里撒娇的哭、发脾气的哭、打架的哭都大不一样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是人生道路中品尝到的新滋味了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42886"/>
            <a:ext cx="107784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有一次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我发高烧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爸爸背我去医院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我猛然间看到爸爸的头上有了白发。那一刻我第一次意识到父母老了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我们已经长大了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我们要学会体谅父母的辛劳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不能再让他们为我们操心了。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1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47998" y="1039818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621864"/>
            <a:ext cx="1116362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父亲摇着小船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péi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我去参加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bì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kǎo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。时值暑天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父亲汗流浃背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我心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ténɡ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极了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端起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zhǔ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好的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水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走向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船头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……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5676" y="2622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19648" y="26221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毕业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9953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考试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1130" y="41556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44759" y="41556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07817" y="41556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7845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下列词语中加点字的读音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完全正确的一项是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客栈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蚕茧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jiǎn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落榜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bǎnɡ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踩高跷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qiào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偏僻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bì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恍惚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纸屑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缴费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jiǎo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委屈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wěi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兼职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嘲笑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cháo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tiào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25049" y="29134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22952" y="2908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63398" y="28948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39139" y="36918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85903" y="36701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22121" y="36918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93806" y="44790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54523" y="44538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87983" y="44455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3432" y="53012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20804" y="52375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30857" y="1840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7115"/>
            <a:ext cx="10827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pc="-15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下列每小题词语中都有一个错别字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选出有错别字的选项。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考试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煮饭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路废　　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毕业　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赔伴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枕头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精致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糖果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31800" y="18914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2182" y="26207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9618"/>
            <a:ext cx="108799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姑爹的小渔船仍然是那么亲切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是因为小渔船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承载着浓浓的父爱。　　　　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来说印象太深刻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太熟悉。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的亲人拥有的。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虽然不精致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但是很好用。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6347" y="10103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41079"/>
            <a:ext cx="10827391" cy="5481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下列对课文题目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父爱之舟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理解不正确的一项是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pc="-15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父爱之舟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舟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指的是姑爹的小船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文章多次写到它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是全文的线索。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父亲摇着船把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带到一个个人生的驿站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这条船承载了父亲无尽的期望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体现了文章的主旨。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这条小船承载着父亲对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的爱与希望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也体现出父亲的艰辛。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这条小船是姑爹的渔船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突出了父亲和姑爹的关系和睦。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31540" y="9597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41079"/>
            <a:ext cx="1083578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朦胧中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父亲和母亲在半夜起来给蚕宝宝添桑叶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每年卖茧子的时候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我总跟在父亲身后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卖了茧子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父亲便给我买枇杷吃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句中第一个省略号省略的是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从中可以看出父母亲的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第二个省略号省略的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从中可以看出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父亲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62312" y="3798975"/>
            <a:ext cx="32883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父母喂蚕的情景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4438" y="45245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辛劳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5210687"/>
            <a:ext cx="572818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父亲给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买东西吃的情景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9097" y="595592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0904"/>
            <a:ext cx="10913501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我和父亲都饿了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我多馋啊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但不敢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也不忍心叫父亲买。父亲从家里带了粽子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找个偏僻的地方</a:t>
            </a:r>
            <a:r>
              <a:rPr lang="en-US" altLang="zh-CN" sz="3400" u="sng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父子俩坐下吃凉粽子。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吃完粽子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父亲觉得我太委屈了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领我到小摊上吃了碗热豆腐脑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我叫他也吃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他就是不吃。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画线句写的是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的场景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这个场景和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spc="-150" dirty="0" smtClean="0">
                <a:latin typeface="Calibri"/>
                <a:ea typeface="宋体"/>
                <a:cs typeface="Times New Roman"/>
              </a:rPr>
              <a:t>形成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了鲜明的对比。尽管没钱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父亲还是给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pc="-15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买了碗热豆腐脑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我们从中能深切体会到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dirty="0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 spc="-150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6334" y="384246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吃凉粽子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608" y="3640488"/>
            <a:ext cx="10150158" cy="1484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盛大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的庙会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78146" y="5219818"/>
            <a:ext cx="35449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父亲对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937037"/>
            <a:ext cx="107267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我什么时候能够用自己手中的笔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把那只载着父爱的小船画出来就好了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句中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载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字应读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注音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载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字把父爱具体化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更生动形象地描绘出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。这句话充分地表达了作者对父亲的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之情。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4637" y="2567132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zài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9417" y="335854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父爱的深沉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5698" y="4154125"/>
            <a:ext cx="36316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无限感激与怀念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3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1024</Words>
  <Application>Microsoft Office PowerPoint</Application>
  <PresentationFormat>宽屏</PresentationFormat>
  <Paragraphs>150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NEU-XT</vt:lpstr>
      <vt:lpstr>方正大标宋简体</vt:lpstr>
      <vt:lpstr>Wingdings</vt:lpstr>
      <vt:lpstr>华文宋体</vt:lpstr>
      <vt:lpstr>宋体</vt:lpstr>
      <vt:lpstr>方正仿宋_GBK</vt:lpstr>
      <vt:lpstr>汉仪雅酷黑 95W</vt:lpstr>
      <vt:lpstr>方正隶变_GBK</vt:lpstr>
      <vt:lpstr>Calibri</vt:lpstr>
      <vt:lpstr>NEU-BZ</vt:lpstr>
      <vt:lpstr>NEU-HZ</vt:lpstr>
      <vt:lpstr>方正黑体_GBK</vt:lpstr>
      <vt:lpstr>Arial</vt:lpstr>
      <vt:lpstr>楷体</vt:lpstr>
      <vt:lpstr>Times New Roman</vt:lpstr>
      <vt:lpstr>方正楷体_GBK</vt:lpstr>
      <vt:lpstr>方正书宋_GBK</vt:lpstr>
      <vt:lpstr>微软雅黑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2025-09-19T08:09:54Z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