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6" r:id="rId4"/>
    <p:sldId id="540" r:id="rId5"/>
    <p:sldId id="547" r:id="rId6"/>
    <p:sldId id="541" r:id="rId7"/>
    <p:sldId id="542" r:id="rId8"/>
    <p:sldId id="543" r:id="rId9"/>
    <p:sldId id="544" r:id="rId10"/>
    <p:sldId id="545" r:id="rId11"/>
    <p:sldId id="520" r:id="rId12"/>
    <p:sldId id="551" r:id="rId13"/>
    <p:sldId id="552" r:id="rId14"/>
    <p:sldId id="548" r:id="rId15"/>
    <p:sldId id="549" r:id="rId16"/>
    <p:sldId id="550" r:id="rId17"/>
    <p:sldId id="498" r:id="rId18"/>
    <p:sldId id="553" r:id="rId19"/>
    <p:sldId id="558" r:id="rId20"/>
    <p:sldId id="559" r:id="rId21"/>
    <p:sldId id="554" r:id="rId22"/>
    <p:sldId id="555" r:id="rId23"/>
    <p:sldId id="556" r:id="rId24"/>
    <p:sldId id="557" r:id="rId25"/>
    <p:sldId id="539" r:id="rId26"/>
    <p:sldId id="560" r:id="rId27"/>
    <p:sldId id="427" r:id="rId28"/>
  </p:sldIdLst>
  <p:sldSz cx="12192000" cy="6858000"/>
  <p:notesSz cx="6858000" cy="9144000"/>
  <p:embeddedFontLst>
    <p:embeddedFont>
      <p:font typeface="方正仿宋_GBK" pitchFamily="65" charset="-122"/>
      <p:regular r:id="rId29"/>
    </p:embeddedFont>
    <p:embeddedFont>
      <p:font typeface="楷体" pitchFamily="49" charset="-122"/>
      <p:regular r:id="rId30"/>
    </p:embeddedFont>
    <p:embeddedFont>
      <p:font typeface="方正大标宋_GBK" charset="-122"/>
      <p:regular r:id="rId31"/>
    </p:embeddedFont>
    <p:embeddedFont>
      <p:font typeface="方正楷体_GBK" pitchFamily="65" charset="-122"/>
      <p:regular r:id="rId32"/>
    </p:embeddedFont>
    <p:embeddedFont>
      <p:font typeface="华文宋体" pitchFamily="2" charset="-122"/>
      <p:regular r:id="rId33"/>
    </p:embeddedFont>
    <p:embeddedFont>
      <p:font typeface="方正黑体_GBK" pitchFamily="65" charset="-122"/>
      <p:regular r:id="rId34"/>
    </p:embeddedFont>
    <p:embeddedFont>
      <p:font typeface="微软雅黑" pitchFamily="34" charset="-122"/>
      <p:regular r:id="rId35"/>
      <p:bold r:id="rId36"/>
    </p:embeddedFont>
    <p:embeddedFont>
      <p:font typeface="方正隶变_GBK" charset="-122"/>
      <p:regular r:id="rId37"/>
    </p:embeddedFont>
    <p:embeddedFont>
      <p:font typeface="NEU-XT" pitchFamily="18" charset="-122"/>
      <p:regular r:id="rId38"/>
    </p:embeddedFont>
    <p:embeddedFont>
      <p:font typeface="NEU-HZ" pitchFamily="2" charset="-122"/>
      <p:regular r:id="rId39"/>
      <p:italic r:id="rId40"/>
    </p:embeddedFont>
    <p:embeddedFont>
      <p:font typeface="方正小标宋_GBK" pitchFamily="65" charset="-122"/>
      <p:regular r:id="rId41"/>
    </p:embeddedFont>
    <p:embeddedFont>
      <p:font typeface="方正书宋_GBK" pitchFamily="65" charset="-122"/>
      <p:regular r:id="rId42"/>
    </p:embeddedFont>
    <p:embeddedFont>
      <p:font typeface="方正大标宋简体" charset="-122"/>
      <p:regular r:id="rId43"/>
    </p:embeddedFont>
    <p:embeddedFont>
      <p:font typeface="NEU-BZ" pitchFamily="2" charset="-122"/>
      <p:regular r:id="rId44"/>
      <p:bold r:id="rId45"/>
      <p:italic r:id="rId46"/>
      <p:boldItalic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5.tif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4" Type="http://schemas.openxmlformats.org/officeDocument/2006/relationships/slide" Target="slid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slide" Target="slid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slide" Target="slide1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第一单元综合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训练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6953"/>
            <a:ext cx="1057572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给句子中加点的词选择正确的解释。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算账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计算账目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吃亏或失败后和人争执较量。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古时候人们用算盘算账。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这盘棋算你赢了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明天我再找你算账。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/>
          <p:cNvSpPr txBox="1"/>
          <p:nvPr/>
        </p:nvSpPr>
        <p:spPr>
          <a:xfrm>
            <a:off x="4540589" y="3597545"/>
            <a:ext cx="11163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/>
          <p:cNvSpPr txBox="1"/>
          <p:nvPr/>
        </p:nvSpPr>
        <p:spPr>
          <a:xfrm>
            <a:off x="6815404" y="4382276"/>
            <a:ext cx="11163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49571" y="33664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①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06951" y="41037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②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6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71229"/>
            <a:ext cx="1056733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骄傲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一词的不同感情色彩各写一句话。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表示自豪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    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dirty="0"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表示自高自大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en-US" altLang="zh-CN" sz="3400" u="sng" dirty="0"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dirty="0"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7749" y="1717538"/>
            <a:ext cx="6724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我们为有这样的战士而感到骄傲。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274368"/>
            <a:ext cx="995721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不能因为取得一点儿成绩就骄傲自满。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8" y="879293"/>
            <a:ext cx="10751891" cy="590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四、品读句段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白鹭色素的配合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身段的大小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一切都很适宜。白鹤太大而嫌生硬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即使如粉红的朱鹭或灰色的苍鹭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也觉得大了一些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而且太不寻常了。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这段话运用了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的手法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从这段话中我知道了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白鹭的特点是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 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白鹤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、朱鹭和苍鹭的特点是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作者这样写是为了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突出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18200" y="38628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对比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6615" y="4536239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颜色、身段都很适宜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3364" y="53164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大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6154" y="533098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不寻常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3643" y="599467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白鹭的外形之美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126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3" y="863716"/>
            <a:ext cx="1085255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下列选项中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与上述句子运用的手法不同的一项是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朱门酒肉臭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路有冻死骨。　　　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飞流直下三千尺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疑是银河落九天。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野径云俱黑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江船火独明。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沉舟侧畔千帆过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病树前头万木春。</a:t>
            </a:r>
          </a:p>
        </p:txBody>
      </p:sp>
      <p:sp>
        <p:nvSpPr>
          <p:cNvPr id="6" name="矩形 5"/>
          <p:cNvSpPr/>
          <p:nvPr/>
        </p:nvSpPr>
        <p:spPr>
          <a:xfrm>
            <a:off x="10479968" y="9960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126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2485" y="987695"/>
            <a:ext cx="70519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请你也用相同的手法来写一句话。</a:t>
            </a:r>
          </a:p>
        </p:txBody>
      </p:sp>
      <p:sp>
        <p:nvSpPr>
          <p:cNvPr id="6" name="矩形 5"/>
          <p:cNvSpPr/>
          <p:nvPr/>
        </p:nvSpPr>
        <p:spPr>
          <a:xfrm>
            <a:off x="867633" y="1603248"/>
            <a:ext cx="10432338" cy="1588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桂花不像牡丹那样雍容华贵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不像玫瑰那样婀娜多姿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但它的花瓣金黄可爱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香气迷人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令人陶醉。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126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9456"/>
            <a:ext cx="1052538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五、日积月累。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流响出疏桐。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非是藉秋风。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《蝉》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《落花生》一文用了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写作方法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借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告诉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我们一个深刻的道理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                  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7105" y="1749541"/>
            <a:ext cx="252184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垂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饮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清露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7814" y="174954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居高声自远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8929" y="325966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借物喻人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9591" y="3863858"/>
            <a:ext cx="11098191" cy="157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人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要做有用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的</a:t>
            </a:r>
            <a:endParaRPr lang="en-US" altLang="zh-CN" sz="34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不要做只讲体面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而对别人没有好处的人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5198" y="40313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花生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806" y="1827744"/>
            <a:ext cx="486869" cy="418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8126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693" y="861094"/>
            <a:ext cx="106260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六、口语交际。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王老师最近很苦恼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他注意到近日来有同学上下楼梯时相互追逐打闹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不靠右侧行走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这样非常容易造成安全事故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还有同学在教室里大声喧哗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影响了其他同学学习和休息。请你帮王老师想想办法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制定两条班级公约来约束同学们的行为。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5180" y="5185514"/>
            <a:ext cx="10155344" cy="765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上下楼梯靠右行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不能在楼梯上追逐打闹。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396" y="5951365"/>
            <a:ext cx="6989414" cy="765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不许在教室内大声喧哗。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126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7470" y="861094"/>
            <a:ext cx="10701557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七、对比阅读。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桂花雨 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节选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念中学的时候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全家到了杭州。杭州有一处小山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全是桂花树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花开时那才是香飘十里。秋天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我常到那儿去赏桂花。回家时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总要捡一大袋桂花给母亲。可是母亲说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这里的桂花再香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也比不上家乡院子里的桂花。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4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于是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我又想起了在故乡童年时代的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摇花乐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还有那摇落的阵阵桂花雨。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1094"/>
            <a:ext cx="10743502" cy="600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粽子里的乡愁 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节选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异乡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客地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越是没有年节的气氛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越是怀念旧时的年节情景。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端阳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是个大节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也是母亲大忙特忙、大显身手的好时光。想起她灵活的双手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裹着四角玲珑的粽子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就好像马上闻到那股子粽香了。母亲的粽子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种类很多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但包得最多的是红豆粽、白米粽和灰汤粽。我最最喜欢吃的是灰汤粽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94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1094"/>
            <a:ext cx="10743502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是用旱稻草烧成灰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铺在白布上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拿开水一冲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滴下的热汤呈深褐色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内含大量的碱。把包好的白米粽浸泡在灰汤中一段时间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大约一夜晚吧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提出来煮熟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就是浅咖啡色带碱味的灰汤粽。那股子特别的清香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是其他粽子所不及的。我一口气可以吃两个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因为灰汤粽不但不碍胃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反而有帮助消化之功。过节时若吃得过饱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母亲就用灰汤粽焙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bèi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成灰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叫我用开水送服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胃就舒服了。完全是自然食物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56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65990"/>
            <a:ext cx="10844170" cy="590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一、读下面的片段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生活中的事物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蕴含着不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xún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chánɡ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郭沫若笔下的白鹭在田中</a:t>
            </a:r>
            <a:r>
              <a:rPr lang="en-US" altLang="zh-CN" sz="3400" u="sng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yōu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rán</a:t>
            </a:r>
            <a:r>
              <a:rPr lang="en-US" altLang="zh-CN" sz="3400" u="sng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地觅食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让我看到了和谐美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许地山笔下的花生不讲外表体面却有益于他人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让我看到了奉献美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琦君笔下的</a:t>
            </a:r>
            <a:r>
              <a:rPr lang="en-US" altLang="zh-CN" sz="3400" u="sng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u="sng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姿态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姿势</a:t>
            </a:r>
            <a:r>
              <a:rPr lang="en-US" altLang="zh-CN" sz="3400" u="sng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平凡的</a:t>
            </a:r>
            <a:r>
              <a:rPr lang="en-US" altLang="zh-CN" sz="3400" u="sng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ɡuì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huā</a:t>
            </a:r>
            <a:endParaRPr lang="en-US" altLang="zh-CN" sz="3400" u="sng" dirty="0" smtClean="0">
              <a:solidFill>
                <a:srgbClr val="000000"/>
              </a:solidFill>
              <a:latin typeface="NEU-XT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承载的回忆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让我看到了乡情美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大自然为我们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制造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创造</a:t>
            </a:r>
            <a:r>
              <a:rPr lang="en-US" altLang="zh-CN" sz="3400" dirty="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了万物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我们在享受的同时更要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dǒnɡ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de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珍惜。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/>
          <p:cNvSpPr txBox="1"/>
          <p:nvPr/>
        </p:nvSpPr>
        <p:spPr>
          <a:xfrm>
            <a:off x="7627738" y="3732533"/>
            <a:ext cx="11163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1094"/>
            <a:ext cx="1074350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自然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治疗法。母亲常说我是从灰汤粽里长大的。几十年来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一想起灰汤粽的香味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就神往童年与故乡的快乐时光。但在今天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到哪里去找旱稻草烧出灰来冲灰汤呢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作者琦君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选入有删改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033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6792"/>
            <a:ext cx="108106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这里的桂花再香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也比不上家乡院子里的桂花。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母亲这么说是因为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家乡院子里的桂花的香气的确胜过杭州小山上的桂花的香气。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家乡院子里的桂花树可以摇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杭州的桂花树不能摇。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家乡院子里的桂花饱含着亲情和乡情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还有母亲最美好的回忆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母亲比的不是香味的浓与淡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而是感情的深与浅。</a:t>
            </a:r>
          </a:p>
        </p:txBody>
      </p:sp>
      <p:sp>
        <p:nvSpPr>
          <p:cNvPr id="6" name="矩形 5"/>
          <p:cNvSpPr/>
          <p:nvPr/>
        </p:nvSpPr>
        <p:spPr>
          <a:xfrm>
            <a:off x="3819109" y="17948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94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9" y="879618"/>
            <a:ext cx="107518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仿照选文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中母亲的话写句子。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叔叔虽然在大城市上班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却不时想起自己的家乡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这时他会感叹道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这里的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比不上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97999" y="24954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街道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66074" y="24994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热闹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7676" y="329466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家门口的小巷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94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879780"/>
            <a:ext cx="1075189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写的是作者回忆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事情。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3398" y="814848"/>
            <a:ext cx="103040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童年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端阳节时吃母亲包的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灰汤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94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83407"/>
            <a:ext cx="107686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读两段选文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判断下列说法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对的打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错的打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“✕”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两段选文是同一作者所写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表达的感情也相同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都表达了对童年时光流逝的惋惜和对家乡的怀念之情。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两段选文都是借助具体事物抒发自己的思乡怀旧之情。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的句子改为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啊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我爱摇桂花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我爱我的故乡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效果会更好。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67465" y="2757773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√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2187" y="4225846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√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2890" y="56519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94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3002"/>
            <a:ext cx="108022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两段选文都把情感寄托在充满回忆的童年事物中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令人回味无穷。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30"/>
          <p:cNvSpPr txBox="1"/>
          <p:nvPr/>
        </p:nvSpPr>
        <p:spPr>
          <a:xfrm>
            <a:off x="3150976" y="16939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693" y="887845"/>
            <a:ext cx="107267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八、习作平台。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写写自己的心爱之物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大自然的日月星辰、花鸟鱼虫、风雨雷电等事物不但可亲可敬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而且可思可感。请你选择一种事物进行细腻的描绘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可抒发对它的喜爱赞美之情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可写从事物中感悟到的哲理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还可抒发对与它有相似品质之人的情感。题目自拟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内容具体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不少于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400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另纸写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172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65990"/>
            <a:ext cx="10844170" cy="4990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生活中的事物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蕴含着不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xún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chánɡ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郭沫若笔下的白鹭在田中</a:t>
            </a:r>
            <a:r>
              <a:rPr lang="en-US" altLang="zh-CN" sz="3400" u="sng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yōu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rán</a:t>
            </a:r>
            <a:r>
              <a:rPr lang="en-US" altLang="zh-CN" sz="3400" u="sng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地觅食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让我看到了和谐美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许地山笔下的花生不讲外表体面却有益于他人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让我看到了奉献美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琦君笔下的</a:t>
            </a:r>
            <a:r>
              <a:rPr lang="en-US" altLang="zh-CN" sz="3400" u="sng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u="sng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姿态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姿势</a:t>
            </a:r>
            <a:r>
              <a:rPr lang="en-US" altLang="zh-CN" sz="3400" u="sng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平凡的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ɡuì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huā</a:t>
            </a:r>
            <a:endParaRPr lang="en-US" altLang="zh-CN" sz="3400" u="sng" dirty="0" smtClean="0">
              <a:solidFill>
                <a:srgbClr val="000000"/>
              </a:solidFill>
              <a:latin typeface="NEU-XT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承载的回忆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让我看到了乡情美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大自然为我们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制造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创造</a:t>
            </a:r>
            <a:r>
              <a:rPr lang="en-US" altLang="zh-CN" sz="3400" dirty="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了万物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我们在享受的同时更要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dǒnɡ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de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珍惜。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/>
          <p:cNvSpPr txBox="1"/>
          <p:nvPr/>
        </p:nvSpPr>
        <p:spPr>
          <a:xfrm>
            <a:off x="7229071" y="2720193"/>
            <a:ext cx="11163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5564" y="6004312"/>
            <a:ext cx="107548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写对字形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认真拼读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把词语正确地写在文中的括号里。</a:t>
            </a:r>
          </a:p>
        </p:txBody>
      </p:sp>
      <p:sp>
        <p:nvSpPr>
          <p:cNvPr id="9" name="矩形 8"/>
          <p:cNvSpPr/>
          <p:nvPr/>
        </p:nvSpPr>
        <p:spPr>
          <a:xfrm>
            <a:off x="8144113" y="10044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寻常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9729" y="16262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悠然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3898" y="37298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桂花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52224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懂得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840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6" y="953977"/>
            <a:ext cx="105337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读准字音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下面加点字的读音有误的是哪一项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?(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蕴含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yùn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承载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zǎi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享受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xiǎnɡ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60519" y="10631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文本框 12"/>
          <p:cNvSpPr txBox="1"/>
          <p:nvPr/>
        </p:nvSpPr>
        <p:spPr>
          <a:xfrm>
            <a:off x="1083846" y="214345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/>
          <p:cNvSpPr txBox="1"/>
          <p:nvPr/>
        </p:nvSpPr>
        <p:spPr>
          <a:xfrm>
            <a:off x="5162294" y="21434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1468636" y="29086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4777503" y="29422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6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65990"/>
            <a:ext cx="10844170" cy="4990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生活中的事物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蕴含着不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xún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chánɡ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郭沫若笔下的白鹭在田中</a:t>
            </a:r>
            <a:r>
              <a:rPr lang="en-US" altLang="zh-CN" sz="3400" u="sng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yōu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rán</a:t>
            </a:r>
            <a:r>
              <a:rPr lang="en-US" altLang="zh-CN" sz="3400" u="sng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地觅食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让我看到了和谐美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许地山笔下的花生不讲外表体面却有益于他人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让我看到了奉献美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琦君笔下的</a:t>
            </a:r>
            <a:r>
              <a:rPr lang="en-US" altLang="zh-CN" sz="3400" u="sng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u="sng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姿态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姿势</a:t>
            </a:r>
            <a:r>
              <a:rPr lang="en-US" altLang="zh-CN" sz="3400" u="sng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平凡的</a:t>
            </a:r>
            <a:r>
              <a:rPr lang="en-US" altLang="zh-CN" sz="3400" u="sng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ɡuì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huā</a:t>
            </a:r>
            <a:endParaRPr lang="en-US" altLang="zh-CN" sz="3400" u="sng" dirty="0" smtClean="0">
              <a:solidFill>
                <a:srgbClr val="000000"/>
              </a:solidFill>
              <a:latin typeface="NEU-XT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承载的回忆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让我看到了乡情美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大自然为我们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制造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创造</a:t>
            </a:r>
            <a:r>
              <a:rPr lang="en-US" altLang="zh-CN" sz="3400" dirty="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了万物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我们在享受的同时更要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dǒnɡ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de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珍惜。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/>
          <p:cNvSpPr txBox="1"/>
          <p:nvPr/>
        </p:nvSpPr>
        <p:spPr>
          <a:xfrm>
            <a:off x="7208288" y="2720193"/>
            <a:ext cx="111637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0653" y="6046257"/>
            <a:ext cx="95782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选择词语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ea typeface="宋体"/>
                <a:cs typeface="宋体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在文段中选出使用恰当的词语。</a:t>
            </a:r>
            <a:endParaRPr lang="zh-CN" altLang="en-US" sz="3400" dirty="0"/>
          </a:p>
        </p:txBody>
      </p:sp>
      <p:sp>
        <p:nvSpPr>
          <p:cNvPr id="12" name="文本框 30"/>
          <p:cNvSpPr txBox="1"/>
          <p:nvPr/>
        </p:nvSpPr>
        <p:spPr>
          <a:xfrm>
            <a:off x="6489794" y="30714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/>
          <p:cNvSpPr txBox="1"/>
          <p:nvPr/>
        </p:nvSpPr>
        <p:spPr>
          <a:xfrm>
            <a:off x="2949640" y="453121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374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863002"/>
            <a:ext cx="106176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理解词义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根据右图可知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片段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体面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的意思应选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你用第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种意思造句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______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________________________________________________</a:t>
            </a:r>
            <a:endParaRPr lang="zh-CN" altLang="en-US" sz="3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120" y="986738"/>
            <a:ext cx="4821795" cy="244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990629" y="17256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2972" y="2333669"/>
            <a:ext cx="1032405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有人</a:t>
            </a:r>
            <a:endParaRPr lang="en-US" altLang="zh-CN" sz="3400" b="1" dirty="0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说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校长弯下腰用手捡起地上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</a:t>
            </a:r>
            <a:endParaRPr lang="en-US" altLang="zh-CN" sz="3400" b="1" dirty="0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垃圾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有失体面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而我却被感动得热泪盈眶。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6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88169"/>
            <a:ext cx="1053377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续写句子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片段缺少了与本单元中《珍珠鸟》相关的内容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请你仿照画线部分的写法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补充出来。</a:t>
            </a:r>
          </a:p>
        </p:txBody>
      </p:sp>
      <p:sp>
        <p:nvSpPr>
          <p:cNvPr id="6" name="矩形 5"/>
          <p:cNvSpPr/>
          <p:nvPr/>
        </p:nvSpPr>
        <p:spPr>
          <a:xfrm>
            <a:off x="858474" y="2459504"/>
            <a:ext cx="1019821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冯骥才笔下的小珍珠鸟一步步与人亲近的过程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让我看到了信赖美。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6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0492" y="879456"/>
            <a:ext cx="1067638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下列每小题词语中都有一个错别字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选出有错别字的选项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忘却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吩付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体面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糕饼 　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青晨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黄昏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恩惠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播种　　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爱慕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身段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配合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荼叶 　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11521" y="27030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98697" y="3429000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05109" y="42677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6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8" y="861094"/>
            <a:ext cx="10668000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下面描写事物的句子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描写方法不同的一句是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桂花树的样子笨笨的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不像梅树那样有姿态。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我又想起了在故乡童年时代的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摇花乐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还有那摇落的阵阵桂花雨。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白杨是一种力争上游的树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枝干挺拔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充满向上的力量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并不似藤萝那般依附于高墙。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它的果实埋在地里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不像桃子、石榴、苹果那样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把鲜红嫩绿的果实高高地挂在枝上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使人一见就生爱慕之心。</a:t>
            </a:r>
          </a:p>
        </p:txBody>
      </p:sp>
      <p:sp>
        <p:nvSpPr>
          <p:cNvPr id="6" name="矩形 5"/>
          <p:cNvSpPr/>
          <p:nvPr/>
        </p:nvSpPr>
        <p:spPr>
          <a:xfrm>
            <a:off x="9901128" y="9793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6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1404</Words>
  <Application>Microsoft Office PowerPoint</Application>
  <PresentationFormat>自定义</PresentationFormat>
  <Paragraphs>197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方正仿宋_GBK</vt:lpstr>
      <vt:lpstr>楷体</vt:lpstr>
      <vt:lpstr>方正大标宋_GBK</vt:lpstr>
      <vt:lpstr>方正楷体_GBK</vt:lpstr>
      <vt:lpstr>华文宋体</vt:lpstr>
      <vt:lpstr>方正黑体_GBK</vt:lpstr>
      <vt:lpstr>微软雅黑</vt:lpstr>
      <vt:lpstr>方正隶变_GBK</vt:lpstr>
      <vt:lpstr>NEU-XT</vt:lpstr>
      <vt:lpstr>汉仪雅酷黑 95W</vt:lpstr>
      <vt:lpstr>NEU-HZ</vt:lpstr>
      <vt:lpstr>方正小标宋_GBK</vt:lpstr>
      <vt:lpstr>Wingdings</vt:lpstr>
      <vt:lpstr>方正书宋_GBK</vt:lpstr>
      <vt:lpstr>方正大标宋简体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258</cp:revision>
  <dcterms:created xsi:type="dcterms:W3CDTF">2019-06-19T02:08:00Z</dcterms:created>
  <dcterms:modified xsi:type="dcterms:W3CDTF">2025-08-30T06:35:49Z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